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68" r:id="rId3"/>
    <p:sldId id="257" r:id="rId4"/>
    <p:sldId id="274" r:id="rId5"/>
    <p:sldId id="258" r:id="rId6"/>
    <p:sldId id="259" r:id="rId7"/>
    <p:sldId id="260" r:id="rId8"/>
    <p:sldId id="261" r:id="rId9"/>
    <p:sldId id="272" r:id="rId10"/>
  </p:sldIdLst>
  <p:sldSz cx="12192000" cy="6858000"/>
  <p:notesSz cx="6858000" cy="9144000"/>
  <p:embeddedFontLst>
    <p:embeddedFont>
      <p:font typeface="Garamond" panose="02020404030301010803" pitchFamily="18" charset="0"/>
      <p:regular r:id="rId12"/>
      <p:bold r:id="rId13"/>
      <p: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hFQo5UyQsgCwx7ubVvFCf4oeE5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7187F7-2FAB-4470-8B3C-3254CDBF6279}">
  <a:tblStyle styleId="{027187F7-2FAB-4470-8B3C-3254CDBF6279}" styleName="Table_0">
    <a:wholeTbl>
      <a:tcTxStyle b="off" i="off">
        <a:font>
          <a:latin typeface="Garamond"/>
          <a:ea typeface="Garamond"/>
          <a:cs typeface="Garamond"/>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1EEEA"/>
          </a:solidFill>
        </a:fill>
      </a:tcStyle>
    </a:wholeTbl>
    <a:band1H>
      <a:tcTxStyle/>
      <a:tcStyle>
        <a:tcBdr/>
        <a:fill>
          <a:solidFill>
            <a:srgbClr val="E2DCD3"/>
          </a:solidFill>
        </a:fill>
      </a:tcStyle>
    </a:band1H>
    <a:band2H>
      <a:tcTxStyle/>
      <a:tcStyle>
        <a:tcBdr/>
      </a:tcStyle>
    </a:band2H>
    <a:band1V>
      <a:tcTxStyle/>
      <a:tcStyle>
        <a:tcBdr/>
        <a:fill>
          <a:solidFill>
            <a:srgbClr val="E2DCD3"/>
          </a:solidFill>
        </a:fill>
      </a:tcStyle>
    </a:band1V>
    <a:band2V>
      <a:tcTxStyle/>
      <a:tcStyle>
        <a:tcBdr/>
      </a:tcStyle>
    </a:band2V>
    <a:lastCol>
      <a:tcTxStyle b="on" i="off">
        <a:font>
          <a:latin typeface="Garamond"/>
          <a:ea typeface="Garamond"/>
          <a:cs typeface="Garamond"/>
        </a:font>
        <a:schemeClr val="lt1"/>
      </a:tcTxStyle>
      <a:tcStyle>
        <a:tcBdr/>
        <a:fill>
          <a:solidFill>
            <a:schemeClr val="accent1"/>
          </a:solidFill>
        </a:fill>
      </a:tcStyle>
    </a:lastCol>
    <a:firstCol>
      <a:tcTxStyle b="on" i="off">
        <a:font>
          <a:latin typeface="Garamond"/>
          <a:ea typeface="Garamond"/>
          <a:cs typeface="Garamond"/>
        </a:font>
        <a:schemeClr val="lt1"/>
      </a:tcTxStyle>
      <a:tcStyle>
        <a:tcBdr/>
        <a:fill>
          <a:solidFill>
            <a:schemeClr val="accent1"/>
          </a:solidFill>
        </a:fill>
      </a:tcStyle>
    </a:firstCol>
    <a:lastRow>
      <a:tcTxStyle b="on" i="off">
        <a:font>
          <a:latin typeface="Garamond"/>
          <a:ea typeface="Garamond"/>
          <a:cs typeface="Garamond"/>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aramond"/>
          <a:ea typeface="Garamond"/>
          <a:cs typeface="Garamond"/>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25" Type="http://customschemas.google.com/relationships/presentationmetadata" Target="metadata"/><Relationship Id="rId2" Type="http://schemas.openxmlformats.org/officeDocument/2006/relationships/slide" Target="slides/slide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28"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165932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2503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947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90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7D374C71-C4C0-29B9-F9E2-F88E88058085}"/>
            </a:ext>
          </a:extLst>
        </p:cNvPr>
        <p:cNvGrpSpPr/>
        <p:nvPr/>
      </p:nvGrpSpPr>
      <p:grpSpPr>
        <a:xfrm>
          <a:off x="0" y="0"/>
          <a:ext cx="0" cy="0"/>
          <a:chOff x="0" y="0"/>
          <a:chExt cx="0" cy="0"/>
        </a:xfrm>
      </p:grpSpPr>
      <p:sp>
        <p:nvSpPr>
          <p:cNvPr id="168" name="Google Shape;168;p3:notes">
            <a:extLst>
              <a:ext uri="{FF2B5EF4-FFF2-40B4-BE49-F238E27FC236}">
                <a16:creationId xmlns:a16="http://schemas.microsoft.com/office/drawing/2014/main" id="{50449637-99B6-035D-586C-69F5DF6D62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3:notes">
            <a:extLst>
              <a:ext uri="{FF2B5EF4-FFF2-40B4-BE49-F238E27FC236}">
                <a16:creationId xmlns:a16="http://schemas.microsoft.com/office/drawing/2014/main" id="{37742746-D291-489D-E5F9-6FF0864BF4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1788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3629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2500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278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9870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990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Diapositiva de título" type="title">
  <p:cSld name="TITLE">
    <p:spTree>
      <p:nvGrpSpPr>
        <p:cNvPr id="1" name="Shape 12"/>
        <p:cNvGrpSpPr/>
        <p:nvPr/>
      </p:nvGrpSpPr>
      <p:grpSpPr>
        <a:xfrm>
          <a:off x="0" y="0"/>
          <a:ext cx="0" cy="0"/>
          <a:chOff x="0" y="0"/>
          <a:chExt cx="0" cy="0"/>
        </a:xfrm>
      </p:grpSpPr>
      <p:pic>
        <p:nvPicPr>
          <p:cNvPr id="13" name="Google Shape;13;p14" descr="HD-PanelTitle-GrommetsCombined.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14" name="Google Shape;14;p14"/>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4"/>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16" name="Google Shape;16;p14"/>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4"/>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4"/>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9" name="Google Shape;19;p14"/>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0"/>
        <p:cNvGrpSpPr/>
        <p:nvPr/>
      </p:nvGrpSpPr>
      <p:grpSpPr>
        <a:xfrm>
          <a:off x="0" y="0"/>
          <a:ext cx="0" cy="0"/>
          <a:chOff x="0" y="0"/>
          <a:chExt cx="0" cy="0"/>
        </a:xfrm>
      </p:grpSpPr>
      <p:cxnSp>
        <p:nvCxnSpPr>
          <p:cNvPr id="21" name="Google Shape;21;p1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2" name="Google Shape;22;p1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24" name="Google Shape;24;p1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0" name="Google Shape;30;p1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33" name="Google Shape;33;p16"/>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4"/>
        <p:cNvGrpSpPr/>
        <p:nvPr/>
      </p:nvGrpSpPr>
      <p:grpSpPr>
        <a:xfrm>
          <a:off x="0" y="0"/>
          <a:ext cx="0" cy="0"/>
          <a:chOff x="0" y="0"/>
          <a:chExt cx="0" cy="0"/>
        </a:xfrm>
      </p:grpSpPr>
      <p:cxnSp>
        <p:nvCxnSpPr>
          <p:cNvPr id="35" name="Google Shape;35;p17"/>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36" name="Google Shape;36;p1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7"/>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8" name="Google Shape;38;p17"/>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9" name="Google Shape;39;p1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2"/>
        <p:cNvGrpSpPr/>
        <p:nvPr/>
      </p:nvGrpSpPr>
      <p:grpSpPr>
        <a:xfrm>
          <a:off x="0" y="0"/>
          <a:ext cx="0" cy="0"/>
          <a:chOff x="0" y="0"/>
          <a:chExt cx="0" cy="0"/>
        </a:xfrm>
      </p:grpSpPr>
      <p:sp>
        <p:nvSpPr>
          <p:cNvPr id="43" name="Google Shape;43;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5" name="Google Shape;45;p18"/>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6" name="Google Shape;46;p18"/>
          <p:cNvSpPr txBox="1">
            <a:spLocks noGrp="1"/>
          </p:cNvSpPr>
          <p:nvPr>
            <p:ph type="body" idx="3"/>
          </p:nvPr>
        </p:nvSpPr>
        <p:spPr>
          <a:xfrm>
            <a:off x="6180671"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7" name="Google Shape;47;p18"/>
          <p:cNvSpPr txBox="1">
            <a:spLocks noGrp="1"/>
          </p:cNvSpPr>
          <p:nvPr>
            <p:ph type="body" idx="4"/>
          </p:nvPr>
        </p:nvSpPr>
        <p:spPr>
          <a:xfrm>
            <a:off x="6180671"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8" name="Google Shape;48;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51" name="Google Shape;51;p18"/>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2"/>
        <p:cNvGrpSpPr/>
        <p:nvPr/>
      </p:nvGrpSpPr>
      <p:grpSpPr>
        <a:xfrm>
          <a:off x="0" y="0"/>
          <a:ext cx="0" cy="0"/>
          <a:chOff x="0" y="0"/>
          <a:chExt cx="0" cy="0"/>
        </a:xfrm>
      </p:grpSpPr>
      <p:sp>
        <p:nvSpPr>
          <p:cNvPr id="53" name="Google Shape;53;p1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57" name="Google Shape;57;p19"/>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8"/>
        <p:cNvGrpSpPr/>
        <p:nvPr/>
      </p:nvGrpSpPr>
      <p:grpSpPr>
        <a:xfrm>
          <a:off x="0" y="0"/>
          <a:ext cx="0" cy="0"/>
          <a:chOff x="0" y="0"/>
          <a:chExt cx="0" cy="0"/>
        </a:xfrm>
      </p:grpSpPr>
      <p:sp>
        <p:nvSpPr>
          <p:cNvPr id="59" name="Google Shape;59;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5" name="Google Shape;65;p21"/>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66" name="Google Shape;66;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69" name="Google Shape;69;p21"/>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70"/>
        <p:cNvGrpSpPr/>
        <p:nvPr/>
      </p:nvGrpSpPr>
      <p:grpSpPr>
        <a:xfrm>
          <a:off x="0" y="0"/>
          <a:ext cx="0" cy="0"/>
          <a:chOff x="0" y="0"/>
          <a:chExt cx="0" cy="0"/>
        </a:xfrm>
      </p:grpSpPr>
      <p:sp>
        <p:nvSpPr>
          <p:cNvPr id="71" name="Google Shape;71;p22"/>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73" name="Google Shape;73;p22"/>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4" name="Google Shape;74;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panorámica con descripción">
  <p:cSld name="Imagen panorámica con descripción">
    <p:spTree>
      <p:nvGrpSpPr>
        <p:cNvPr id="1" name="Shape 77"/>
        <p:cNvGrpSpPr/>
        <p:nvPr/>
      </p:nvGrpSpPr>
      <p:grpSpPr>
        <a:xfrm>
          <a:off x="0" y="0"/>
          <a:ext cx="0" cy="0"/>
          <a:chOff x="0" y="0"/>
          <a:chExt cx="0" cy="0"/>
        </a:xfrm>
      </p:grpSpPr>
      <p:sp>
        <p:nvSpPr>
          <p:cNvPr id="78" name="Google Shape;78;p23"/>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0" name="Google Shape;80;p23"/>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1" name="Google Shape;81;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descripción">
  <p:cSld name="Título y descripción">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4"/>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87" name="Google Shape;87;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90" name="Google Shape;90;p24"/>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ita con descripción">
  <p:cSld name="Cita con descripción">
    <p:spTree>
      <p:nvGrpSpPr>
        <p:cNvPr id="1" name="Shape 91"/>
        <p:cNvGrpSpPr/>
        <p:nvPr/>
      </p:nvGrpSpPr>
      <p:grpSpPr>
        <a:xfrm>
          <a:off x="0" y="0"/>
          <a:ext cx="0" cy="0"/>
          <a:chOff x="0" y="0"/>
          <a:chExt cx="0" cy="0"/>
        </a:xfrm>
      </p:grpSpPr>
      <p:sp>
        <p:nvSpPr>
          <p:cNvPr id="92" name="Google Shape;92;p25"/>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5"/>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94" name="Google Shape;94;p25"/>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5" name="Google Shape;95;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
        <p:nvSpPr>
          <p:cNvPr id="98" name="Google Shape;98;p25"/>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CL" sz="8000">
                <a:solidFill>
                  <a:schemeClr val="dk1"/>
                </a:solidFill>
                <a:latin typeface="Garamond"/>
                <a:ea typeface="Garamond"/>
                <a:cs typeface="Garamond"/>
                <a:sym typeface="Garamond"/>
              </a:rPr>
              <a:t>“</a:t>
            </a:r>
            <a:endParaRPr/>
          </a:p>
        </p:txBody>
      </p:sp>
      <p:sp>
        <p:nvSpPr>
          <p:cNvPr id="99" name="Google Shape;99;p25"/>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s-CL" sz="8000">
                <a:solidFill>
                  <a:schemeClr val="dk1"/>
                </a:solidFill>
                <a:latin typeface="Garamond"/>
                <a:ea typeface="Garamond"/>
                <a:cs typeface="Garamond"/>
                <a:sym typeface="Garamond"/>
              </a:rPr>
              <a:t>”</a:t>
            </a:r>
            <a:endParaRPr/>
          </a:p>
        </p:txBody>
      </p:sp>
      <p:cxnSp>
        <p:nvCxnSpPr>
          <p:cNvPr id="100" name="Google Shape;100;p25"/>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rjeta de nombre">
  <p:cSld name="Tarjeta de nombre">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6"/>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4" name="Google Shape;104;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itar la tarjeta de nombre">
  <p:cSld name="Citar la tarjeta de nombre">
    <p:spTree>
      <p:nvGrpSpPr>
        <p:cNvPr id="1" name="Shape 107"/>
        <p:cNvGrpSpPr/>
        <p:nvPr/>
      </p:nvGrpSpPr>
      <p:grpSpPr>
        <a:xfrm>
          <a:off x="0" y="0"/>
          <a:ext cx="0" cy="0"/>
          <a:chOff x="0" y="0"/>
          <a:chExt cx="0" cy="0"/>
        </a:xfrm>
      </p:grpSpPr>
      <p:sp>
        <p:nvSpPr>
          <p:cNvPr id="108" name="Google Shape;108;p27"/>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7"/>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0" name="Google Shape;110;p27"/>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1" name="Google Shape;111;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
        <p:nvSpPr>
          <p:cNvPr id="114" name="Google Shape;114;p27"/>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CL" sz="8000">
                <a:solidFill>
                  <a:schemeClr val="dk1"/>
                </a:solidFill>
                <a:latin typeface="Garamond"/>
                <a:ea typeface="Garamond"/>
                <a:cs typeface="Garamond"/>
                <a:sym typeface="Garamond"/>
              </a:rPr>
              <a:t>“</a:t>
            </a:r>
            <a:endParaRPr/>
          </a:p>
        </p:txBody>
      </p:sp>
      <p:sp>
        <p:nvSpPr>
          <p:cNvPr id="115" name="Google Shape;115;p27"/>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s-CL" sz="8000">
                <a:solidFill>
                  <a:schemeClr val="dk1"/>
                </a:solidFill>
                <a:latin typeface="Garamond"/>
                <a:ea typeface="Garamond"/>
                <a:cs typeface="Garamond"/>
                <a:sym typeface="Garamond"/>
              </a:rPr>
              <a:t>”</a:t>
            </a:r>
            <a:endParaRPr/>
          </a:p>
        </p:txBody>
      </p:sp>
      <p:cxnSp>
        <p:nvCxnSpPr>
          <p:cNvPr id="116" name="Google Shape;116;p27"/>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dadero o falso">
  <p:cSld name="Verdadero o falso">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8"/>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0" name="Google Shape;120;p28"/>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1" name="Google Shape;121;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24" name="Google Shape;124;p28"/>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9"/>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28" name="Google Shape;128;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31" name="Google Shape;131;p29"/>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132"/>
        <p:cNvGrpSpPr/>
        <p:nvPr/>
      </p:nvGrpSpPr>
      <p:grpSpPr>
        <a:xfrm>
          <a:off x="0" y="0"/>
          <a:ext cx="0" cy="0"/>
          <a:chOff x="0" y="0"/>
          <a:chExt cx="0" cy="0"/>
        </a:xfrm>
      </p:grpSpPr>
      <p:sp>
        <p:nvSpPr>
          <p:cNvPr id="133" name="Google Shape;133;p30"/>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0"/>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5" name="Google Shape;135;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38" name="Google Shape;138;p30"/>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3" descr="HD-PanelContent-GrommetsCombined.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7" name="Google Shape;7;p1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 name="Google Shape;8;p13"/>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9" name="Google Shape;9;p1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0" name="Google Shape;10;p1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1" name="Google Shape;11;p1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12"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2357390" y="2142064"/>
            <a:ext cx="7811589" cy="151553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24A09"/>
              </a:buClr>
              <a:buSzPts val="4800"/>
              <a:buFont typeface="Garamond"/>
              <a:buNone/>
            </a:pPr>
            <a:br>
              <a:rPr lang="es-CL" sz="4800" b="1" dirty="0">
                <a:solidFill>
                  <a:srgbClr val="024A09"/>
                </a:solidFill>
              </a:rPr>
            </a:br>
            <a:br>
              <a:rPr lang="es-CL" sz="4800" b="1" dirty="0">
                <a:solidFill>
                  <a:srgbClr val="024A09"/>
                </a:solidFill>
              </a:rPr>
            </a:br>
            <a:br>
              <a:rPr lang="es-CL" sz="4800" b="1" dirty="0">
                <a:solidFill>
                  <a:srgbClr val="024A09"/>
                </a:solidFill>
              </a:rPr>
            </a:br>
            <a:br>
              <a:rPr lang="es-CL" sz="4800" b="1" dirty="0">
                <a:solidFill>
                  <a:srgbClr val="024A09"/>
                </a:solidFill>
              </a:rPr>
            </a:br>
            <a:br>
              <a:rPr lang="es-CL" sz="4800" b="1" dirty="0">
                <a:solidFill>
                  <a:srgbClr val="024A09"/>
                </a:solidFill>
              </a:rPr>
            </a:br>
            <a:r>
              <a:rPr lang="es-CL" sz="4000" b="1" dirty="0">
                <a:solidFill>
                  <a:srgbClr val="024A09"/>
                </a:solidFill>
              </a:rPr>
              <a:t>Proceso Informativo de Electividad 3° Medio 2027  </a:t>
            </a:r>
            <a:br>
              <a:rPr lang="es-CL" sz="2800" b="1" dirty="0"/>
            </a:br>
            <a:r>
              <a:rPr lang="es-CL" sz="4100" b="1" dirty="0"/>
              <a:t> </a:t>
            </a:r>
            <a:endParaRPr sz="4100" b="1" dirty="0"/>
          </a:p>
        </p:txBody>
      </p:sp>
      <p:sp>
        <p:nvSpPr>
          <p:cNvPr id="144" name="Google Shape;144;p1"/>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3565"/>
              <a:buNone/>
            </a:pPr>
            <a:r>
              <a:rPr lang="es-CL" sz="3100"/>
              <a:t>Orientación y UTP de Nivel</a:t>
            </a:r>
            <a:endParaRPr sz="3100"/>
          </a:p>
        </p:txBody>
      </p:sp>
      <p:pic>
        <p:nvPicPr>
          <p:cNvPr id="145" name="Google Shape;145;p1"/>
          <p:cNvPicPr preferRelativeResize="0"/>
          <p:nvPr/>
        </p:nvPicPr>
        <p:blipFill rotWithShape="1">
          <a:blip r:embed="rId3">
            <a:alphaModFix/>
          </a:blip>
          <a:srcRect/>
          <a:stretch/>
        </p:blipFill>
        <p:spPr>
          <a:xfrm>
            <a:off x="4343400" y="138000"/>
            <a:ext cx="4444000" cy="1228725"/>
          </a:xfrm>
          <a:prstGeom prst="rect">
            <a:avLst/>
          </a:prstGeom>
          <a:noFill/>
          <a:ln>
            <a:noFill/>
          </a:ln>
        </p:spPr>
      </p:pic>
      <p:pic>
        <p:nvPicPr>
          <p:cNvPr id="146" name="Google Shape;146;p1"/>
          <p:cNvPicPr preferRelativeResize="0"/>
          <p:nvPr/>
        </p:nvPicPr>
        <p:blipFill rotWithShape="1">
          <a:blip r:embed="rId4">
            <a:alphaModFix/>
          </a:blip>
          <a:srcRect/>
          <a:stretch/>
        </p:blipFill>
        <p:spPr>
          <a:xfrm>
            <a:off x="3487553" y="4242391"/>
            <a:ext cx="5113245" cy="2375243"/>
          </a:xfrm>
          <a:prstGeom prst="rect">
            <a:avLst/>
          </a:prstGeom>
          <a:noFill/>
          <a:ln>
            <a:noFill/>
          </a:ln>
        </p:spPr>
      </p:pic>
      <p:pic>
        <p:nvPicPr>
          <p:cNvPr id="147" name="Google Shape;147;p1"/>
          <p:cNvPicPr preferRelativeResize="0"/>
          <p:nvPr/>
        </p:nvPicPr>
        <p:blipFill rotWithShape="1">
          <a:blip r:embed="rId5">
            <a:alphaModFix/>
          </a:blip>
          <a:srcRect/>
          <a:stretch/>
        </p:blipFill>
        <p:spPr>
          <a:xfrm>
            <a:off x="150119" y="118896"/>
            <a:ext cx="1469361" cy="1266940"/>
          </a:xfrm>
          <a:prstGeom prst="rect">
            <a:avLst/>
          </a:prstGeom>
          <a:noFill/>
          <a:ln>
            <a:noFill/>
          </a:ln>
        </p:spPr>
      </p:pic>
      <p:pic>
        <p:nvPicPr>
          <p:cNvPr id="148" name="Google Shape;148;p1"/>
          <p:cNvPicPr preferRelativeResize="0"/>
          <p:nvPr/>
        </p:nvPicPr>
        <p:blipFill rotWithShape="1">
          <a:blip r:embed="rId6">
            <a:alphaModFix/>
          </a:blip>
          <a:srcRect/>
          <a:stretch/>
        </p:blipFill>
        <p:spPr>
          <a:xfrm>
            <a:off x="150119" y="1738055"/>
            <a:ext cx="1469361" cy="1200839"/>
          </a:xfrm>
          <a:prstGeom prst="rect">
            <a:avLst/>
          </a:prstGeom>
          <a:noFill/>
          <a:ln>
            <a:noFill/>
          </a:ln>
        </p:spPr>
      </p:pic>
      <p:pic>
        <p:nvPicPr>
          <p:cNvPr id="149" name="Google Shape;149;p1"/>
          <p:cNvPicPr preferRelativeResize="0"/>
          <p:nvPr/>
        </p:nvPicPr>
        <p:blipFill rotWithShape="1">
          <a:blip r:embed="rId7">
            <a:alphaModFix/>
          </a:blip>
          <a:srcRect/>
          <a:stretch/>
        </p:blipFill>
        <p:spPr>
          <a:xfrm>
            <a:off x="111570" y="3387533"/>
            <a:ext cx="1507910" cy="1283619"/>
          </a:xfrm>
          <a:prstGeom prst="rect">
            <a:avLst/>
          </a:prstGeom>
          <a:noFill/>
          <a:ln>
            <a:noFill/>
          </a:ln>
        </p:spPr>
      </p:pic>
      <p:pic>
        <p:nvPicPr>
          <p:cNvPr id="150" name="Google Shape;150;p1"/>
          <p:cNvPicPr preferRelativeResize="0"/>
          <p:nvPr/>
        </p:nvPicPr>
        <p:blipFill rotWithShape="1">
          <a:blip r:embed="rId8">
            <a:alphaModFix/>
          </a:blip>
          <a:srcRect/>
          <a:stretch/>
        </p:blipFill>
        <p:spPr>
          <a:xfrm>
            <a:off x="111570" y="5119791"/>
            <a:ext cx="1507910" cy="1093722"/>
          </a:xfrm>
          <a:prstGeom prst="rect">
            <a:avLst/>
          </a:prstGeom>
          <a:noFill/>
          <a:ln>
            <a:noFill/>
          </a:ln>
        </p:spPr>
      </p:pic>
      <p:pic>
        <p:nvPicPr>
          <p:cNvPr id="151" name="Google Shape;151;p1"/>
          <p:cNvPicPr preferRelativeResize="0"/>
          <p:nvPr/>
        </p:nvPicPr>
        <p:blipFill rotWithShape="1">
          <a:blip r:embed="rId9">
            <a:alphaModFix/>
          </a:blip>
          <a:srcRect/>
          <a:stretch/>
        </p:blipFill>
        <p:spPr>
          <a:xfrm>
            <a:off x="10344839" y="131714"/>
            <a:ext cx="1688341" cy="1254122"/>
          </a:xfrm>
          <a:prstGeom prst="rect">
            <a:avLst/>
          </a:prstGeom>
          <a:noFill/>
          <a:ln>
            <a:noFill/>
          </a:ln>
        </p:spPr>
      </p:pic>
      <p:pic>
        <p:nvPicPr>
          <p:cNvPr id="152" name="Google Shape;152;p1"/>
          <p:cNvPicPr preferRelativeResize="0"/>
          <p:nvPr/>
        </p:nvPicPr>
        <p:blipFill rotWithShape="1">
          <a:blip r:embed="rId10">
            <a:alphaModFix/>
          </a:blip>
          <a:srcRect/>
          <a:stretch/>
        </p:blipFill>
        <p:spPr>
          <a:xfrm>
            <a:off x="10344839" y="1738055"/>
            <a:ext cx="1744168" cy="1273309"/>
          </a:xfrm>
          <a:prstGeom prst="rect">
            <a:avLst/>
          </a:prstGeom>
          <a:noFill/>
          <a:ln>
            <a:noFill/>
          </a:ln>
        </p:spPr>
      </p:pic>
      <p:pic>
        <p:nvPicPr>
          <p:cNvPr id="153" name="Google Shape;153;p1"/>
          <p:cNvPicPr preferRelativeResize="0"/>
          <p:nvPr/>
        </p:nvPicPr>
        <p:blipFill rotWithShape="1">
          <a:blip r:embed="rId11">
            <a:alphaModFix/>
          </a:blip>
          <a:srcRect/>
          <a:stretch/>
        </p:blipFill>
        <p:spPr>
          <a:xfrm>
            <a:off x="10292381" y="3547432"/>
            <a:ext cx="1800576" cy="1220630"/>
          </a:xfrm>
          <a:prstGeom prst="rect">
            <a:avLst/>
          </a:prstGeom>
          <a:noFill/>
          <a:ln>
            <a:noFill/>
          </a:ln>
        </p:spPr>
      </p:pic>
      <p:pic>
        <p:nvPicPr>
          <p:cNvPr id="154" name="Google Shape;154;p1"/>
          <p:cNvPicPr preferRelativeResize="0"/>
          <p:nvPr/>
        </p:nvPicPr>
        <p:blipFill rotWithShape="1">
          <a:blip r:embed="rId12">
            <a:alphaModFix/>
          </a:blip>
          <a:srcRect/>
          <a:stretch/>
        </p:blipFill>
        <p:spPr>
          <a:xfrm>
            <a:off x="10260445" y="5251893"/>
            <a:ext cx="1772735" cy="11048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
          <p:cNvSpPr txBox="1">
            <a:spLocks noGrp="1"/>
          </p:cNvSpPr>
          <p:nvPr>
            <p:ph type="title"/>
          </p:nvPr>
        </p:nvSpPr>
        <p:spPr>
          <a:xfrm>
            <a:off x="1248973" y="550809"/>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dirty="0">
                <a:solidFill>
                  <a:srgbClr val="0070C0"/>
                </a:solidFill>
              </a:rPr>
              <a:t>Hoja de ruta: ¿</a:t>
            </a:r>
            <a:r>
              <a:rPr lang="es-CL" sz="4800" b="1" u="sng" dirty="0" err="1">
                <a:solidFill>
                  <a:srgbClr val="0070C0"/>
                </a:solidFill>
              </a:rPr>
              <a:t>Preparad@s</a:t>
            </a:r>
            <a:r>
              <a:rPr lang="es-CL" sz="4800" b="1" u="sng" dirty="0">
                <a:solidFill>
                  <a:srgbClr val="0070C0"/>
                </a:solidFill>
              </a:rPr>
              <a:t>? </a:t>
            </a:r>
            <a:endParaRPr sz="4800" b="1" u="sng" dirty="0">
              <a:solidFill>
                <a:srgbClr val="0070C0"/>
              </a:solidFill>
            </a:endParaRPr>
          </a:p>
        </p:txBody>
      </p:sp>
      <p:pic>
        <p:nvPicPr>
          <p:cNvPr id="160" name="Google Shape;160;p2"/>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161" name="Google Shape;161;p2"/>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162" name="Google Shape;162;p2"/>
          <p:cNvPicPr preferRelativeResize="0"/>
          <p:nvPr/>
        </p:nvPicPr>
        <p:blipFill rotWithShape="1">
          <a:blip r:embed="rId5">
            <a:alphaModFix/>
          </a:blip>
          <a:srcRect/>
          <a:stretch/>
        </p:blipFill>
        <p:spPr>
          <a:xfrm>
            <a:off x="9874326" y="405122"/>
            <a:ext cx="2131764" cy="1598823"/>
          </a:xfrm>
          <a:prstGeom prst="rect">
            <a:avLst/>
          </a:prstGeom>
          <a:noFill/>
          <a:ln>
            <a:noFill/>
          </a:ln>
        </p:spPr>
      </p:pic>
      <p:sp>
        <p:nvSpPr>
          <p:cNvPr id="164" name="Google Shape;164;p2"/>
          <p:cNvSpPr txBox="1"/>
          <p:nvPr/>
        </p:nvSpPr>
        <p:spPr>
          <a:xfrm>
            <a:off x="1320144" y="1931910"/>
            <a:ext cx="10137651" cy="30161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1600" b="1" dirty="0">
                <a:solidFill>
                  <a:schemeClr val="dk1"/>
                </a:solidFill>
                <a:latin typeface="Garamond"/>
                <a:ea typeface="Garamond"/>
                <a:cs typeface="Garamond"/>
                <a:sym typeface="Garamond"/>
              </a:rPr>
              <a:t>FECHAS IMPORTANTES: </a:t>
            </a:r>
          </a:p>
          <a:p>
            <a:pPr marL="0" marR="0" lvl="0" indent="0" algn="l" rtl="0">
              <a:spcBef>
                <a:spcPts val="0"/>
              </a:spcBef>
              <a:spcAft>
                <a:spcPts val="0"/>
              </a:spcAft>
              <a:buNone/>
            </a:pPr>
            <a:endParaRPr sz="1600" dirty="0"/>
          </a:p>
          <a:p>
            <a:pPr marL="0" marR="0" lvl="0" indent="0" algn="l" rtl="0">
              <a:spcBef>
                <a:spcPts val="0"/>
              </a:spcBef>
              <a:spcAft>
                <a:spcPts val="0"/>
              </a:spcAft>
              <a:buNone/>
            </a:pPr>
            <a:r>
              <a:rPr lang="es-CL" sz="2000" dirty="0">
                <a:solidFill>
                  <a:schemeClr val="tx1"/>
                </a:solidFill>
                <a:latin typeface="Garamond"/>
                <a:ea typeface="Garamond"/>
                <a:cs typeface="Garamond"/>
                <a:sym typeface="Garamond"/>
              </a:rPr>
              <a:t>-</a:t>
            </a:r>
            <a:r>
              <a:rPr lang="es-CL" sz="2000" b="1" u="sng" dirty="0">
                <a:solidFill>
                  <a:schemeClr val="tx1"/>
                </a:solidFill>
                <a:latin typeface="Garamond"/>
                <a:ea typeface="Garamond"/>
                <a:cs typeface="Garamond"/>
                <a:sym typeface="Garamond"/>
              </a:rPr>
              <a:t>Martes 18 de Agosto </a:t>
            </a:r>
            <a:r>
              <a:rPr lang="es-CL" sz="2000" u="sng" dirty="0">
                <a:latin typeface="Garamond"/>
                <a:ea typeface="Garamond"/>
                <a:cs typeface="Garamond"/>
                <a:sym typeface="Garamond"/>
              </a:rPr>
              <a:t>I</a:t>
            </a:r>
            <a:r>
              <a:rPr lang="es-CL" sz="2000" dirty="0">
                <a:latin typeface="Garamond"/>
                <a:ea typeface="Garamond"/>
                <a:cs typeface="Garamond"/>
                <a:sym typeface="Garamond"/>
              </a:rPr>
              <a:t>nformación general de </a:t>
            </a:r>
            <a:r>
              <a:rPr lang="es-CL" sz="2000" b="1" dirty="0">
                <a:latin typeface="Garamond"/>
                <a:ea typeface="Garamond"/>
                <a:cs typeface="Garamond"/>
                <a:sym typeface="Garamond"/>
              </a:rPr>
              <a:t>ELECTIVOS DE FORMACIÓN DIFERENCIADA</a:t>
            </a:r>
            <a:r>
              <a:rPr lang="es-CL" sz="2000" dirty="0">
                <a:latin typeface="Garamond"/>
                <a:ea typeface="Garamond"/>
                <a:cs typeface="Garamond"/>
                <a:sym typeface="Garamond"/>
              </a:rPr>
              <a:t> y sus áreas para 4° medio 2027 (actuales 3ros medios) 3° A-B-C- de 08.05 a 08:45, 3° D-E-F de 08:50 a 09:30. Todas en el auditorio.</a:t>
            </a:r>
          </a:p>
          <a:p>
            <a:pPr marL="0" marR="0" lvl="0" indent="0" algn="l" rtl="0">
              <a:spcBef>
                <a:spcPts val="0"/>
              </a:spcBef>
              <a:spcAft>
                <a:spcPts val="0"/>
              </a:spcAft>
              <a:buNone/>
            </a:pPr>
            <a:endParaRPr lang="es-CL" sz="2000" dirty="0">
              <a:latin typeface="Garamond"/>
              <a:ea typeface="Garamond"/>
              <a:cs typeface="Garamond"/>
              <a:sym typeface="Garamond"/>
            </a:endParaRPr>
          </a:p>
          <a:p>
            <a:pPr lvl="0"/>
            <a:r>
              <a:rPr lang="es-ES" sz="2000" b="1" u="sng" dirty="0">
                <a:solidFill>
                  <a:schemeClr val="tx1"/>
                </a:solidFill>
                <a:latin typeface="Garamond" panose="02020404030301010803" pitchFamily="18" charset="0"/>
              </a:rPr>
              <a:t>-Martes 25 de Agosto </a:t>
            </a:r>
            <a:r>
              <a:rPr lang="es-ES" sz="2000" b="1" dirty="0">
                <a:latin typeface="Garamond" panose="02020404030301010803" pitchFamily="18" charset="0"/>
              </a:rPr>
              <a:t>CHARLA ESPECÍFICA PLAN DIFERENCIADO </a:t>
            </a:r>
            <a:r>
              <a:rPr lang="es-ES" sz="2000" dirty="0">
                <a:latin typeface="Garamond" panose="02020404030301010803" pitchFamily="18" charset="0"/>
              </a:rPr>
              <a:t>para: 3° A-B-C- de 08:05 a 09:30,  3° D-E-F de 09:45 a 11:15 </a:t>
            </a:r>
            <a:r>
              <a:rPr lang="es-ES" sz="2000" dirty="0" err="1">
                <a:latin typeface="Garamond" panose="02020404030301010803" pitchFamily="18" charset="0"/>
              </a:rPr>
              <a:t>hrs</a:t>
            </a:r>
            <a:r>
              <a:rPr lang="es-ES" sz="2000" dirty="0">
                <a:latin typeface="Garamond" panose="02020404030301010803" pitchFamily="18" charset="0"/>
              </a:rPr>
              <a:t>. Todas en el auditorio.</a:t>
            </a:r>
          </a:p>
          <a:p>
            <a:pPr lvl="0"/>
            <a:endParaRPr lang="es-ES" sz="2000" dirty="0">
              <a:latin typeface="Garamond" panose="02020404030301010803" pitchFamily="18" charset="0"/>
            </a:endParaRPr>
          </a:p>
          <a:p>
            <a:pPr lvl="0"/>
            <a:endParaRPr sz="1800" dirty="0">
              <a:solidFill>
                <a:schemeClr val="dk1"/>
              </a:solidFill>
              <a:latin typeface="Garamond"/>
              <a:ea typeface="Garamond"/>
              <a:cs typeface="Garamond"/>
              <a:sym typeface="Garamond"/>
            </a:endParaRPr>
          </a:p>
        </p:txBody>
      </p:sp>
      <p:pic>
        <p:nvPicPr>
          <p:cNvPr id="165" name="Google Shape;165;p2"/>
          <p:cNvPicPr preferRelativeResize="0"/>
          <p:nvPr/>
        </p:nvPicPr>
        <p:blipFill rotWithShape="1">
          <a:blip r:embed="rId6">
            <a:alphaModFix/>
          </a:blip>
          <a:srcRect/>
          <a:stretch/>
        </p:blipFill>
        <p:spPr>
          <a:xfrm>
            <a:off x="751671" y="1639954"/>
            <a:ext cx="616945" cy="619699"/>
          </a:xfrm>
          <a:prstGeom prst="rect">
            <a:avLst/>
          </a:prstGeom>
          <a:noFill/>
          <a:ln>
            <a:noFill/>
          </a:ln>
        </p:spPr>
      </p:pic>
      <p:pic>
        <p:nvPicPr>
          <p:cNvPr id="166" name="Google Shape;166;p2"/>
          <p:cNvPicPr preferRelativeResize="0"/>
          <p:nvPr/>
        </p:nvPicPr>
        <p:blipFill rotWithShape="1">
          <a:blip r:embed="rId6">
            <a:alphaModFix/>
          </a:blip>
          <a:srcRect/>
          <a:stretch/>
        </p:blipFill>
        <p:spPr>
          <a:xfrm>
            <a:off x="1780862" y="892893"/>
            <a:ext cx="616945" cy="619699"/>
          </a:xfrm>
          <a:prstGeom prst="rect">
            <a:avLst/>
          </a:prstGeom>
          <a:noFill/>
          <a:ln>
            <a:noFill/>
          </a:ln>
        </p:spPr>
      </p:pic>
    </p:spTree>
    <p:extLst>
      <p:ext uri="{BB962C8B-B14F-4D97-AF65-F5344CB8AC3E}">
        <p14:creationId xmlns:p14="http://schemas.microsoft.com/office/powerpoint/2010/main" val="4061984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
          <p:cNvSpPr txBox="1">
            <a:spLocks noGrp="1"/>
          </p:cNvSpPr>
          <p:nvPr>
            <p:ph type="title"/>
          </p:nvPr>
        </p:nvSpPr>
        <p:spPr>
          <a:xfrm>
            <a:off x="1263840" y="519921"/>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dirty="0">
                <a:solidFill>
                  <a:srgbClr val="0070C0"/>
                </a:solidFill>
              </a:rPr>
              <a:t>Hoja de ruta: ¿</a:t>
            </a:r>
            <a:r>
              <a:rPr lang="es-CL" sz="4800" b="1" u="sng" dirty="0" err="1">
                <a:solidFill>
                  <a:srgbClr val="0070C0"/>
                </a:solidFill>
              </a:rPr>
              <a:t>Preparad@s</a:t>
            </a:r>
            <a:r>
              <a:rPr lang="es-CL" sz="4800" b="1" u="sng" dirty="0">
                <a:solidFill>
                  <a:srgbClr val="0070C0"/>
                </a:solidFill>
              </a:rPr>
              <a:t>? </a:t>
            </a:r>
            <a:endParaRPr sz="4800" b="1" u="sng" dirty="0">
              <a:solidFill>
                <a:srgbClr val="0070C0"/>
              </a:solidFill>
            </a:endParaRPr>
          </a:p>
        </p:txBody>
      </p:sp>
      <p:pic>
        <p:nvPicPr>
          <p:cNvPr id="160" name="Google Shape;160;p2"/>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161" name="Google Shape;161;p2"/>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162" name="Google Shape;162;p2"/>
          <p:cNvPicPr preferRelativeResize="0"/>
          <p:nvPr/>
        </p:nvPicPr>
        <p:blipFill rotWithShape="1">
          <a:blip r:embed="rId5">
            <a:alphaModFix/>
          </a:blip>
          <a:srcRect/>
          <a:stretch/>
        </p:blipFill>
        <p:spPr>
          <a:xfrm>
            <a:off x="9874326" y="405122"/>
            <a:ext cx="2131764" cy="1598823"/>
          </a:xfrm>
          <a:prstGeom prst="rect">
            <a:avLst/>
          </a:prstGeom>
          <a:noFill/>
          <a:ln>
            <a:noFill/>
          </a:ln>
        </p:spPr>
      </p:pic>
      <p:sp>
        <p:nvSpPr>
          <p:cNvPr id="164" name="Google Shape;164;p2"/>
          <p:cNvSpPr txBox="1"/>
          <p:nvPr/>
        </p:nvSpPr>
        <p:spPr>
          <a:xfrm>
            <a:off x="1368616" y="1527740"/>
            <a:ext cx="10176489" cy="43703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es-CL" sz="1800" b="1" dirty="0">
              <a:solidFill>
                <a:schemeClr val="dk1"/>
              </a:solidFill>
              <a:latin typeface="Garamond"/>
              <a:ea typeface="Garamond"/>
              <a:cs typeface="Garamond"/>
              <a:sym typeface="Garamond"/>
            </a:endParaRPr>
          </a:p>
          <a:p>
            <a:pPr marL="0" marR="0" lvl="0" indent="0" algn="l" rtl="0">
              <a:spcBef>
                <a:spcPts val="0"/>
              </a:spcBef>
              <a:spcAft>
                <a:spcPts val="0"/>
              </a:spcAft>
              <a:buNone/>
            </a:pPr>
            <a:r>
              <a:rPr lang="es-CL" sz="1800" b="1" dirty="0">
                <a:solidFill>
                  <a:schemeClr val="dk1"/>
                </a:solidFill>
                <a:latin typeface="Garamond"/>
                <a:ea typeface="Garamond"/>
                <a:cs typeface="Garamond"/>
                <a:sym typeface="Garamond"/>
              </a:rPr>
              <a:t>FECHAS IMPORTANTES: </a:t>
            </a:r>
          </a:p>
          <a:p>
            <a:pPr marL="0" marR="0" lvl="0" indent="0" algn="l" rtl="0">
              <a:spcBef>
                <a:spcPts val="0"/>
              </a:spcBef>
              <a:spcAft>
                <a:spcPts val="0"/>
              </a:spcAft>
              <a:buNone/>
            </a:pPr>
            <a:endParaRPr dirty="0"/>
          </a:p>
          <a:p>
            <a:pPr lvl="0"/>
            <a:endParaRPr lang="es-ES" b="1" u="sng" dirty="0">
              <a:latin typeface="Garamond" panose="02020404030301010803" pitchFamily="18" charset="0"/>
            </a:endParaRPr>
          </a:p>
          <a:p>
            <a:pPr lvl="0"/>
            <a:r>
              <a:rPr lang="es-ES" sz="2000" b="1" u="sng" dirty="0">
                <a:latin typeface="Garamond" panose="02020404030301010803" pitchFamily="18" charset="0"/>
              </a:rPr>
              <a:t>-Miércoles 26 de agosto al domingo 20 de septiembre:</a:t>
            </a:r>
            <a:r>
              <a:rPr lang="es-ES" sz="2000" dirty="0">
                <a:latin typeface="Garamond" panose="02020404030301010803" pitchFamily="18" charset="0"/>
              </a:rPr>
              <a:t> </a:t>
            </a:r>
            <a:r>
              <a:rPr lang="es-ES" sz="2000" b="1" dirty="0">
                <a:latin typeface="Garamond" panose="02020404030301010803" pitchFamily="18" charset="0"/>
              </a:rPr>
              <a:t>Plazo para revisar </a:t>
            </a:r>
            <a:r>
              <a:rPr lang="es-ES" sz="2000" b="1" dirty="0" err="1">
                <a:latin typeface="Garamond" panose="02020404030301010803" pitchFamily="18" charset="0"/>
              </a:rPr>
              <a:t>ppt</a:t>
            </a:r>
            <a:r>
              <a:rPr lang="es-ES" sz="2000" b="1" dirty="0">
                <a:latin typeface="Garamond" panose="02020404030301010803" pitchFamily="18" charset="0"/>
              </a:rPr>
              <a:t> de planes diferenciados de 3ros y 4tos </a:t>
            </a:r>
            <a:r>
              <a:rPr lang="es-ES" sz="2000" dirty="0">
                <a:latin typeface="Garamond" panose="02020404030301010803" pitchFamily="18" charset="0"/>
              </a:rPr>
              <a:t>2027 en página web del liceo. </a:t>
            </a:r>
            <a:r>
              <a:rPr lang="es-ES" sz="2000" b="1" u="sng" dirty="0">
                <a:solidFill>
                  <a:srgbClr val="FF0000"/>
                </a:solidFill>
                <a:latin typeface="Garamond"/>
                <a:ea typeface="Garamond"/>
                <a:cs typeface="Garamond"/>
                <a:sym typeface="Garamond"/>
              </a:rPr>
              <a:t>Es responsabilidad de cada estudiante  revisarlos e informarse de sus contenidos</a:t>
            </a:r>
            <a:r>
              <a:rPr lang="es-ES" sz="2000" dirty="0">
                <a:solidFill>
                  <a:srgbClr val="FF0000"/>
                </a:solidFill>
                <a:latin typeface="Garamond"/>
                <a:ea typeface="Garamond"/>
                <a:cs typeface="Garamond"/>
                <a:sym typeface="Garamond"/>
              </a:rPr>
              <a:t> </a:t>
            </a:r>
          </a:p>
          <a:p>
            <a:pPr lvl="0"/>
            <a:endParaRPr lang="es-ES" sz="2000" dirty="0">
              <a:solidFill>
                <a:srgbClr val="FF0000"/>
              </a:solidFill>
              <a:latin typeface="Garamond"/>
              <a:sym typeface="Garamond"/>
            </a:endParaRPr>
          </a:p>
          <a:p>
            <a:pPr lvl="0"/>
            <a:r>
              <a:rPr lang="es-ES" sz="2000" b="1" u="sng" dirty="0">
                <a:solidFill>
                  <a:schemeClr val="tx1"/>
                </a:solidFill>
                <a:latin typeface="Garamond" panose="02020404030301010803" pitchFamily="18" charset="0"/>
              </a:rPr>
              <a:t>-Lunes 21 al 25 de Septiembre: </a:t>
            </a:r>
            <a:r>
              <a:rPr lang="es-ES" sz="2000" dirty="0">
                <a:latin typeface="Garamond" panose="02020404030301010803" pitchFamily="18" charset="0"/>
              </a:rPr>
              <a:t>aplicación estudio de interés de electivos diferenciados y plan común para 2° y 3° medios.</a:t>
            </a:r>
          </a:p>
          <a:p>
            <a:pPr lvl="0"/>
            <a:endParaRPr lang="es-ES" sz="2000" dirty="0">
              <a:latin typeface="Garamond" panose="02020404030301010803" pitchFamily="18" charset="0"/>
            </a:endParaRPr>
          </a:p>
          <a:p>
            <a:r>
              <a:rPr lang="es-ES" sz="2000" b="1" u="sng" dirty="0">
                <a:solidFill>
                  <a:schemeClr val="tx1"/>
                </a:solidFill>
                <a:latin typeface="Garamond"/>
                <a:ea typeface="Garamond"/>
                <a:cs typeface="Garamond"/>
                <a:sym typeface="Garamond"/>
              </a:rPr>
              <a:t>-Martes 06 de Octubre</a:t>
            </a:r>
            <a:r>
              <a:rPr lang="es-ES" sz="2000" dirty="0">
                <a:latin typeface="Garamond"/>
                <a:ea typeface="Garamond"/>
                <a:cs typeface="Garamond"/>
                <a:sym typeface="Garamond"/>
              </a:rPr>
              <a:t>: Elección de diferenciados y plan común para 3° medios</a:t>
            </a:r>
          </a:p>
          <a:p>
            <a:pPr lvl="0"/>
            <a:endParaRPr lang="es-ES" sz="2000" dirty="0">
              <a:solidFill>
                <a:srgbClr val="FF0000"/>
              </a:solidFill>
              <a:latin typeface="Garamond" panose="02020404030301010803" pitchFamily="18" charset="0"/>
            </a:endParaRPr>
          </a:p>
          <a:p>
            <a:pPr lvl="0"/>
            <a:endParaRPr lang="es-ES" sz="2000" dirty="0">
              <a:solidFill>
                <a:srgbClr val="FF0000"/>
              </a:solidFill>
              <a:latin typeface="Garamond" panose="02020404030301010803" pitchFamily="18" charset="0"/>
            </a:endParaRPr>
          </a:p>
          <a:p>
            <a:pPr lvl="0"/>
            <a:endParaRPr lang="es-ES" dirty="0">
              <a:solidFill>
                <a:schemeClr val="dk1"/>
              </a:solidFill>
              <a:latin typeface="Garamond"/>
              <a:ea typeface="Garamond"/>
              <a:cs typeface="Garamond"/>
              <a:sym typeface="Garamond"/>
            </a:endParaRPr>
          </a:p>
        </p:txBody>
      </p:sp>
      <p:pic>
        <p:nvPicPr>
          <p:cNvPr id="165" name="Google Shape;165;p2"/>
          <p:cNvPicPr preferRelativeResize="0"/>
          <p:nvPr/>
        </p:nvPicPr>
        <p:blipFill rotWithShape="1">
          <a:blip r:embed="rId6">
            <a:alphaModFix/>
          </a:blip>
          <a:srcRect/>
          <a:stretch/>
        </p:blipFill>
        <p:spPr>
          <a:xfrm>
            <a:off x="751671" y="1639954"/>
            <a:ext cx="616945" cy="619699"/>
          </a:xfrm>
          <a:prstGeom prst="rect">
            <a:avLst/>
          </a:prstGeom>
          <a:noFill/>
          <a:ln>
            <a:noFill/>
          </a:ln>
        </p:spPr>
      </p:pic>
      <p:pic>
        <p:nvPicPr>
          <p:cNvPr id="166" name="Google Shape;166;p2"/>
          <p:cNvPicPr preferRelativeResize="0"/>
          <p:nvPr/>
        </p:nvPicPr>
        <p:blipFill rotWithShape="1">
          <a:blip r:embed="rId6">
            <a:alphaModFix/>
          </a:blip>
          <a:srcRect/>
          <a:stretch/>
        </p:blipFill>
        <p:spPr>
          <a:xfrm>
            <a:off x="1780862" y="892893"/>
            <a:ext cx="616945" cy="6196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a:extLst>
            <a:ext uri="{FF2B5EF4-FFF2-40B4-BE49-F238E27FC236}">
              <a16:creationId xmlns:a16="http://schemas.microsoft.com/office/drawing/2014/main" id="{93815CD2-BF34-456F-01C0-B9828E8B6F8A}"/>
            </a:ext>
          </a:extLst>
        </p:cNvPr>
        <p:cNvGrpSpPr/>
        <p:nvPr/>
      </p:nvGrpSpPr>
      <p:grpSpPr>
        <a:xfrm>
          <a:off x="0" y="0"/>
          <a:ext cx="0" cy="0"/>
          <a:chOff x="0" y="0"/>
          <a:chExt cx="0" cy="0"/>
        </a:xfrm>
      </p:grpSpPr>
      <p:sp>
        <p:nvSpPr>
          <p:cNvPr id="171" name="Google Shape;171;p3">
            <a:extLst>
              <a:ext uri="{FF2B5EF4-FFF2-40B4-BE49-F238E27FC236}">
                <a16:creationId xmlns:a16="http://schemas.microsoft.com/office/drawing/2014/main" id="{4D7DA848-0558-4D26-9919-B80FEB146E3D}"/>
              </a:ext>
            </a:extLst>
          </p:cNvPr>
          <p:cNvSpPr txBox="1">
            <a:spLocks noGrp="1"/>
          </p:cNvSpPr>
          <p:nvPr>
            <p:ph type="title"/>
          </p:nvPr>
        </p:nvSpPr>
        <p:spPr>
          <a:xfrm>
            <a:off x="1413097" y="221641"/>
            <a:ext cx="9601196" cy="107300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B050"/>
              </a:buClr>
              <a:buSzPts val="4000"/>
              <a:buFont typeface="Garamond"/>
              <a:buNone/>
            </a:pPr>
            <a:r>
              <a:rPr lang="es-CL" sz="4000" b="1">
                <a:solidFill>
                  <a:srgbClr val="00B050"/>
                </a:solidFill>
              </a:rPr>
              <a:t> </a:t>
            </a:r>
            <a:endParaRPr sz="4000" b="1">
              <a:solidFill>
                <a:srgbClr val="00B050"/>
              </a:solidFill>
            </a:endParaRPr>
          </a:p>
        </p:txBody>
      </p:sp>
      <p:sp>
        <p:nvSpPr>
          <p:cNvPr id="172" name="Google Shape;172;p3">
            <a:extLst>
              <a:ext uri="{FF2B5EF4-FFF2-40B4-BE49-F238E27FC236}">
                <a16:creationId xmlns:a16="http://schemas.microsoft.com/office/drawing/2014/main" id="{3BCA40FB-D9A5-DA34-341E-27BFB6E3545E}"/>
              </a:ext>
            </a:extLst>
          </p:cNvPr>
          <p:cNvSpPr txBox="1">
            <a:spLocks noGrp="1"/>
          </p:cNvSpPr>
          <p:nvPr>
            <p:ph type="body" idx="1"/>
          </p:nvPr>
        </p:nvSpPr>
        <p:spPr>
          <a:xfrm>
            <a:off x="235499" y="853535"/>
            <a:ext cx="11217244" cy="4734962"/>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s-CL" b="1" dirty="0"/>
              <a:t>                                      Plan de Estudios Cuartos Medios</a:t>
            </a:r>
            <a:endParaRPr dirty="0"/>
          </a:p>
          <a:p>
            <a:pPr marL="285750" lvl="0" indent="-285750" algn="l" rtl="0">
              <a:spcBef>
                <a:spcPts val="1080"/>
              </a:spcBef>
              <a:spcAft>
                <a:spcPts val="0"/>
              </a:spcAft>
              <a:buSzPts val="2760"/>
              <a:buChar char="•"/>
            </a:pPr>
            <a:r>
              <a:rPr lang="es-CL" b="1" dirty="0"/>
              <a:t>                               </a:t>
            </a:r>
            <a:endParaRPr dirty="0"/>
          </a:p>
        </p:txBody>
      </p:sp>
      <p:pic>
        <p:nvPicPr>
          <p:cNvPr id="174" name="Google Shape;174;p3">
            <a:extLst>
              <a:ext uri="{FF2B5EF4-FFF2-40B4-BE49-F238E27FC236}">
                <a16:creationId xmlns:a16="http://schemas.microsoft.com/office/drawing/2014/main" id="{172ECB8B-2EEC-8F69-D397-AFEE32B02FE5}"/>
              </a:ext>
            </a:extLst>
          </p:cNvPr>
          <p:cNvPicPr preferRelativeResize="0"/>
          <p:nvPr/>
        </p:nvPicPr>
        <p:blipFill rotWithShape="1">
          <a:blip r:embed="rId3">
            <a:alphaModFix/>
          </a:blip>
          <a:srcRect/>
          <a:stretch/>
        </p:blipFill>
        <p:spPr>
          <a:xfrm>
            <a:off x="8397937" y="758143"/>
            <a:ext cx="2962275" cy="1543050"/>
          </a:xfrm>
          <a:prstGeom prst="rect">
            <a:avLst/>
          </a:prstGeom>
          <a:noFill/>
          <a:ln>
            <a:noFill/>
          </a:ln>
        </p:spPr>
      </p:pic>
      <p:pic>
        <p:nvPicPr>
          <p:cNvPr id="176" name="Google Shape;176;p3">
            <a:extLst>
              <a:ext uri="{FF2B5EF4-FFF2-40B4-BE49-F238E27FC236}">
                <a16:creationId xmlns:a16="http://schemas.microsoft.com/office/drawing/2014/main" id="{2D21F8DA-E200-9A8C-919E-C9A737D52D62}"/>
              </a:ext>
            </a:extLst>
          </p:cNvPr>
          <p:cNvPicPr preferRelativeResize="0"/>
          <p:nvPr/>
        </p:nvPicPr>
        <p:blipFill rotWithShape="1">
          <a:blip r:embed="rId4">
            <a:alphaModFix/>
          </a:blip>
          <a:srcRect/>
          <a:stretch/>
        </p:blipFill>
        <p:spPr>
          <a:xfrm>
            <a:off x="235499" y="79455"/>
            <a:ext cx="2334241" cy="774080"/>
          </a:xfrm>
          <a:prstGeom prst="rect">
            <a:avLst/>
          </a:prstGeom>
          <a:noFill/>
          <a:ln>
            <a:noFill/>
          </a:ln>
        </p:spPr>
      </p:pic>
      <p:graphicFrame>
        <p:nvGraphicFramePr>
          <p:cNvPr id="3" name="Tabla 2">
            <a:extLst>
              <a:ext uri="{FF2B5EF4-FFF2-40B4-BE49-F238E27FC236}">
                <a16:creationId xmlns:a16="http://schemas.microsoft.com/office/drawing/2014/main" id="{61467D94-97C0-E56A-63B5-97558FB2B92D}"/>
              </a:ext>
            </a:extLst>
          </p:cNvPr>
          <p:cNvGraphicFramePr>
            <a:graphicFrameLocks noGrp="1"/>
          </p:cNvGraphicFramePr>
          <p:nvPr>
            <p:extLst>
              <p:ext uri="{D42A27DB-BD31-4B8C-83A1-F6EECF244321}">
                <p14:modId xmlns:p14="http://schemas.microsoft.com/office/powerpoint/2010/main" val="547484118"/>
              </p:ext>
            </p:extLst>
          </p:nvPr>
        </p:nvGraphicFramePr>
        <p:xfrm>
          <a:off x="457200" y="2418577"/>
          <a:ext cx="11255829" cy="3149951"/>
        </p:xfrm>
        <a:graphic>
          <a:graphicData uri="http://schemas.openxmlformats.org/drawingml/2006/table">
            <a:tbl>
              <a:tblPr firstRow="1" bandRow="1">
                <a:tableStyleId>{027187F7-2FAB-4470-8B3C-3254CDBF6279}</a:tableStyleId>
              </a:tblPr>
              <a:tblGrid>
                <a:gridCol w="3131772">
                  <a:extLst>
                    <a:ext uri="{9D8B030D-6E8A-4147-A177-3AD203B41FA5}">
                      <a16:colId xmlns:a16="http://schemas.microsoft.com/office/drawing/2014/main" val="20000"/>
                    </a:ext>
                  </a:extLst>
                </a:gridCol>
                <a:gridCol w="2364184">
                  <a:extLst>
                    <a:ext uri="{9D8B030D-6E8A-4147-A177-3AD203B41FA5}">
                      <a16:colId xmlns:a16="http://schemas.microsoft.com/office/drawing/2014/main" val="20001"/>
                    </a:ext>
                  </a:extLst>
                </a:gridCol>
                <a:gridCol w="2547004">
                  <a:extLst>
                    <a:ext uri="{9D8B030D-6E8A-4147-A177-3AD203B41FA5}">
                      <a16:colId xmlns:a16="http://schemas.microsoft.com/office/drawing/2014/main" val="20002"/>
                    </a:ext>
                  </a:extLst>
                </a:gridCol>
                <a:gridCol w="3212869">
                  <a:extLst>
                    <a:ext uri="{9D8B030D-6E8A-4147-A177-3AD203B41FA5}">
                      <a16:colId xmlns:a16="http://schemas.microsoft.com/office/drawing/2014/main" val="20003"/>
                    </a:ext>
                  </a:extLst>
                </a:gridCol>
              </a:tblGrid>
              <a:tr h="711551">
                <a:tc>
                  <a:txBody>
                    <a:bodyPr/>
                    <a:lstStyle/>
                    <a:p>
                      <a:r>
                        <a:rPr lang="es-CL" dirty="0"/>
                        <a:t>ASIGNATURAS DE FORMACIÓN GENERAL (14 HRS)</a:t>
                      </a:r>
                    </a:p>
                  </a:txBody>
                  <a:tcPr/>
                </a:tc>
                <a:tc>
                  <a:txBody>
                    <a:bodyPr/>
                    <a:lstStyle/>
                    <a:p>
                      <a:r>
                        <a:rPr lang="es-CL" dirty="0"/>
                        <a:t>ASIGNATURA ELECTIVA PLAN COMÚN  (2 HRS)</a:t>
                      </a:r>
                    </a:p>
                  </a:txBody>
                  <a:tcPr/>
                </a:tc>
                <a:tc>
                  <a:txBody>
                    <a:bodyPr/>
                    <a:lstStyle/>
                    <a:p>
                      <a:r>
                        <a:rPr lang="es-CL" dirty="0"/>
                        <a:t>ASIGNATURAS PLAN DIFERENCIADO (18 HRS)</a:t>
                      </a:r>
                    </a:p>
                  </a:txBody>
                  <a:tcPr/>
                </a:tc>
                <a:tc>
                  <a:txBody>
                    <a:bodyPr/>
                    <a:lstStyle/>
                    <a:p>
                      <a:r>
                        <a:rPr lang="es-CL" dirty="0"/>
                        <a:t>HORAS DE LIBRE DISPOSICIÓN JEC  (8 HRS)</a:t>
                      </a:r>
                    </a:p>
                  </a:txBody>
                  <a:tcPr/>
                </a:tc>
                <a:extLst>
                  <a:ext uri="{0D108BD9-81ED-4DB2-BD59-A6C34878D82A}">
                    <a16:rowId xmlns:a16="http://schemas.microsoft.com/office/drawing/2014/main" val="10000"/>
                  </a:ext>
                </a:extLst>
              </a:tr>
              <a:tr h="360717">
                <a:tc>
                  <a:txBody>
                    <a:bodyPr/>
                    <a:lstStyle/>
                    <a:p>
                      <a:r>
                        <a:rPr lang="es-CL" b="1" dirty="0"/>
                        <a:t>Lengua y Literatura 3 </a:t>
                      </a:r>
                      <a:r>
                        <a:rPr lang="es-CL" b="1" dirty="0" err="1"/>
                        <a:t>hrs</a:t>
                      </a:r>
                      <a:r>
                        <a:rPr lang="es-CL" b="1" dirty="0"/>
                        <a:t>.</a:t>
                      </a:r>
                    </a:p>
                    <a:p>
                      <a:r>
                        <a:rPr lang="es-CL" b="1" dirty="0"/>
                        <a:t>Matemática 3hrs.</a:t>
                      </a:r>
                    </a:p>
                    <a:p>
                      <a:r>
                        <a:rPr lang="es-CL" b="1" dirty="0"/>
                        <a:t>Inglés  2 </a:t>
                      </a:r>
                      <a:r>
                        <a:rPr lang="es-CL" b="1" dirty="0" err="1"/>
                        <a:t>hrs</a:t>
                      </a:r>
                      <a:r>
                        <a:rPr lang="es-CL" b="1" dirty="0"/>
                        <a:t>.</a:t>
                      </a:r>
                    </a:p>
                    <a:p>
                      <a:r>
                        <a:rPr lang="es-CL" b="1" dirty="0"/>
                        <a:t>Filosofía 2 </a:t>
                      </a:r>
                      <a:r>
                        <a:rPr lang="es-CL" b="1" dirty="0" err="1"/>
                        <a:t>hrs</a:t>
                      </a:r>
                      <a:r>
                        <a:rPr lang="es-CL" b="1" dirty="0"/>
                        <a:t>.</a:t>
                      </a:r>
                    </a:p>
                    <a:p>
                      <a:r>
                        <a:rPr lang="es-CL" b="1" dirty="0"/>
                        <a:t>Educación Ciudadana 2hrs.</a:t>
                      </a:r>
                    </a:p>
                    <a:p>
                      <a:r>
                        <a:rPr lang="es-CL" b="1" dirty="0"/>
                        <a:t>Ciencias para la Ciudadanía 2 </a:t>
                      </a:r>
                      <a:r>
                        <a:rPr lang="es-CL" b="1" dirty="0" err="1"/>
                        <a:t>hrs</a:t>
                      </a:r>
                      <a:r>
                        <a:rPr lang="es-CL" b="1" dirty="0"/>
                        <a:t>.</a:t>
                      </a:r>
                    </a:p>
                    <a:p>
                      <a:endParaRPr lang="es-CL" b="1" dirty="0"/>
                    </a:p>
                    <a:p>
                      <a:endParaRPr lang="es-CL" dirty="0"/>
                    </a:p>
                  </a:txBody>
                  <a:tcPr/>
                </a:tc>
                <a:tc>
                  <a:txBody>
                    <a:bodyPr/>
                    <a:lstStyle/>
                    <a:p>
                      <a:r>
                        <a:rPr lang="es-CL" b="1" u="sng" dirty="0"/>
                        <a:t>Elegir solo 1 asignatura</a:t>
                      </a:r>
                      <a:r>
                        <a:rPr lang="es-CL" b="1" dirty="0"/>
                        <a:t>:</a:t>
                      </a:r>
                    </a:p>
                    <a:p>
                      <a:r>
                        <a:rPr lang="es-CL" b="1" dirty="0"/>
                        <a:t>Historia 2 </a:t>
                      </a:r>
                      <a:r>
                        <a:rPr lang="es-CL" b="1" dirty="0" err="1"/>
                        <a:t>hrs</a:t>
                      </a:r>
                      <a:r>
                        <a:rPr lang="es-CL" b="1" dirty="0"/>
                        <a:t>.</a:t>
                      </a:r>
                    </a:p>
                    <a:p>
                      <a:r>
                        <a:rPr lang="es-CL" b="1" dirty="0"/>
                        <a:t>Artes 2 </a:t>
                      </a:r>
                      <a:r>
                        <a:rPr lang="es-CL" b="1" dirty="0" err="1"/>
                        <a:t>hrs</a:t>
                      </a:r>
                      <a:r>
                        <a:rPr lang="es-CL" b="1" dirty="0"/>
                        <a:t>.</a:t>
                      </a:r>
                    </a:p>
                    <a:p>
                      <a:r>
                        <a:rPr lang="es-CL" b="1" dirty="0"/>
                        <a:t>Música 2 </a:t>
                      </a:r>
                      <a:r>
                        <a:rPr lang="es-CL" b="1" dirty="0" err="1"/>
                        <a:t>hrs</a:t>
                      </a:r>
                      <a:r>
                        <a:rPr lang="es-CL" b="1" dirty="0"/>
                        <a:t>.</a:t>
                      </a:r>
                    </a:p>
                    <a:p>
                      <a:r>
                        <a:rPr lang="es-CL" b="1" dirty="0"/>
                        <a:t>Educación Física 2 </a:t>
                      </a:r>
                      <a:r>
                        <a:rPr lang="es-CL" b="1" dirty="0" err="1"/>
                        <a:t>hrs</a:t>
                      </a:r>
                      <a:r>
                        <a:rPr lang="es-CL" b="1" dirty="0"/>
                        <a:t>.</a:t>
                      </a:r>
                    </a:p>
                  </a:txBody>
                  <a:tcPr/>
                </a:tc>
                <a:tc>
                  <a:txBody>
                    <a:bodyPr/>
                    <a:lstStyle/>
                    <a:p>
                      <a:r>
                        <a:rPr lang="es-CL" b="1" dirty="0"/>
                        <a:t>Área A  Humanidades</a:t>
                      </a:r>
                    </a:p>
                    <a:p>
                      <a:r>
                        <a:rPr lang="es-CL" b="1" dirty="0"/>
                        <a:t>Área B    Ciencias</a:t>
                      </a:r>
                    </a:p>
                    <a:p>
                      <a:r>
                        <a:rPr lang="es-CL" b="1" dirty="0"/>
                        <a:t>Área C    Artes y deportes </a:t>
                      </a:r>
                    </a:p>
                    <a:p>
                      <a:endParaRPr lang="es-CL" dirty="0"/>
                    </a:p>
                    <a:p>
                      <a:r>
                        <a:rPr lang="es-CL" b="1" dirty="0"/>
                        <a:t>Opciones: </a:t>
                      </a:r>
                    </a:p>
                    <a:p>
                      <a:r>
                        <a:rPr lang="es-CL" b="1" dirty="0"/>
                        <a:t>1. Elegir 1 de cada área.</a:t>
                      </a:r>
                    </a:p>
                    <a:p>
                      <a:r>
                        <a:rPr lang="es-CL" b="1" dirty="0"/>
                        <a:t>2. Elegir 2 de un área y 1 de otra.</a:t>
                      </a:r>
                    </a:p>
                    <a:p>
                      <a:r>
                        <a:rPr lang="es-CL" b="1" u="sng" dirty="0">
                          <a:solidFill>
                            <a:srgbClr val="FF0000"/>
                          </a:solidFill>
                        </a:rPr>
                        <a:t>NO SE PUEDEN ELEGIR LOS 3 DE UNA MISMA ÁREA.</a:t>
                      </a:r>
                    </a:p>
                  </a:txBody>
                  <a:tcPr/>
                </a:tc>
                <a:tc>
                  <a:txBody>
                    <a:bodyPr/>
                    <a:lstStyle/>
                    <a:p>
                      <a:r>
                        <a:rPr lang="es-CL" b="1" dirty="0"/>
                        <a:t>Orientación y consejo de curso 2 </a:t>
                      </a:r>
                      <a:r>
                        <a:rPr lang="es-CL" b="1" dirty="0" err="1"/>
                        <a:t>hrs</a:t>
                      </a:r>
                      <a:r>
                        <a:rPr lang="es-CL" b="1" dirty="0"/>
                        <a:t>.</a:t>
                      </a:r>
                    </a:p>
                    <a:p>
                      <a:r>
                        <a:rPr lang="es-CL" b="1" dirty="0"/>
                        <a:t>PAES Competencia Lectora 2 </a:t>
                      </a:r>
                      <a:r>
                        <a:rPr lang="es-CL" b="1" dirty="0" err="1"/>
                        <a:t>hr</a:t>
                      </a:r>
                      <a:r>
                        <a:rPr lang="es-CL" b="1" dirty="0"/>
                        <a:t>.</a:t>
                      </a:r>
                    </a:p>
                    <a:p>
                      <a:r>
                        <a:rPr lang="es-CL" b="1" dirty="0"/>
                        <a:t>PAES Competencia Matemática 2 </a:t>
                      </a:r>
                      <a:r>
                        <a:rPr lang="es-CL" b="1" dirty="0" err="1"/>
                        <a:t>hr</a:t>
                      </a:r>
                      <a:r>
                        <a:rPr lang="es-CL" b="1" dirty="0"/>
                        <a:t>.</a:t>
                      </a:r>
                    </a:p>
                    <a:p>
                      <a:r>
                        <a:rPr lang="es-CL" b="1" dirty="0">
                          <a:solidFill>
                            <a:srgbClr val="FF0000"/>
                          </a:solidFill>
                        </a:rPr>
                        <a:t>Asignatura JEC  obligatoria </a:t>
                      </a:r>
                      <a:r>
                        <a:rPr lang="es-CL" b="1" dirty="0"/>
                        <a:t>2 hrs.</a:t>
                      </a:r>
                    </a:p>
                    <a:p>
                      <a:r>
                        <a:rPr lang="es-CL" b="1" dirty="0"/>
                        <a:t>Acondicionamiento Físico </a:t>
                      </a:r>
                    </a:p>
                  </a:txBody>
                  <a:tcPr/>
                </a:tc>
                <a:extLst>
                  <a:ext uri="{0D108BD9-81ED-4DB2-BD59-A6C34878D82A}">
                    <a16:rowId xmlns:a16="http://schemas.microsoft.com/office/drawing/2014/main" val="10001"/>
                  </a:ext>
                </a:extLst>
              </a:tr>
            </a:tbl>
          </a:graphicData>
        </a:graphic>
      </p:graphicFrame>
      <p:sp>
        <p:nvSpPr>
          <p:cNvPr id="4" name="Elipse 3">
            <a:extLst>
              <a:ext uri="{FF2B5EF4-FFF2-40B4-BE49-F238E27FC236}">
                <a16:creationId xmlns:a16="http://schemas.microsoft.com/office/drawing/2014/main" id="{DD6A021B-A3C2-3491-E29C-418799251C51}"/>
              </a:ext>
            </a:extLst>
          </p:cNvPr>
          <p:cNvSpPr/>
          <p:nvPr/>
        </p:nvSpPr>
        <p:spPr>
          <a:xfrm>
            <a:off x="3792163" y="1440345"/>
            <a:ext cx="3668485" cy="8172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a:t>TOTAL PLAN DE ESTUDIOS: 42 HRS. </a:t>
            </a:r>
          </a:p>
        </p:txBody>
      </p:sp>
    </p:spTree>
    <p:extLst>
      <p:ext uri="{BB962C8B-B14F-4D97-AF65-F5344CB8AC3E}">
        <p14:creationId xmlns:p14="http://schemas.microsoft.com/office/powerpoint/2010/main" val="31922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822"/>
                                        <p:tgtEl>
                                          <p:spTgt spid="17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2">
                                            <p:txEl>
                                              <p:pRg st="1" end="1"/>
                                            </p:txEl>
                                          </p:spTgt>
                                        </p:tgtEl>
                                        <p:attrNameLst>
                                          <p:attrName>style.visibility</p:attrName>
                                        </p:attrNameLst>
                                      </p:cBhvr>
                                      <p:to>
                                        <p:strVal val="visible"/>
                                      </p:to>
                                    </p:set>
                                    <p:animEffect transition="in" filter="fade">
                                      <p:cBhvr>
                                        <p:cTn id="10" dur="1822"/>
                                        <p:tgtEl>
                                          <p:spTgt spid="1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
          <p:cNvSpPr txBox="1">
            <a:spLocks noGrp="1"/>
          </p:cNvSpPr>
          <p:nvPr>
            <p:ph type="title"/>
          </p:nvPr>
        </p:nvSpPr>
        <p:spPr>
          <a:xfrm>
            <a:off x="1413097" y="221641"/>
            <a:ext cx="9601196" cy="107300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B050"/>
              </a:buClr>
              <a:buSzPts val="4000"/>
              <a:buFont typeface="Garamond"/>
              <a:buNone/>
            </a:pPr>
            <a:r>
              <a:rPr lang="es-CL" sz="4000" b="1">
                <a:solidFill>
                  <a:srgbClr val="00B050"/>
                </a:solidFill>
              </a:rPr>
              <a:t> </a:t>
            </a:r>
            <a:endParaRPr sz="4000" b="1">
              <a:solidFill>
                <a:srgbClr val="00B050"/>
              </a:solidFill>
            </a:endParaRPr>
          </a:p>
        </p:txBody>
      </p:sp>
      <p:sp>
        <p:nvSpPr>
          <p:cNvPr id="172" name="Google Shape;172;p3"/>
          <p:cNvSpPr txBox="1">
            <a:spLocks noGrp="1"/>
          </p:cNvSpPr>
          <p:nvPr>
            <p:ph type="body" idx="1"/>
          </p:nvPr>
        </p:nvSpPr>
        <p:spPr>
          <a:xfrm>
            <a:off x="235499" y="853535"/>
            <a:ext cx="11217244" cy="4734962"/>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s-CL" b="1" dirty="0"/>
              <a:t>                  Electivos de Formación Diferenciada:  Área A</a:t>
            </a:r>
            <a:endParaRPr dirty="0"/>
          </a:p>
          <a:p>
            <a:pPr marL="285750" lvl="0" indent="-285750" algn="l" rtl="0">
              <a:spcBef>
                <a:spcPts val="1080"/>
              </a:spcBef>
              <a:spcAft>
                <a:spcPts val="0"/>
              </a:spcAft>
              <a:buSzPts val="2760"/>
              <a:buChar char="•"/>
            </a:pPr>
            <a:r>
              <a:rPr lang="es-CL" b="1" dirty="0"/>
              <a:t>                               </a:t>
            </a:r>
            <a:r>
              <a:rPr lang="es-CL" b="1" dirty="0">
                <a:highlight>
                  <a:srgbClr val="FFFF00"/>
                </a:highlight>
              </a:rPr>
              <a:t>Dictados en el 2026, como referencia</a:t>
            </a:r>
            <a:endParaRPr dirty="0">
              <a:highlight>
                <a:srgbClr val="FFFF00"/>
              </a:highlight>
            </a:endParaRPr>
          </a:p>
        </p:txBody>
      </p:sp>
      <p:graphicFrame>
        <p:nvGraphicFramePr>
          <p:cNvPr id="173" name="Google Shape;173;p3"/>
          <p:cNvGraphicFramePr/>
          <p:nvPr>
            <p:extLst>
              <p:ext uri="{D42A27DB-BD31-4B8C-83A1-F6EECF244321}">
                <p14:modId xmlns:p14="http://schemas.microsoft.com/office/powerpoint/2010/main" val="2826749750"/>
              </p:ext>
            </p:extLst>
          </p:nvPr>
        </p:nvGraphicFramePr>
        <p:xfrm>
          <a:off x="1608462" y="2680669"/>
          <a:ext cx="9088900" cy="2565440"/>
        </p:xfrm>
        <a:graphic>
          <a:graphicData uri="http://schemas.openxmlformats.org/drawingml/2006/table">
            <a:tbl>
              <a:tblPr firstRow="1" bandRow="1">
                <a:noFill/>
                <a:tableStyleId>{027187F7-2FAB-4470-8B3C-3254CDBF6279}</a:tableStyleId>
              </a:tblPr>
              <a:tblGrid>
                <a:gridCol w="4544450">
                  <a:extLst>
                    <a:ext uri="{9D8B030D-6E8A-4147-A177-3AD203B41FA5}">
                      <a16:colId xmlns:a16="http://schemas.microsoft.com/office/drawing/2014/main" val="20000"/>
                    </a:ext>
                  </a:extLst>
                </a:gridCol>
                <a:gridCol w="454445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CL" sz="1800" u="none" strike="noStrike" cap="none" dirty="0"/>
                        <a:t>ÁREA A HUMANISTA  3ro Medio </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A HUMANISTA 4to Medio</a:t>
                      </a:r>
                      <a:endParaRPr sz="18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Lenguaje</a:t>
                      </a:r>
                      <a:r>
                        <a:rPr lang="es-CL" sz="1800" b="1" dirty="0"/>
                        <a:t>:</a:t>
                      </a:r>
                      <a:r>
                        <a:rPr lang="es-CL" sz="1800" dirty="0"/>
                        <a:t> -</a:t>
                      </a:r>
                      <a:r>
                        <a:rPr lang="es-CL" sz="1800" b="1" dirty="0"/>
                        <a:t>TALLER DE LITERATURA</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Lengua</a:t>
                      </a:r>
                      <a:r>
                        <a:rPr lang="es-CL" sz="1800" b="1" dirty="0"/>
                        <a:t>je: -LECTURA Y ESCRITURA ESPECIALIZADAS- PARTICIPACIÓN Y ARGUMENTACIÓN EN DEMOCRACIA </a:t>
                      </a:r>
                      <a:endParaRPr sz="1800" b="1"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Filosofía</a:t>
                      </a:r>
                      <a:r>
                        <a:rPr lang="es-CL" sz="1800" b="1" dirty="0"/>
                        <a:t>:</a:t>
                      </a:r>
                      <a:r>
                        <a:rPr lang="es-CL" sz="1800" dirty="0"/>
                        <a:t> -</a:t>
                      </a:r>
                      <a:r>
                        <a:rPr lang="es-CL" sz="1800" b="1" dirty="0"/>
                        <a:t>SEMINARIO DE FILOSOFÍA</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Filosofía</a:t>
                      </a:r>
                      <a:r>
                        <a:rPr lang="es-CL" sz="1800" b="1" dirty="0"/>
                        <a:t>:</a:t>
                      </a:r>
                      <a:r>
                        <a:rPr lang="es-CL" sz="1800" dirty="0"/>
                        <a:t> -</a:t>
                      </a:r>
                      <a:r>
                        <a:rPr lang="es-CL" sz="1800" b="1" dirty="0"/>
                        <a:t>FILOSOFÍA POLÍTICA</a:t>
                      </a:r>
                    </a:p>
                    <a:p>
                      <a:pPr marL="0" marR="0" lvl="0" indent="0" algn="l" rtl="0">
                        <a:spcBef>
                          <a:spcPts val="0"/>
                        </a:spcBef>
                        <a:spcAft>
                          <a:spcPts val="0"/>
                        </a:spcAft>
                        <a:buNone/>
                      </a:pPr>
                      <a:r>
                        <a:rPr lang="es-CL" sz="1800" b="1" u="sng" dirty="0"/>
                        <a:t>Filosofía</a:t>
                      </a:r>
                      <a:r>
                        <a:rPr lang="es-CL" sz="1800" b="1" u="none" dirty="0"/>
                        <a:t>: -ESTÉTICA </a:t>
                      </a:r>
                      <a:endParaRPr sz="1800" b="1" u="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t>Histori</a:t>
                      </a:r>
                      <a:r>
                        <a:rPr lang="es-CL" sz="1800" b="1" dirty="0"/>
                        <a:t>a: -ECONOMÍA Y SOCIEDAD </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Historia</a:t>
                      </a:r>
                      <a:r>
                        <a:rPr lang="es-CL" sz="1800" b="1" dirty="0"/>
                        <a:t>: -GEOGRAFÍA, TERRITORIOS Y DESAFÍOS SOCIOAMBIENTALES.  </a:t>
                      </a:r>
                      <a:endParaRPr sz="1800" b="1" dirty="0"/>
                    </a:p>
                  </a:txBody>
                  <a:tcPr marL="91450" marR="91450" marT="45725" marB="45725"/>
                </a:tc>
                <a:extLst>
                  <a:ext uri="{0D108BD9-81ED-4DB2-BD59-A6C34878D82A}">
                    <a16:rowId xmlns:a16="http://schemas.microsoft.com/office/drawing/2014/main" val="10003"/>
                  </a:ext>
                </a:extLst>
              </a:tr>
            </a:tbl>
          </a:graphicData>
        </a:graphic>
      </p:graphicFrame>
      <p:pic>
        <p:nvPicPr>
          <p:cNvPr id="174" name="Google Shape;174;p3"/>
          <p:cNvPicPr preferRelativeResize="0"/>
          <p:nvPr/>
        </p:nvPicPr>
        <p:blipFill rotWithShape="1">
          <a:blip r:embed="rId3">
            <a:alphaModFix/>
          </a:blip>
          <a:srcRect/>
          <a:stretch/>
        </p:blipFill>
        <p:spPr>
          <a:xfrm>
            <a:off x="8397937" y="758143"/>
            <a:ext cx="2962275" cy="1543050"/>
          </a:xfrm>
          <a:prstGeom prst="rect">
            <a:avLst/>
          </a:prstGeom>
          <a:noFill/>
          <a:ln>
            <a:noFill/>
          </a:ln>
        </p:spPr>
      </p:pic>
      <p:pic>
        <p:nvPicPr>
          <p:cNvPr id="176" name="Google Shape;176;p3"/>
          <p:cNvPicPr preferRelativeResize="0"/>
          <p:nvPr/>
        </p:nvPicPr>
        <p:blipFill rotWithShape="1">
          <a:blip r:embed="rId4">
            <a:alphaModFix/>
          </a:blip>
          <a:srcRect/>
          <a:stretch/>
        </p:blipFill>
        <p:spPr>
          <a:xfrm>
            <a:off x="235499" y="79455"/>
            <a:ext cx="2334241" cy="7740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822"/>
                                        <p:tgtEl>
                                          <p:spTgt spid="17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2">
                                            <p:txEl>
                                              <p:pRg st="1" end="1"/>
                                            </p:txEl>
                                          </p:spTgt>
                                        </p:tgtEl>
                                        <p:attrNameLst>
                                          <p:attrName>style.visibility</p:attrName>
                                        </p:attrNameLst>
                                      </p:cBhvr>
                                      <p:to>
                                        <p:strVal val="visible"/>
                                      </p:to>
                                    </p:set>
                                    <p:animEffect transition="in" filter="fade">
                                      <p:cBhvr>
                                        <p:cTn id="10" dur="1822"/>
                                        <p:tgtEl>
                                          <p:spTgt spid="1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
          <p:cNvSpPr txBox="1">
            <a:spLocks noGrp="1"/>
          </p:cNvSpPr>
          <p:nvPr>
            <p:ph type="title"/>
          </p:nvPr>
        </p:nvSpPr>
        <p:spPr>
          <a:xfrm>
            <a:off x="-1002535" y="995196"/>
            <a:ext cx="10985863" cy="1303867"/>
          </a:xfrm>
          <a:prstGeom prst="rect">
            <a:avLst/>
          </a:prstGeom>
          <a:noFill/>
          <a:ln>
            <a:noFill/>
          </a:ln>
        </p:spPr>
        <p:txBody>
          <a:bodyPr spcFirstLastPara="1" wrap="square" lIns="91425" tIns="45700" rIns="91425" bIns="45700" anchor="ctr" anchorCtr="0">
            <a:normAutofit/>
          </a:bodyPr>
          <a:lstStyle/>
          <a:p>
            <a:pPr lvl="0">
              <a:buSzPts val="2400"/>
            </a:pPr>
            <a:r>
              <a:rPr lang="es-CL" sz="2400" b="1" dirty="0"/>
              <a:t>Electivos de Formación Diferenciada:  Área B</a:t>
            </a:r>
            <a:br>
              <a:rPr lang="es-CL" sz="2400" b="1" dirty="0"/>
            </a:br>
            <a:r>
              <a:rPr lang="es-CL" sz="2400" b="1" dirty="0"/>
              <a:t> </a:t>
            </a:r>
            <a:r>
              <a:rPr lang="es-CL" sz="2400" b="1" dirty="0">
                <a:highlight>
                  <a:srgbClr val="FFFF00"/>
                </a:highlight>
              </a:rPr>
              <a:t>Dictados en el 2026, como referencia</a:t>
            </a:r>
            <a:br>
              <a:rPr lang="es-CL" sz="2400" b="1" dirty="0"/>
            </a:br>
            <a:endParaRPr sz="2400" dirty="0"/>
          </a:p>
        </p:txBody>
      </p:sp>
      <p:sp>
        <p:nvSpPr>
          <p:cNvPr id="182" name="Google Shape;182;p4"/>
          <p:cNvSpPr txBox="1">
            <a:spLocks noGrp="1"/>
          </p:cNvSpPr>
          <p:nvPr>
            <p:ph type="body" idx="1"/>
          </p:nvPr>
        </p:nvSpPr>
        <p:spPr>
          <a:xfrm>
            <a:off x="-1002535" y="1836527"/>
            <a:ext cx="4223520" cy="730165"/>
          </a:xfrm>
          <a:prstGeom prst="rect">
            <a:avLst/>
          </a:prstGeom>
          <a:noFill/>
          <a:ln>
            <a:noFill/>
          </a:ln>
        </p:spPr>
        <p:txBody>
          <a:bodyPr spcFirstLastPara="1" wrap="square" lIns="91425" tIns="45700" rIns="91425" bIns="45700" anchor="t" anchorCtr="0">
            <a:normAutofit/>
          </a:bodyPr>
          <a:lstStyle/>
          <a:p>
            <a:pPr marL="285750" lvl="0" indent="-110490" algn="l" rtl="0">
              <a:spcBef>
                <a:spcPts val="0"/>
              </a:spcBef>
              <a:spcAft>
                <a:spcPts val="0"/>
              </a:spcAft>
              <a:buSzPts val="2760"/>
              <a:buNone/>
            </a:pPr>
            <a:endParaRPr b="1" dirty="0"/>
          </a:p>
          <a:p>
            <a:pPr marL="285750" lvl="0" indent="-110490" algn="l" rtl="0">
              <a:spcBef>
                <a:spcPts val="1080"/>
              </a:spcBef>
              <a:spcAft>
                <a:spcPts val="0"/>
              </a:spcAft>
              <a:buSzPts val="2760"/>
              <a:buNone/>
            </a:pPr>
            <a:endParaRPr b="1" dirty="0"/>
          </a:p>
        </p:txBody>
      </p:sp>
      <p:pic>
        <p:nvPicPr>
          <p:cNvPr id="183" name="Google Shape;183;p4"/>
          <p:cNvPicPr preferRelativeResize="0"/>
          <p:nvPr/>
        </p:nvPicPr>
        <p:blipFill rotWithShape="1">
          <a:blip r:embed="rId3">
            <a:alphaModFix/>
          </a:blip>
          <a:srcRect/>
          <a:stretch/>
        </p:blipFill>
        <p:spPr>
          <a:xfrm>
            <a:off x="235499" y="79455"/>
            <a:ext cx="2334241" cy="774080"/>
          </a:xfrm>
          <a:prstGeom prst="rect">
            <a:avLst/>
          </a:prstGeom>
          <a:noFill/>
          <a:ln>
            <a:noFill/>
          </a:ln>
        </p:spPr>
      </p:pic>
      <p:pic>
        <p:nvPicPr>
          <p:cNvPr id="184" name="Google Shape;184;p4"/>
          <p:cNvPicPr preferRelativeResize="0"/>
          <p:nvPr/>
        </p:nvPicPr>
        <p:blipFill rotWithShape="1">
          <a:blip r:embed="rId4">
            <a:alphaModFix/>
          </a:blip>
          <a:srcRect/>
          <a:stretch/>
        </p:blipFill>
        <p:spPr>
          <a:xfrm>
            <a:off x="8334949" y="613138"/>
            <a:ext cx="2705100" cy="1685925"/>
          </a:xfrm>
          <a:prstGeom prst="rect">
            <a:avLst/>
          </a:prstGeom>
          <a:noFill/>
          <a:ln>
            <a:noFill/>
          </a:ln>
        </p:spPr>
      </p:pic>
      <p:graphicFrame>
        <p:nvGraphicFramePr>
          <p:cNvPr id="185" name="Google Shape;185;p4"/>
          <p:cNvGraphicFramePr/>
          <p:nvPr>
            <p:extLst>
              <p:ext uri="{D42A27DB-BD31-4B8C-83A1-F6EECF244321}">
                <p14:modId xmlns:p14="http://schemas.microsoft.com/office/powerpoint/2010/main" val="3062435461"/>
              </p:ext>
            </p:extLst>
          </p:nvPr>
        </p:nvGraphicFramePr>
        <p:xfrm>
          <a:off x="694481" y="2438298"/>
          <a:ext cx="10544538" cy="3109000"/>
        </p:xfrm>
        <a:graphic>
          <a:graphicData uri="http://schemas.openxmlformats.org/drawingml/2006/table">
            <a:tbl>
              <a:tblPr firstRow="1" bandRow="1">
                <a:noFill/>
                <a:tableStyleId>{027187F7-2FAB-4470-8B3C-3254CDBF6279}</a:tableStyleId>
              </a:tblPr>
              <a:tblGrid>
                <a:gridCol w="5272269">
                  <a:extLst>
                    <a:ext uri="{9D8B030D-6E8A-4147-A177-3AD203B41FA5}">
                      <a16:colId xmlns:a16="http://schemas.microsoft.com/office/drawing/2014/main" val="20000"/>
                    </a:ext>
                  </a:extLst>
                </a:gridCol>
                <a:gridCol w="5272269">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CL" sz="1800" dirty="0"/>
                        <a:t>ÁREA B MATEMÁTICA-CIENTÍFICA   </a:t>
                      </a:r>
                      <a:r>
                        <a:rPr lang="es-CL" sz="1800" u="none" strike="noStrike" cap="none" dirty="0"/>
                        <a:t>3ro Medio </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B MATEMÁTICA-CIENTÍFICA </a:t>
                      </a:r>
                    </a:p>
                    <a:p>
                      <a:pPr marL="0" marR="0" lvl="0" indent="0" algn="l" rtl="0">
                        <a:lnSpc>
                          <a:spcPct val="100000"/>
                        </a:lnSpc>
                        <a:spcBef>
                          <a:spcPts val="0"/>
                        </a:spcBef>
                        <a:spcAft>
                          <a:spcPts val="0"/>
                        </a:spcAft>
                        <a:buClr>
                          <a:schemeClr val="dk1"/>
                        </a:buClr>
                        <a:buSzPts val="1800"/>
                        <a:buFont typeface="Garamond"/>
                        <a:buNone/>
                      </a:pPr>
                      <a:r>
                        <a:rPr lang="es-CL" sz="1800" dirty="0"/>
                        <a:t>4to Medio</a:t>
                      </a:r>
                      <a:endParaRPr sz="18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Matemática</a:t>
                      </a:r>
                      <a:r>
                        <a:rPr lang="es-CL" sz="1800" b="1" dirty="0"/>
                        <a:t>: -LÍMITES, DERIVADAS E INTEGRALES. </a:t>
                      </a:r>
                      <a:endParaRPr dirty="0"/>
                    </a:p>
                    <a:p>
                      <a:pPr marL="0" marR="0" lvl="0" indent="0" algn="l" rtl="0">
                        <a:spcBef>
                          <a:spcPts val="0"/>
                        </a:spcBef>
                        <a:spcAft>
                          <a:spcPts val="0"/>
                        </a:spcAft>
                        <a:buNone/>
                      </a:pPr>
                      <a:r>
                        <a:rPr lang="es-CL" sz="1200" b="1" dirty="0"/>
                        <a:t> </a:t>
                      </a:r>
                      <a:endParaRPr sz="12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Matemática</a:t>
                      </a:r>
                      <a:r>
                        <a:rPr lang="es-CL" sz="1800" b="1" dirty="0"/>
                        <a:t>: -PROBABILIDADES Y </a:t>
                      </a:r>
                      <a:r>
                        <a:rPr lang="es-CL" sz="1800" b="1"/>
                        <a:t>ESTADÍSTICA INFERENCIAL.</a:t>
                      </a:r>
                      <a:endParaRPr lang="es-CL" sz="1800" b="1" dirty="0"/>
                    </a:p>
                    <a:p>
                      <a:pPr marL="0" marR="0" lvl="0" indent="0" algn="l" rtl="0">
                        <a:lnSpc>
                          <a:spcPct val="100000"/>
                        </a:lnSpc>
                        <a:spcBef>
                          <a:spcPts val="0"/>
                        </a:spcBef>
                        <a:spcAft>
                          <a:spcPts val="0"/>
                        </a:spcAft>
                        <a:buClr>
                          <a:schemeClr val="dk1"/>
                        </a:buClr>
                        <a:buSzPts val="1800"/>
                        <a:buFont typeface="Garamond"/>
                        <a:buNone/>
                      </a:pPr>
                      <a:r>
                        <a:rPr lang="es-CL" sz="1800" b="1" dirty="0"/>
                        <a:t>-PENSAMIENTO COMPUTACIONAL.</a:t>
                      </a:r>
                      <a:endParaRPr dirty="0"/>
                    </a:p>
                    <a:p>
                      <a:pPr marL="0" marR="0" lvl="0" indent="0" algn="l" rtl="0">
                        <a:spcBef>
                          <a:spcPts val="0"/>
                        </a:spcBef>
                        <a:spcAft>
                          <a:spcPts val="0"/>
                        </a:spcAft>
                        <a:buNone/>
                      </a:pPr>
                      <a:endParaRPr sz="1800" b="1"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Biología: -</a:t>
                      </a:r>
                      <a:r>
                        <a:rPr lang="es-CL" sz="1800" b="1" dirty="0"/>
                        <a:t>CIENCIAS DE LA SALUD</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Biología: -</a:t>
                      </a:r>
                      <a:r>
                        <a:rPr lang="es-CL" sz="1800" b="1" dirty="0"/>
                        <a:t>BIOLOGÍA CELULAR Y MOLECULAR     -BIOLOGÍA DE LOS ECOSISTEMAS.</a:t>
                      </a:r>
                      <a:endParaRPr sz="1800" b="1"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t>Química</a:t>
                      </a:r>
                      <a:r>
                        <a:rPr lang="es-CL" sz="1800" b="1" dirty="0"/>
                        <a:t>: -QUÍMICA</a:t>
                      </a:r>
                      <a:endParaRPr sz="1800" b="1" dirty="0"/>
                    </a:p>
                  </a:txBody>
                  <a:tcPr marL="91450" marR="91450" marT="45725" marB="45725"/>
                </a:tc>
                <a:tc>
                  <a:txBody>
                    <a:bodyPr/>
                    <a:lstStyle/>
                    <a:p>
                      <a:pPr marL="0" marR="0" lvl="0" indent="0" algn="l" rtl="0">
                        <a:spcBef>
                          <a:spcPts val="0"/>
                        </a:spcBef>
                        <a:spcAft>
                          <a:spcPts val="0"/>
                        </a:spcAft>
                        <a:buNone/>
                      </a:pPr>
                      <a:r>
                        <a:rPr lang="es-CL" sz="1800" b="1" u="sng" dirty="0"/>
                        <a:t>Química</a:t>
                      </a:r>
                      <a:r>
                        <a:rPr lang="es-CL" sz="1800" b="1" dirty="0"/>
                        <a:t>: -QUÍMICA</a:t>
                      </a:r>
                      <a:r>
                        <a:rPr lang="es-CL" sz="1800" dirty="0"/>
                        <a:t> </a:t>
                      </a:r>
                      <a:r>
                        <a:rPr lang="es-CL" sz="1800" b="1" dirty="0"/>
                        <a:t>(siempre que no la haya cursado en 3ro medio)</a:t>
                      </a:r>
                      <a:endParaRPr sz="1800" b="1" dirty="0"/>
                    </a:p>
                  </a:txBody>
                  <a:tcPr marL="91450" marR="91450" marT="45725" marB="45725"/>
                </a:tc>
                <a:extLst>
                  <a:ext uri="{0D108BD9-81ED-4DB2-BD59-A6C34878D82A}">
                    <a16:rowId xmlns:a16="http://schemas.microsoft.com/office/drawing/2014/main" val="10003"/>
                  </a:ext>
                </a:extLst>
              </a:tr>
            </a:tbl>
          </a:graphicData>
        </a:graphic>
      </p:graphicFrame>
      <p:graphicFrame>
        <p:nvGraphicFramePr>
          <p:cNvPr id="186" name="Google Shape;186;p4"/>
          <p:cNvGraphicFramePr/>
          <p:nvPr>
            <p:extLst>
              <p:ext uri="{D42A27DB-BD31-4B8C-83A1-F6EECF244321}">
                <p14:modId xmlns:p14="http://schemas.microsoft.com/office/powerpoint/2010/main" val="811549782"/>
              </p:ext>
            </p:extLst>
          </p:nvPr>
        </p:nvGraphicFramePr>
        <p:xfrm>
          <a:off x="694481" y="5553312"/>
          <a:ext cx="10544538" cy="914410"/>
        </p:xfrm>
        <a:graphic>
          <a:graphicData uri="http://schemas.openxmlformats.org/drawingml/2006/table">
            <a:tbl>
              <a:tblPr firstRow="1" bandRow="1">
                <a:noFill/>
                <a:tableStyleId>{027187F7-2FAB-4470-8B3C-3254CDBF6279}</a:tableStyleId>
              </a:tblPr>
              <a:tblGrid>
                <a:gridCol w="5272269">
                  <a:extLst>
                    <a:ext uri="{9D8B030D-6E8A-4147-A177-3AD203B41FA5}">
                      <a16:colId xmlns:a16="http://schemas.microsoft.com/office/drawing/2014/main" val="20000"/>
                    </a:ext>
                  </a:extLst>
                </a:gridCol>
                <a:gridCol w="5272269">
                  <a:extLst>
                    <a:ext uri="{9D8B030D-6E8A-4147-A177-3AD203B41FA5}">
                      <a16:colId xmlns:a16="http://schemas.microsoft.com/office/drawing/2014/main" val="20001"/>
                    </a:ext>
                  </a:extLst>
                </a:gridCol>
              </a:tblGrid>
              <a:tr h="780216">
                <a:tc>
                  <a:txBody>
                    <a:bodyPr/>
                    <a:lstStyle/>
                    <a:p>
                      <a:pPr marL="0" marR="0" lvl="0" indent="0" algn="l" rtl="0">
                        <a:spcBef>
                          <a:spcPts val="0"/>
                        </a:spcBef>
                        <a:spcAft>
                          <a:spcPts val="0"/>
                        </a:spcAft>
                        <a:buNone/>
                      </a:pPr>
                      <a:r>
                        <a:rPr lang="es-CL" sz="1800" b="1" u="sng" dirty="0"/>
                        <a:t>Física</a:t>
                      </a:r>
                      <a:r>
                        <a:rPr lang="es-CL" sz="1800" dirty="0"/>
                        <a:t>:  -FÍSICA</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Física</a:t>
                      </a:r>
                      <a:r>
                        <a:rPr lang="es-CL" sz="1800" b="1" dirty="0"/>
                        <a:t>: -FÍSICA (siempre que no la haya cursado en 3ro medio)</a:t>
                      </a:r>
                      <a:endParaRPr b="1" dirty="0"/>
                    </a:p>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
          <p:cNvSpPr txBox="1">
            <a:spLocks noGrp="1"/>
          </p:cNvSpPr>
          <p:nvPr>
            <p:ph type="title"/>
          </p:nvPr>
        </p:nvSpPr>
        <p:spPr>
          <a:xfrm>
            <a:off x="1402619" y="88696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s-CL"/>
              <a:t> </a:t>
            </a:r>
            <a:endParaRPr/>
          </a:p>
        </p:txBody>
      </p:sp>
      <p:pic>
        <p:nvPicPr>
          <p:cNvPr id="195" name="Google Shape;195;p5"/>
          <p:cNvPicPr preferRelativeResize="0">
            <a:picLocks noGrp="1"/>
          </p:cNvPicPr>
          <p:nvPr>
            <p:ph type="body" idx="1"/>
          </p:nvPr>
        </p:nvPicPr>
        <p:blipFill rotWithShape="1">
          <a:blip r:embed="rId3">
            <a:alphaModFix/>
          </a:blip>
          <a:srcRect/>
          <a:stretch/>
        </p:blipFill>
        <p:spPr>
          <a:xfrm>
            <a:off x="9352130" y="628320"/>
            <a:ext cx="1773662" cy="1418930"/>
          </a:xfrm>
          <a:prstGeom prst="rect">
            <a:avLst/>
          </a:prstGeom>
          <a:noFill/>
          <a:ln>
            <a:noFill/>
          </a:ln>
        </p:spPr>
      </p:pic>
      <p:pic>
        <p:nvPicPr>
          <p:cNvPr id="196" name="Google Shape;196;p5"/>
          <p:cNvPicPr preferRelativeResize="0"/>
          <p:nvPr/>
        </p:nvPicPr>
        <p:blipFill rotWithShape="1">
          <a:blip r:embed="rId4">
            <a:alphaModFix/>
          </a:blip>
          <a:srcRect/>
          <a:stretch/>
        </p:blipFill>
        <p:spPr>
          <a:xfrm>
            <a:off x="4587162" y="112511"/>
            <a:ext cx="2334241" cy="774080"/>
          </a:xfrm>
          <a:prstGeom prst="rect">
            <a:avLst/>
          </a:prstGeom>
          <a:noFill/>
          <a:ln>
            <a:noFill/>
          </a:ln>
        </p:spPr>
      </p:pic>
      <p:sp>
        <p:nvSpPr>
          <p:cNvPr id="197" name="Google Shape;197;p5"/>
          <p:cNvSpPr/>
          <p:nvPr/>
        </p:nvSpPr>
        <p:spPr>
          <a:xfrm>
            <a:off x="2664240" y="938733"/>
            <a:ext cx="6096000" cy="1200300"/>
          </a:xfrm>
          <a:prstGeom prst="rect">
            <a:avLst/>
          </a:prstGeom>
          <a:noFill/>
          <a:ln>
            <a:noFill/>
          </a:ln>
        </p:spPr>
        <p:txBody>
          <a:bodyPr spcFirstLastPara="1" wrap="square" lIns="91425" tIns="45700" rIns="91425" bIns="45700" anchor="t" anchorCtr="0">
            <a:spAutoFit/>
          </a:bodyPr>
          <a:lstStyle/>
          <a:p>
            <a:pPr lvl="0"/>
            <a:r>
              <a:rPr lang="es-CL" sz="2400" b="1" dirty="0">
                <a:solidFill>
                  <a:schemeClr val="dk1"/>
                </a:solidFill>
                <a:latin typeface="Garamond"/>
                <a:ea typeface="Garamond"/>
                <a:cs typeface="Garamond"/>
                <a:sym typeface="Garamond"/>
              </a:rPr>
              <a:t>Electivos de Formación Diferenciada:  Área C</a:t>
            </a:r>
            <a:br>
              <a:rPr lang="es-CL" sz="2400" b="1" dirty="0">
                <a:solidFill>
                  <a:schemeClr val="dk1"/>
                </a:solidFill>
                <a:latin typeface="Garamond"/>
                <a:ea typeface="Garamond"/>
                <a:cs typeface="Garamond"/>
                <a:sym typeface="Garamond"/>
              </a:rPr>
            </a:br>
            <a:r>
              <a:rPr lang="es-CL" sz="2400" b="1" dirty="0">
                <a:solidFill>
                  <a:schemeClr val="dk1"/>
                </a:solidFill>
                <a:latin typeface="Garamond"/>
                <a:ea typeface="Garamond"/>
                <a:cs typeface="Garamond"/>
                <a:sym typeface="Garamond"/>
              </a:rPr>
              <a:t> </a:t>
            </a:r>
            <a:r>
              <a:rPr lang="es-CL" sz="2400" b="1" dirty="0">
                <a:highlight>
                  <a:srgbClr val="FFFF00"/>
                </a:highlight>
              </a:rPr>
              <a:t>Dictados en el 2026, como referencia</a:t>
            </a:r>
            <a:br>
              <a:rPr lang="es-CL" sz="2400" b="1" dirty="0">
                <a:solidFill>
                  <a:schemeClr val="dk1"/>
                </a:solidFill>
                <a:latin typeface="Garamond"/>
                <a:ea typeface="Garamond"/>
                <a:cs typeface="Garamond"/>
                <a:sym typeface="Garamond"/>
              </a:rPr>
            </a:br>
            <a:endParaRPr sz="2400" dirty="0">
              <a:solidFill>
                <a:schemeClr val="dk1"/>
              </a:solidFill>
              <a:latin typeface="Garamond"/>
              <a:ea typeface="Garamond"/>
              <a:cs typeface="Garamond"/>
              <a:sym typeface="Garamond"/>
            </a:endParaRPr>
          </a:p>
        </p:txBody>
      </p:sp>
      <p:pic>
        <p:nvPicPr>
          <p:cNvPr id="198" name="Google Shape;198;p5"/>
          <p:cNvPicPr preferRelativeResize="0"/>
          <p:nvPr/>
        </p:nvPicPr>
        <p:blipFill rotWithShape="1">
          <a:blip r:embed="rId5">
            <a:alphaModFix/>
          </a:blip>
          <a:srcRect/>
          <a:stretch/>
        </p:blipFill>
        <p:spPr>
          <a:xfrm>
            <a:off x="72567" y="484742"/>
            <a:ext cx="1810783" cy="1706087"/>
          </a:xfrm>
          <a:prstGeom prst="rect">
            <a:avLst/>
          </a:prstGeom>
          <a:noFill/>
          <a:ln>
            <a:noFill/>
          </a:ln>
        </p:spPr>
      </p:pic>
      <p:graphicFrame>
        <p:nvGraphicFramePr>
          <p:cNvPr id="199" name="Google Shape;199;p5"/>
          <p:cNvGraphicFramePr/>
          <p:nvPr>
            <p:extLst>
              <p:ext uri="{D42A27DB-BD31-4B8C-83A1-F6EECF244321}">
                <p14:modId xmlns:p14="http://schemas.microsoft.com/office/powerpoint/2010/main" val="875052701"/>
              </p:ext>
            </p:extLst>
          </p:nvPr>
        </p:nvGraphicFramePr>
        <p:xfrm>
          <a:off x="784879" y="2191172"/>
          <a:ext cx="10080450" cy="3474770"/>
        </p:xfrm>
        <a:graphic>
          <a:graphicData uri="http://schemas.openxmlformats.org/drawingml/2006/table">
            <a:tbl>
              <a:tblPr firstRow="1" bandRow="1">
                <a:noFill/>
                <a:tableStyleId>{027187F7-2FAB-4470-8B3C-3254CDBF6279}</a:tableStyleId>
              </a:tblPr>
              <a:tblGrid>
                <a:gridCol w="5040225">
                  <a:extLst>
                    <a:ext uri="{9D8B030D-6E8A-4147-A177-3AD203B41FA5}">
                      <a16:colId xmlns:a16="http://schemas.microsoft.com/office/drawing/2014/main" val="20000"/>
                    </a:ext>
                  </a:extLst>
                </a:gridCol>
                <a:gridCol w="50402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C ARTÍSTICA-ED. FÍSICA   </a:t>
                      </a:r>
                      <a:r>
                        <a:rPr lang="es-CL" sz="1400" u="none" strike="noStrike" cap="none" dirty="0"/>
                        <a:t>3ro Medio </a:t>
                      </a:r>
                      <a:endParaRPr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C ARTÍSTICA-ED. FÍSICA  4To Medio </a:t>
                      </a:r>
                      <a:endParaRPr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Arte</a:t>
                      </a:r>
                      <a:r>
                        <a:rPr lang="es-CL" sz="1800" b="1" dirty="0"/>
                        <a:t>: -DISEÑO Y ARQUITECTURA.</a:t>
                      </a:r>
                      <a:endParaRPr sz="1800" b="1" dirty="0"/>
                    </a:p>
                  </a:txBody>
                  <a:tcPr marL="91450" marR="91450" marT="45725" marB="45725"/>
                </a:tc>
                <a:tc>
                  <a:txBody>
                    <a:bodyPr/>
                    <a:lstStyle/>
                    <a:p>
                      <a:pPr marL="0" marR="0" lvl="0" indent="0" algn="l" rtl="0">
                        <a:spcBef>
                          <a:spcPts val="0"/>
                        </a:spcBef>
                        <a:spcAft>
                          <a:spcPts val="0"/>
                        </a:spcAft>
                        <a:buNone/>
                      </a:pPr>
                      <a:r>
                        <a:rPr lang="es-CL" sz="1800" b="1" u="sng" dirty="0"/>
                        <a:t>Arte</a:t>
                      </a:r>
                      <a:r>
                        <a:rPr lang="es-CL" sz="1800" b="1" dirty="0"/>
                        <a:t>: -ARTES VISUALES, MULTIMEDIALES Y AUDIOVISUALES.</a:t>
                      </a:r>
                      <a:endParaRPr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Música: -</a:t>
                      </a:r>
                      <a:r>
                        <a:rPr lang="es-CL" sz="1800" b="1" dirty="0"/>
                        <a:t>INTERPRETACIÓN MUSICAL </a:t>
                      </a:r>
                      <a:endParaRPr sz="18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Música: -</a:t>
                      </a:r>
                      <a:r>
                        <a:rPr lang="es-CL" sz="1800" b="1" dirty="0"/>
                        <a:t>CREACIÓN Y COMPOSICIÓN MUSICAL </a:t>
                      </a:r>
                      <a:endParaRPr sz="1800" b="1"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solidFill>
                            <a:schemeClr val="tx1"/>
                          </a:solidFill>
                        </a:rPr>
                        <a:t>Teatro</a:t>
                      </a:r>
                      <a:r>
                        <a:rPr lang="es-CL" sz="1800" b="1" u="none" dirty="0">
                          <a:solidFill>
                            <a:schemeClr val="tx1"/>
                          </a:solidFill>
                        </a:rPr>
                        <a:t>: -INTERPRETACIÓN Y CREACIÓN EN TEATRO. </a:t>
                      </a:r>
                      <a:endParaRPr sz="1200" b="1" u="none" dirty="0">
                        <a:solidFill>
                          <a:schemeClr val="tx1"/>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Ed. Física</a:t>
                      </a:r>
                      <a:r>
                        <a:rPr lang="es-CL" sz="1800" b="1" dirty="0"/>
                        <a:t>: -CIENCIAS DEL EJERCICIO FÍSICO Y DEPORTIVO</a:t>
                      </a:r>
                      <a:endParaRPr dirty="0"/>
                    </a:p>
                    <a:p>
                      <a:pPr marL="0" marR="0" lvl="0" indent="0" algn="l" rtl="0">
                        <a:spcBef>
                          <a:spcPts val="0"/>
                        </a:spcBef>
                        <a:spcAft>
                          <a:spcPts val="0"/>
                        </a:spcAft>
                        <a:buNone/>
                      </a:pPr>
                      <a:endParaRPr sz="1800" b="1"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s-CL" sz="1800" b="1" u="sng" dirty="0"/>
                        <a:t>Ed. Física</a:t>
                      </a:r>
                      <a:r>
                        <a:rPr lang="es-CL" sz="1800" b="1" dirty="0"/>
                        <a:t>: -PROMOCIÓN DE ESTILOS DE VIDA ACTIVA Y SALUDABLE</a:t>
                      </a:r>
                      <a:endParaRPr sz="1800" b="1" dirty="0"/>
                    </a:p>
                  </a:txBody>
                  <a:tcPr marL="91450" marR="91450" marT="45725" marB="45725"/>
                </a:tc>
                <a:tc>
                  <a:txBody>
                    <a:bodyPr/>
                    <a:lstStyle/>
                    <a:p>
                      <a:pPr marL="0" marR="0" lvl="0" indent="0" algn="l" rtl="0">
                        <a:spcBef>
                          <a:spcPts val="0"/>
                        </a:spcBef>
                        <a:spcAft>
                          <a:spcPts val="0"/>
                        </a:spcAft>
                        <a:buNone/>
                      </a:pPr>
                      <a:endParaRPr sz="1200" b="1" dirty="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a:solidFill>
                  <a:srgbClr val="0070C0"/>
                </a:solidFill>
              </a:rPr>
              <a:t>Consideraciones: No Olvidar </a:t>
            </a:r>
            <a:endParaRPr sz="4800" b="1" u="sng">
              <a:solidFill>
                <a:srgbClr val="0070C0"/>
              </a:solidFill>
            </a:endParaRPr>
          </a:p>
        </p:txBody>
      </p:sp>
      <p:sp>
        <p:nvSpPr>
          <p:cNvPr id="206" name="Google Shape;206;p6"/>
          <p:cNvSpPr txBox="1"/>
          <p:nvPr/>
        </p:nvSpPr>
        <p:spPr>
          <a:xfrm>
            <a:off x="1786465" y="1961084"/>
            <a:ext cx="9510300" cy="397027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Debes elegir 3 Electivos de Formación Diferenciada: a) 1 de cada área, b) 2 de una misma área y el 3ro de otra.</a:t>
            </a:r>
            <a:endParaRPr sz="2800" b="1" dirty="0">
              <a:solidFill>
                <a:schemeClr val="dk1"/>
              </a:solidFill>
              <a:latin typeface="Times New Roman"/>
              <a:ea typeface="Times New Roman"/>
              <a:cs typeface="Times New Roman"/>
              <a:sym typeface="Times New Roman"/>
            </a:endParaRPr>
          </a:p>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Cada Electivo tiene una duración semanal de 6 horas. Los 3 suman 18 </a:t>
            </a:r>
            <a:r>
              <a:rPr lang="es-CL" sz="2800" b="1" dirty="0" err="1">
                <a:solidFill>
                  <a:schemeClr val="dk1"/>
                </a:solidFill>
                <a:latin typeface="Times New Roman"/>
                <a:ea typeface="Times New Roman"/>
                <a:cs typeface="Times New Roman"/>
                <a:sym typeface="Times New Roman"/>
              </a:rPr>
              <a:t>hrs</a:t>
            </a:r>
            <a:r>
              <a:rPr lang="es-CL" sz="2800" b="1" dirty="0">
                <a:solidFill>
                  <a:schemeClr val="dk1"/>
                </a:solidFill>
                <a:latin typeface="Times New Roman"/>
                <a:ea typeface="Times New Roman"/>
                <a:cs typeface="Times New Roman"/>
                <a:sym typeface="Times New Roman"/>
              </a:rPr>
              <a:t> semanales.</a:t>
            </a:r>
            <a:endParaRPr dirty="0"/>
          </a:p>
          <a:p>
            <a:pPr marL="285750" marR="0" lvl="0" indent="-285750" algn="l" rtl="0">
              <a:spcBef>
                <a:spcPts val="0"/>
              </a:spcBef>
              <a:spcAft>
                <a:spcPts val="0"/>
              </a:spcAft>
              <a:buClr>
                <a:schemeClr val="dk1"/>
              </a:buClr>
              <a:buSzPts val="2800"/>
              <a:buFont typeface="Arial"/>
              <a:buChar char="•"/>
            </a:pPr>
            <a:r>
              <a:rPr lang="es-CL" sz="2800" b="1" u="sng" dirty="0">
                <a:solidFill>
                  <a:schemeClr val="dk1"/>
                </a:solidFill>
                <a:latin typeface="Times New Roman"/>
                <a:ea typeface="Times New Roman"/>
                <a:cs typeface="Times New Roman"/>
                <a:sym typeface="Times New Roman"/>
              </a:rPr>
              <a:t>La elección es personal y debe estar orientada desde tus intereses, motivaciones y proyecciones de estudio a futuro</a:t>
            </a:r>
            <a:r>
              <a:rPr lang="es-CL" sz="2800" b="1" dirty="0">
                <a:solidFill>
                  <a:schemeClr val="dk1"/>
                </a:solidFill>
                <a:latin typeface="Times New Roman"/>
                <a:ea typeface="Times New Roman"/>
                <a:cs typeface="Times New Roman"/>
                <a:sym typeface="Times New Roman"/>
              </a:rPr>
              <a:t>.</a:t>
            </a:r>
            <a:endParaRPr dirty="0"/>
          </a:p>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Al elegir, </a:t>
            </a:r>
            <a:r>
              <a:rPr lang="es-CL" sz="2800" b="1" u="sng" dirty="0">
                <a:solidFill>
                  <a:schemeClr val="dk1"/>
                </a:solidFill>
                <a:latin typeface="Times New Roman"/>
                <a:ea typeface="Times New Roman"/>
                <a:cs typeface="Times New Roman"/>
                <a:sym typeface="Times New Roman"/>
              </a:rPr>
              <a:t>aceptas la cláusula de no cambio</a:t>
            </a:r>
            <a:r>
              <a:rPr lang="es-CL" sz="2800" b="1" dirty="0">
                <a:solidFill>
                  <a:schemeClr val="dk1"/>
                </a:solidFill>
                <a:latin typeface="Times New Roman"/>
                <a:ea typeface="Times New Roman"/>
                <a:cs typeface="Times New Roman"/>
                <a:sym typeface="Times New Roman"/>
              </a:rPr>
              <a:t>.</a:t>
            </a:r>
          </a:p>
          <a:p>
            <a:pPr marL="285750" lvl="0" indent="-285750">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Para que se dicte un diferenciado debe haber un mínimo y un máximo de 36 estudiantes por grupo. </a:t>
            </a:r>
          </a:p>
        </p:txBody>
      </p:sp>
      <p:pic>
        <p:nvPicPr>
          <p:cNvPr id="207" name="Google Shape;207;p6"/>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208" name="Google Shape;208;p6"/>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210" name="Google Shape;210;p6"/>
          <p:cNvPicPr preferRelativeResize="0"/>
          <p:nvPr/>
        </p:nvPicPr>
        <p:blipFill rotWithShape="1">
          <a:blip r:embed="rId5">
            <a:alphaModFix/>
          </a:blip>
          <a:srcRect/>
          <a:stretch/>
        </p:blipFill>
        <p:spPr>
          <a:xfrm>
            <a:off x="1264594" y="1876482"/>
            <a:ext cx="552680" cy="555147"/>
          </a:xfrm>
          <a:prstGeom prst="rect">
            <a:avLst/>
          </a:prstGeom>
          <a:noFill/>
          <a:ln>
            <a:noFill/>
          </a:ln>
        </p:spPr>
      </p:pic>
      <p:pic>
        <p:nvPicPr>
          <p:cNvPr id="211" name="Google Shape;211;p6"/>
          <p:cNvPicPr preferRelativeResize="0"/>
          <p:nvPr/>
        </p:nvPicPr>
        <p:blipFill rotWithShape="1">
          <a:blip r:embed="rId5">
            <a:alphaModFix/>
          </a:blip>
          <a:srcRect/>
          <a:stretch/>
        </p:blipFill>
        <p:spPr>
          <a:xfrm>
            <a:off x="1233785" y="2709804"/>
            <a:ext cx="552680" cy="555147"/>
          </a:xfrm>
          <a:prstGeom prst="rect">
            <a:avLst/>
          </a:prstGeom>
          <a:noFill/>
          <a:ln>
            <a:noFill/>
          </a:ln>
        </p:spPr>
      </p:pic>
      <p:pic>
        <p:nvPicPr>
          <p:cNvPr id="212" name="Google Shape;212;p6"/>
          <p:cNvPicPr preferRelativeResize="0"/>
          <p:nvPr/>
        </p:nvPicPr>
        <p:blipFill rotWithShape="1">
          <a:blip r:embed="rId5">
            <a:alphaModFix/>
          </a:blip>
          <a:srcRect/>
          <a:stretch/>
        </p:blipFill>
        <p:spPr>
          <a:xfrm>
            <a:off x="1233785" y="3612141"/>
            <a:ext cx="552680" cy="555147"/>
          </a:xfrm>
          <a:prstGeom prst="rect">
            <a:avLst/>
          </a:prstGeom>
          <a:noFill/>
          <a:ln>
            <a:noFill/>
          </a:ln>
        </p:spPr>
      </p:pic>
      <p:pic>
        <p:nvPicPr>
          <p:cNvPr id="213" name="Google Shape;213;p6"/>
          <p:cNvPicPr preferRelativeResize="0"/>
          <p:nvPr/>
        </p:nvPicPr>
        <p:blipFill rotWithShape="1">
          <a:blip r:embed="rId5">
            <a:alphaModFix/>
          </a:blip>
          <a:srcRect/>
          <a:stretch/>
        </p:blipFill>
        <p:spPr>
          <a:xfrm>
            <a:off x="1264594" y="4473682"/>
            <a:ext cx="552680" cy="555147"/>
          </a:xfrm>
          <a:prstGeom prst="rect">
            <a:avLst/>
          </a:prstGeom>
          <a:noFill/>
          <a:ln>
            <a:noFill/>
          </a:ln>
        </p:spPr>
      </p:pic>
      <p:pic>
        <p:nvPicPr>
          <p:cNvPr id="2" name="Google Shape;213;p6">
            <a:extLst>
              <a:ext uri="{FF2B5EF4-FFF2-40B4-BE49-F238E27FC236}">
                <a16:creationId xmlns:a16="http://schemas.microsoft.com/office/drawing/2014/main" id="{F3E3F3ED-FB81-9C14-E3D8-B50A17F92D8E}"/>
              </a:ext>
            </a:extLst>
          </p:cNvPr>
          <p:cNvPicPr preferRelativeResize="0"/>
          <p:nvPr/>
        </p:nvPicPr>
        <p:blipFill rotWithShape="1">
          <a:blip r:embed="rId5">
            <a:alphaModFix/>
          </a:blip>
          <a:srcRect/>
          <a:stretch/>
        </p:blipFill>
        <p:spPr>
          <a:xfrm>
            <a:off x="1295402" y="5057649"/>
            <a:ext cx="552680" cy="55514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a:solidFill>
                  <a:srgbClr val="0070C0"/>
                </a:solidFill>
              </a:rPr>
              <a:t>Consideraciones: No Olvidar </a:t>
            </a:r>
            <a:endParaRPr sz="4800" b="1" u="sng">
              <a:solidFill>
                <a:srgbClr val="0070C0"/>
              </a:solidFill>
            </a:endParaRPr>
          </a:p>
        </p:txBody>
      </p:sp>
      <p:sp>
        <p:nvSpPr>
          <p:cNvPr id="206" name="Google Shape;206;p6"/>
          <p:cNvSpPr txBox="1"/>
          <p:nvPr/>
        </p:nvSpPr>
        <p:spPr>
          <a:xfrm>
            <a:off x="1817274" y="1876482"/>
            <a:ext cx="9510300" cy="3970277"/>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2800"/>
              <a:buFont typeface="Arial"/>
              <a:buChar char="•"/>
            </a:pPr>
            <a:r>
              <a:rPr lang="es-CL" sz="3600" b="1" dirty="0">
                <a:solidFill>
                  <a:schemeClr val="dk1"/>
                </a:solidFill>
                <a:latin typeface="Times New Roman"/>
                <a:ea typeface="Times New Roman"/>
                <a:cs typeface="Times New Roman"/>
                <a:sym typeface="Times New Roman"/>
              </a:rPr>
              <a:t>Para que se dicte una asignatura de tu interés durante el 2027, debe haber 36 estudiantes inscritos en ella, de lo contrario no se podrá ofertar (proceso pre selección). Se recomienda tener una 4ta opción pensada en el caso de que una de las 3 de tu preferencia no se dicte el próximo año.</a:t>
            </a:r>
            <a:endParaRPr sz="3600" b="1" dirty="0">
              <a:solidFill>
                <a:schemeClr val="dk1"/>
              </a:solidFill>
              <a:latin typeface="Times New Roman"/>
              <a:ea typeface="Times New Roman"/>
              <a:cs typeface="Times New Roman"/>
              <a:sym typeface="Times New Roman"/>
            </a:endParaRPr>
          </a:p>
        </p:txBody>
      </p:sp>
      <p:pic>
        <p:nvPicPr>
          <p:cNvPr id="207" name="Google Shape;207;p6"/>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208" name="Google Shape;208;p6"/>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210" name="Google Shape;210;p6"/>
          <p:cNvPicPr preferRelativeResize="0"/>
          <p:nvPr/>
        </p:nvPicPr>
        <p:blipFill rotWithShape="1">
          <a:blip r:embed="rId5">
            <a:alphaModFix/>
          </a:blip>
          <a:srcRect/>
          <a:stretch/>
        </p:blipFill>
        <p:spPr>
          <a:xfrm>
            <a:off x="1264594" y="1876482"/>
            <a:ext cx="552680" cy="555147"/>
          </a:xfrm>
          <a:prstGeom prst="rect">
            <a:avLst/>
          </a:prstGeom>
          <a:noFill/>
          <a:ln>
            <a:noFill/>
          </a:ln>
        </p:spPr>
      </p:pic>
    </p:spTree>
    <p:extLst>
      <p:ext uri="{BB962C8B-B14F-4D97-AF65-F5344CB8AC3E}">
        <p14:creationId xmlns:p14="http://schemas.microsoft.com/office/powerpoint/2010/main" val="4034699043"/>
      </p:ext>
    </p:extLst>
  </p:cSld>
  <p:clrMapOvr>
    <a:masterClrMapping/>
  </p:clrMapOvr>
</p:sld>
</file>

<file path=ppt/theme/theme1.xml><?xml version="1.0" encoding="utf-8"?>
<a:theme xmlns:a="http://schemas.openxmlformats.org/drawingml/2006/main" name="Orgánico">
  <a:themeElements>
    <a:clrScheme name="Orgánico">
      <a:dk1>
        <a:srgbClr val="000000"/>
      </a:dk1>
      <a:lt1>
        <a:srgbClr val="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813</Words>
  <Application>Microsoft Office PowerPoint</Application>
  <PresentationFormat>Panorámica</PresentationFormat>
  <Paragraphs>96</Paragraphs>
  <Slides>9</Slides>
  <Notes>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Garamond</vt:lpstr>
      <vt:lpstr>Times New Roman</vt:lpstr>
      <vt:lpstr>Arial</vt:lpstr>
      <vt:lpstr>Orgánico</vt:lpstr>
      <vt:lpstr>     Proceso Informativo de Electividad 3° Medio 2027    </vt:lpstr>
      <vt:lpstr>Hoja de ruta: ¿Preparad@s? </vt:lpstr>
      <vt:lpstr>Hoja de ruta: ¿Preparad@s? </vt:lpstr>
      <vt:lpstr> </vt:lpstr>
      <vt:lpstr> </vt:lpstr>
      <vt:lpstr>Electivos de Formación Diferenciada:  Área B  Dictados en el 2026, como referencia </vt:lpstr>
      <vt:lpstr> </vt:lpstr>
      <vt:lpstr>Consideraciones: No Olvidar </vt:lpstr>
      <vt:lpstr>Consideraciones: No Olvidar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Proceso Informativo de Electivos Plan Diferenciado 3° Medio 2025</dc:title>
  <dc:creator>Wilson</dc:creator>
  <cp:lastModifiedBy>UTP Ciclo Wilson B</cp:lastModifiedBy>
  <cp:revision>45</cp:revision>
  <dcterms:created xsi:type="dcterms:W3CDTF">2022-07-27T00:24:03Z</dcterms:created>
  <dcterms:modified xsi:type="dcterms:W3CDTF">2026-08-19T12:17:38Z</dcterms:modified>
</cp:coreProperties>
</file>