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4" r:id="rId11"/>
    <p:sldId id="27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5" r:id="rId2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C87B8-3626-4A44-A6B1-C9D8487F0B9A}" type="datetimeFigureOut">
              <a:rPr lang="es-CL" smtClean="0"/>
              <a:t>30-03-2017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84AD0-9B9C-40BF-93B2-A024D03A90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196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La baja de estudiantes respecto de años anteriores se debe a dos factores fundamentalmente: ajuste de los cursos a 36 por curso, pero también los paros y expectativas de nuestros estudiantes y padres.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84AD0-9B9C-40BF-93B2-A024D03A901D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86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El aporte de los talleres de reforzamiento ha ido mejorando su impacto en el resultado de los estudiantes.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84AD0-9B9C-40BF-93B2-A024D03A901D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4568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0CF1-F442-442B-A55E-5B549C7121B1}" type="datetimeFigureOut">
              <a:rPr lang="es-CL" smtClean="0"/>
              <a:t>30-03-2017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38824B-9101-44DC-942A-B4FDBD0BC76B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0CF1-F442-442B-A55E-5B549C7121B1}" type="datetimeFigureOut">
              <a:rPr lang="es-CL" smtClean="0"/>
              <a:t>30-03-2017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824B-9101-44DC-942A-B4FDBD0BC76B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538824B-9101-44DC-942A-B4FDBD0BC76B}" type="slidenum">
              <a:rPr lang="es-CL" smtClean="0"/>
              <a:t>‹Nº›</a:t>
            </a:fld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0CF1-F442-442B-A55E-5B549C7121B1}" type="datetimeFigureOut">
              <a:rPr lang="es-CL" smtClean="0"/>
              <a:t>30-03-2017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0CF1-F442-442B-A55E-5B549C7121B1}" type="datetimeFigureOut">
              <a:rPr lang="es-CL" smtClean="0"/>
              <a:t>30-03-2017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538824B-9101-44DC-942A-B4FDBD0BC76B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0CF1-F442-442B-A55E-5B549C7121B1}" type="datetimeFigureOut">
              <a:rPr lang="es-CL" smtClean="0"/>
              <a:t>30-03-2017</a:t>
            </a:fld>
            <a:endParaRPr lang="es-CL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38824B-9101-44DC-942A-B4FDBD0BC76B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1580CF1-F442-442B-A55E-5B549C7121B1}" type="datetimeFigureOut">
              <a:rPr lang="es-CL" smtClean="0"/>
              <a:t>30-03-2017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824B-9101-44DC-942A-B4FDBD0BC76B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0CF1-F442-442B-A55E-5B549C7121B1}" type="datetimeFigureOut">
              <a:rPr lang="es-CL" smtClean="0"/>
              <a:t>30-03-2017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CL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538824B-9101-44DC-942A-B4FDBD0BC76B}" type="slidenum">
              <a:rPr lang="es-CL" smtClean="0"/>
              <a:t>‹Nº›</a:t>
            </a:fld>
            <a:endParaRPr lang="es-CL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0CF1-F442-442B-A55E-5B549C7121B1}" type="datetimeFigureOut">
              <a:rPr lang="es-CL" smtClean="0"/>
              <a:t>30-03-2017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538824B-9101-44DC-942A-B4FDBD0BC76B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0CF1-F442-442B-A55E-5B549C7121B1}" type="datetimeFigureOut">
              <a:rPr lang="es-CL" smtClean="0"/>
              <a:t>30-03-2017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38824B-9101-44DC-942A-B4FDBD0BC76B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38824B-9101-44DC-942A-B4FDBD0BC76B}" type="slidenum">
              <a:rPr lang="es-CL" smtClean="0"/>
              <a:t>‹Nº›</a:t>
            </a:fld>
            <a:endParaRPr lang="es-CL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0CF1-F442-442B-A55E-5B549C7121B1}" type="datetimeFigureOut">
              <a:rPr lang="es-CL" smtClean="0"/>
              <a:t>30-03-2017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538824B-9101-44DC-942A-B4FDBD0BC76B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1580CF1-F442-442B-A55E-5B549C7121B1}" type="datetimeFigureOut">
              <a:rPr lang="es-CL" smtClean="0"/>
              <a:t>30-03-2017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1580CF1-F442-442B-A55E-5B549C7121B1}" type="datetimeFigureOut">
              <a:rPr lang="es-CL" smtClean="0"/>
              <a:t>30-03-2017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38824B-9101-44DC-942A-B4FDBD0BC76B}" type="slidenum">
              <a:rPr lang="es-CL" smtClean="0"/>
              <a:t>‹Nº›</a:t>
            </a:fld>
            <a:endParaRPr lang="es-CL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 smtClean="0">
              <a:solidFill>
                <a:schemeClr val="tx1"/>
              </a:solidFill>
            </a:endParaRPr>
          </a:p>
          <a:p>
            <a:endParaRPr lang="es-CL" dirty="0">
              <a:solidFill>
                <a:schemeClr val="tx1"/>
              </a:solidFill>
            </a:endParaRPr>
          </a:p>
          <a:p>
            <a:r>
              <a:rPr lang="es-CL" dirty="0" smtClean="0">
                <a:solidFill>
                  <a:schemeClr val="tx1"/>
                </a:solidFill>
              </a:rPr>
              <a:t>Liceo Galvarino Riveros Cárdenas</a:t>
            </a:r>
          </a:p>
          <a:p>
            <a:endParaRPr lang="es-CL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Cuenta Pública</a:t>
            </a:r>
            <a:br>
              <a:rPr lang="es-CL" dirty="0" smtClean="0"/>
            </a:br>
            <a:r>
              <a:rPr lang="es-CL" dirty="0" smtClean="0"/>
              <a:t>2016</a:t>
            </a:r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157192"/>
            <a:ext cx="239077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12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tx1"/>
                </a:solidFill>
              </a:rPr>
              <a:t>ORIENTACIÓN-CONVIVENCIA ESCOLAR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 fontScale="92500" lnSpcReduction="20000"/>
          </a:bodyPr>
          <a:lstStyle/>
          <a:p>
            <a:r>
              <a:rPr lang="es-CL" sz="3600" dirty="0" smtClean="0"/>
              <a:t>Orientación Vocacional</a:t>
            </a:r>
            <a:endParaRPr lang="es-CL" dirty="0" smtClean="0"/>
          </a:p>
          <a:p>
            <a:r>
              <a:rPr lang="es-CL" dirty="0" smtClean="0"/>
              <a:t>se </a:t>
            </a:r>
            <a:r>
              <a:rPr lang="es-CL" dirty="0"/>
              <a:t>realizaron 25 charlas de </a:t>
            </a:r>
            <a:r>
              <a:rPr lang="es-CL" dirty="0" smtClean="0"/>
              <a:t>institutos </a:t>
            </a:r>
            <a:r>
              <a:rPr lang="es-CL" dirty="0"/>
              <a:t>profesionales, centro </a:t>
            </a:r>
            <a:r>
              <a:rPr lang="es-CL" dirty="0" smtClean="0"/>
              <a:t>de </a:t>
            </a:r>
            <a:r>
              <a:rPr lang="es-CL" dirty="0"/>
              <a:t>formación técnica</a:t>
            </a:r>
            <a:r>
              <a:rPr lang="es-CL" dirty="0" smtClean="0"/>
              <a:t>, universidades </a:t>
            </a:r>
            <a:r>
              <a:rPr lang="es-CL" dirty="0"/>
              <a:t>privadas y tradicionales, FFAA. </a:t>
            </a:r>
            <a:endParaRPr lang="es-CL" dirty="0" smtClean="0"/>
          </a:p>
          <a:p>
            <a:r>
              <a:rPr lang="es-CL" dirty="0" smtClean="0"/>
              <a:t>Se </a:t>
            </a:r>
            <a:r>
              <a:rPr lang="es-CL" dirty="0"/>
              <a:t>asistió a 3 ferias </a:t>
            </a:r>
            <a:r>
              <a:rPr lang="es-CL" dirty="0" smtClean="0"/>
              <a:t>universitarias.</a:t>
            </a:r>
          </a:p>
          <a:p>
            <a:r>
              <a:rPr lang="es-CL" dirty="0" smtClean="0"/>
              <a:t>Realización del </a:t>
            </a:r>
            <a:r>
              <a:rPr lang="es-CL" dirty="0"/>
              <a:t>Viaje de los 4°s a UACH </a:t>
            </a:r>
            <a:r>
              <a:rPr lang="es-CL" dirty="0" smtClean="0"/>
              <a:t>Valdivia.</a:t>
            </a:r>
          </a:p>
          <a:p>
            <a:r>
              <a:rPr lang="es-CL" dirty="0" smtClean="0"/>
              <a:t>2 </a:t>
            </a:r>
            <a:r>
              <a:rPr lang="es-CL" dirty="0"/>
              <a:t>charlas para padres sobre financiamiento de la educación superior, registro social de hogares y gratuidad </a:t>
            </a:r>
            <a:endParaRPr lang="es-CL" dirty="0" smtClean="0"/>
          </a:p>
          <a:p>
            <a:r>
              <a:rPr lang="es-CL" dirty="0" smtClean="0"/>
              <a:t>Charla </a:t>
            </a:r>
            <a:r>
              <a:rPr lang="es-CL" dirty="0"/>
              <a:t>para completar el FUAS Formulario </a:t>
            </a:r>
            <a:r>
              <a:rPr lang="es-CL" dirty="0" smtClean="0"/>
              <a:t>Único </a:t>
            </a:r>
            <a:r>
              <a:rPr lang="es-CL" dirty="0"/>
              <a:t>de acreditación socio </a:t>
            </a:r>
            <a:r>
              <a:rPr lang="es-CL" dirty="0" smtClean="0"/>
              <a:t>económica.</a:t>
            </a:r>
          </a:p>
          <a:p>
            <a:r>
              <a:rPr lang="es-CL" dirty="0" smtClean="0"/>
              <a:t>Preuniversitarios</a:t>
            </a:r>
            <a:r>
              <a:rPr lang="es-CL" dirty="0"/>
              <a:t>: 70 alumnos fueron </a:t>
            </a:r>
            <a:r>
              <a:rPr lang="es-CL" dirty="0" smtClean="0"/>
              <a:t>becados.</a:t>
            </a:r>
          </a:p>
          <a:p>
            <a:r>
              <a:rPr lang="es-CL" dirty="0" smtClean="0"/>
              <a:t>Realización de Encuesta de Expectativas.</a:t>
            </a:r>
            <a:endParaRPr lang="es-CL" dirty="0"/>
          </a:p>
          <a:p>
            <a:endParaRPr lang="es-CL" dirty="0" smtClean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85184"/>
            <a:ext cx="1820044" cy="154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72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chemeClr val="tx1"/>
                </a:solidFill>
              </a:rPr>
              <a:t>ORIENTACIÓN-CONVIVENCIA ESCOLAR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CL" b="1" dirty="0"/>
              <a:t>Convivencia Escolar</a:t>
            </a:r>
            <a:r>
              <a:rPr lang="es-CL" dirty="0"/>
              <a:t>: </a:t>
            </a:r>
            <a:endParaRPr lang="es-CL" dirty="0" smtClean="0"/>
          </a:p>
          <a:p>
            <a:r>
              <a:rPr lang="es-CL" sz="2200" dirty="0" smtClean="0"/>
              <a:t>Jornada </a:t>
            </a:r>
            <a:r>
              <a:rPr lang="es-CL" sz="2200" dirty="0"/>
              <a:t>de </a:t>
            </a:r>
            <a:r>
              <a:rPr lang="es-CL" sz="2200" dirty="0" err="1"/>
              <a:t>bullying</a:t>
            </a:r>
            <a:r>
              <a:rPr lang="es-CL" sz="2200" dirty="0"/>
              <a:t> trabajo desde 7 a </a:t>
            </a:r>
            <a:r>
              <a:rPr lang="es-CL" sz="2200" dirty="0" smtClean="0"/>
              <a:t>4.</a:t>
            </a:r>
          </a:p>
          <a:p>
            <a:r>
              <a:rPr lang="es-CL" sz="2200" dirty="0" smtClean="0"/>
              <a:t>Paseo-navegación </a:t>
            </a:r>
            <a:r>
              <a:rPr lang="es-CL" sz="2200" dirty="0"/>
              <a:t>de convivencia escolar, unidades de orientación </a:t>
            </a:r>
            <a:r>
              <a:rPr lang="es-CL" sz="2200" dirty="0" err="1"/>
              <a:t>cyberbullying</a:t>
            </a:r>
            <a:r>
              <a:rPr lang="es-CL" sz="2200" dirty="0"/>
              <a:t> en básica</a:t>
            </a:r>
            <a:r>
              <a:rPr lang="es-CL" sz="2200" dirty="0" smtClean="0"/>
              <a:t>.</a:t>
            </a:r>
          </a:p>
          <a:p>
            <a:r>
              <a:rPr lang="es-CL" sz="2200" dirty="0" smtClean="0"/>
              <a:t>Plan de trabajo preventivo y de acción para situaciones asociadas a consumo y venta de drogas.</a:t>
            </a:r>
            <a:endParaRPr lang="es-CL" sz="2200" dirty="0"/>
          </a:p>
          <a:p>
            <a:r>
              <a:rPr lang="es-CL" sz="2200" dirty="0"/>
              <a:t>MEDIACIONES REALIZADAS: 12</a:t>
            </a:r>
          </a:p>
          <a:p>
            <a:r>
              <a:rPr lang="es-CL" sz="2200" dirty="0"/>
              <a:t>MEDIACIONES LOGRADAS: 7</a:t>
            </a:r>
          </a:p>
          <a:p>
            <a:r>
              <a:rPr lang="es-CL" sz="2200" dirty="0"/>
              <a:t>MEDIACIONES NO LOGRADAS: 5</a:t>
            </a:r>
          </a:p>
          <a:p>
            <a:r>
              <a:rPr lang="es-CL" sz="2200" dirty="0"/>
              <a:t>-problemas emocionales:47 alumnos fueron atendidos por psicólogos (2 liceo y 1 clínica escolar</a:t>
            </a:r>
            <a:r>
              <a:rPr lang="es-CL" sz="2200" dirty="0" smtClean="0"/>
              <a:t>)</a:t>
            </a:r>
            <a:r>
              <a:rPr lang="es-CL" dirty="0" smtClean="0"/>
              <a:t>.</a:t>
            </a:r>
            <a:endParaRPr lang="es-CL" sz="2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437" y="1340768"/>
            <a:ext cx="172402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61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tx1"/>
                </a:solidFill>
              </a:rPr>
              <a:t>AVANCES EN INFRAESTRUCTURA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CL" b="1" dirty="0" smtClean="0">
                <a:solidFill>
                  <a:srgbClr val="002060"/>
                </a:solidFill>
              </a:rPr>
              <a:t>GIMNASIO</a:t>
            </a:r>
            <a:r>
              <a:rPr lang="es-CL" dirty="0" smtClean="0">
                <a:solidFill>
                  <a:srgbClr val="00206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es-CL" sz="2000" dirty="0" smtClean="0"/>
              <a:t>REMODELACIÓN DE CAMARINES.</a:t>
            </a:r>
          </a:p>
          <a:p>
            <a:pPr>
              <a:buFontTx/>
              <a:buChar char="-"/>
            </a:pPr>
            <a:r>
              <a:rPr lang="es-CL" sz="2000" dirty="0" smtClean="0"/>
              <a:t>SISTEMA DE DRENAJE PERIMETRAL.</a:t>
            </a:r>
          </a:p>
          <a:p>
            <a:pPr>
              <a:buFontTx/>
              <a:buChar char="-"/>
            </a:pPr>
            <a:r>
              <a:rPr lang="es-CL" sz="2000" dirty="0" smtClean="0"/>
              <a:t>SALA DE MATERIALES DEPORTIVOS.</a:t>
            </a:r>
          </a:p>
          <a:p>
            <a:pPr>
              <a:buFontTx/>
              <a:buChar char="-"/>
            </a:pPr>
            <a:r>
              <a:rPr lang="es-CL" sz="2000" dirty="0" smtClean="0"/>
              <a:t>MEJORAMIENTO DE SISTEMA AGUA CALIENTE.</a:t>
            </a:r>
          </a:p>
          <a:p>
            <a:pPr>
              <a:buFontTx/>
              <a:buChar char="-"/>
            </a:pPr>
            <a:endParaRPr lang="es-CL" dirty="0" smtClean="0"/>
          </a:p>
          <a:p>
            <a:pPr>
              <a:buFontTx/>
              <a:buChar char="-"/>
            </a:pPr>
            <a:endParaRPr lang="es-CL" dirty="0"/>
          </a:p>
          <a:p>
            <a:pPr>
              <a:buFont typeface="Arial" pitchFamily="34" charset="0"/>
              <a:buChar char="•"/>
            </a:pPr>
            <a:r>
              <a:rPr lang="es-CL" b="1" dirty="0" smtClean="0">
                <a:solidFill>
                  <a:srgbClr val="002060"/>
                </a:solidFill>
              </a:rPr>
              <a:t>AUDITORIUM</a:t>
            </a:r>
          </a:p>
          <a:p>
            <a:pPr>
              <a:buFontTx/>
              <a:buChar char="-"/>
            </a:pPr>
            <a:r>
              <a:rPr lang="es-CL" sz="2100" dirty="0" smtClean="0"/>
              <a:t>RECUPERACIÓN DE 28 BUTACAS.</a:t>
            </a:r>
          </a:p>
          <a:p>
            <a:pPr>
              <a:buFontTx/>
              <a:buChar char="-"/>
            </a:pPr>
            <a:r>
              <a:rPr lang="es-CL" sz="2100" dirty="0" smtClean="0"/>
              <a:t>CAMBIO DE ALFOMBRA.</a:t>
            </a:r>
          </a:p>
          <a:p>
            <a:pPr>
              <a:buFontTx/>
              <a:buChar char="-"/>
            </a:pPr>
            <a:r>
              <a:rPr lang="es-CL" sz="2100" dirty="0" smtClean="0"/>
              <a:t>MEJORAMIENTO DE ALUMBRADO.</a:t>
            </a:r>
          </a:p>
          <a:p>
            <a:pPr>
              <a:buFontTx/>
              <a:buChar char="-"/>
            </a:pPr>
            <a:r>
              <a:rPr lang="es-CL" sz="2100" dirty="0" smtClean="0"/>
              <a:t>REPARACIÓN DE CIELO RASO Y TECHO.</a:t>
            </a:r>
          </a:p>
          <a:p>
            <a:pPr>
              <a:buFontTx/>
              <a:buChar char="-"/>
            </a:pPr>
            <a:r>
              <a:rPr lang="es-CL" sz="2100" dirty="0" smtClean="0"/>
              <a:t>IMPLEMENTACIÓN DE SISTEMA DE AMPLIFICACIÓN.</a:t>
            </a:r>
          </a:p>
          <a:p>
            <a:pPr>
              <a:buFontTx/>
              <a:buChar char="-"/>
            </a:pPr>
            <a:r>
              <a:rPr lang="es-CL" sz="2100" dirty="0" smtClean="0"/>
              <a:t>IMPLEMENTACIÓN DE SISTEMA DE REPRODUCCIÓN DE IMAGEN   (I-MAC).</a:t>
            </a:r>
          </a:p>
          <a:p>
            <a:pPr>
              <a:buFontTx/>
              <a:buChar char="-"/>
            </a:pPr>
            <a:endParaRPr lang="es-CL" sz="2100" dirty="0"/>
          </a:p>
          <a:p>
            <a:pPr>
              <a:buFontTx/>
              <a:buChar char="-"/>
            </a:pPr>
            <a:endParaRPr lang="es-CL" sz="2100" dirty="0" smtClean="0"/>
          </a:p>
        </p:txBody>
      </p:sp>
    </p:spTree>
    <p:extLst>
      <p:ext uri="{BB962C8B-B14F-4D97-AF65-F5344CB8AC3E}">
        <p14:creationId xmlns:p14="http://schemas.microsoft.com/office/powerpoint/2010/main" val="41815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2400" dirty="0">
                <a:solidFill>
                  <a:schemeClr val="tx1"/>
                </a:solidFill>
              </a:rPr>
              <a:t>LEY SEP: PROYECTO DE MEJORAMIENTO EDUCATIVO</a:t>
            </a:r>
            <a:br>
              <a:rPr lang="es-CL" sz="2400" dirty="0">
                <a:solidFill>
                  <a:schemeClr val="tx1"/>
                </a:solidFill>
              </a:rPr>
            </a:br>
            <a:r>
              <a:rPr lang="es-CL" sz="2400" dirty="0">
                <a:solidFill>
                  <a:schemeClr val="tx1"/>
                </a:solidFill>
              </a:rPr>
              <a:t>PME 2016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L" dirty="0" smtClean="0"/>
          </a:p>
          <a:p>
            <a:endParaRPr lang="es-CL" dirty="0"/>
          </a:p>
          <a:p>
            <a:r>
              <a:rPr lang="es-CL" dirty="0" smtClean="0"/>
              <a:t>TOTAL </a:t>
            </a:r>
            <a:r>
              <a:rPr lang="es-CL" dirty="0"/>
              <a:t>ALUMNOS CON LEY S.E.P. (SUBVENCION ESPECIAL PREFERENCIAL)</a:t>
            </a:r>
          </a:p>
          <a:p>
            <a:pPr marL="0" indent="0">
              <a:buNone/>
            </a:pPr>
            <a:r>
              <a:rPr lang="es-CL" sz="1800" dirty="0"/>
              <a:t>•	</a:t>
            </a:r>
            <a:r>
              <a:rPr lang="es-CL" sz="1800" dirty="0" smtClean="0"/>
              <a:t> PRIORITARIOS</a:t>
            </a:r>
            <a:r>
              <a:rPr lang="es-CL" sz="1800" dirty="0"/>
              <a:t>:    </a:t>
            </a:r>
            <a:r>
              <a:rPr lang="es-CL" sz="1800" dirty="0" smtClean="0"/>
              <a:t> 248</a:t>
            </a:r>
            <a:endParaRPr lang="es-CL" sz="1800" dirty="0"/>
          </a:p>
          <a:p>
            <a:pPr marL="0" indent="0">
              <a:buNone/>
            </a:pPr>
            <a:r>
              <a:rPr lang="es-CL" sz="1800" dirty="0"/>
              <a:t>•	 PREFERENTES:     432</a:t>
            </a:r>
          </a:p>
          <a:p>
            <a:r>
              <a:rPr lang="es-CL" dirty="0" smtClean="0"/>
              <a:t>         Total              680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7786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107504" y="188640"/>
            <a:ext cx="8856984" cy="6264696"/>
          </a:xfrm>
        </p:spPr>
        <p:txBody>
          <a:bodyPr/>
          <a:lstStyle/>
          <a:p>
            <a:pPr marL="0" indent="0">
              <a:buNone/>
            </a:pPr>
            <a:r>
              <a:rPr lang="es-CL" sz="2000" dirty="0">
                <a:solidFill>
                  <a:srgbClr val="002060"/>
                </a:solidFill>
              </a:rPr>
              <a:t>DIMENSIÓN GESTIÓN PEDAGÓGICA</a:t>
            </a:r>
            <a:br>
              <a:rPr lang="es-CL" sz="2000" dirty="0">
                <a:solidFill>
                  <a:srgbClr val="002060"/>
                </a:solidFill>
              </a:rPr>
            </a:br>
            <a:r>
              <a:rPr lang="es-CL" sz="2000" dirty="0" smtClean="0">
                <a:solidFill>
                  <a:srgbClr val="002060"/>
                </a:solidFill>
              </a:rPr>
              <a:t>SUBDIMENSIÓN</a:t>
            </a:r>
            <a:r>
              <a:rPr lang="es-CL" sz="2000" dirty="0"/>
              <a:t>:  </a:t>
            </a:r>
            <a:r>
              <a:rPr lang="es-CL" sz="1800" b="1" dirty="0"/>
              <a:t>Gestión del </a:t>
            </a:r>
            <a:r>
              <a:rPr lang="es-CL" sz="1800" b="1" dirty="0" smtClean="0"/>
              <a:t>Currículum</a:t>
            </a:r>
          </a:p>
          <a:p>
            <a:pPr marL="0" indent="0">
              <a:buNone/>
            </a:pPr>
            <a:r>
              <a:rPr lang="es-CL" sz="1800" b="1" dirty="0" smtClean="0"/>
              <a:t>Acciones</a:t>
            </a:r>
            <a:r>
              <a:rPr lang="es-CL" sz="1800" b="1" dirty="0"/>
              <a:t>:</a:t>
            </a:r>
          </a:p>
          <a:p>
            <a:pPr marL="0" indent="0">
              <a:buNone/>
            </a:pPr>
            <a:r>
              <a:rPr lang="pt-BR" sz="1800" dirty="0"/>
              <a:t>-</a:t>
            </a:r>
            <a:r>
              <a:rPr lang="pt-BR" sz="1800" u="sng" dirty="0" smtClean="0"/>
              <a:t>Jornadas </a:t>
            </a:r>
            <a:r>
              <a:rPr lang="pt-BR" sz="1800" u="sng" dirty="0"/>
              <a:t>de </a:t>
            </a:r>
            <a:r>
              <a:rPr lang="pt-BR" sz="1800" u="sng" dirty="0" err="1" smtClean="0"/>
              <a:t>Trabajo</a:t>
            </a:r>
            <a:r>
              <a:rPr lang="pt-BR" sz="1800" u="sng" dirty="0" smtClean="0"/>
              <a:t> </a:t>
            </a:r>
            <a:r>
              <a:rPr lang="pt-BR" sz="1800" u="sng" dirty="0"/>
              <a:t>Técnico  </a:t>
            </a:r>
            <a:r>
              <a:rPr lang="pt-BR" sz="1800" u="sng" dirty="0" smtClean="0"/>
              <a:t>Pedagógico </a:t>
            </a:r>
            <a:r>
              <a:rPr lang="pt-BR" sz="1600" dirty="0" smtClean="0"/>
              <a:t>(</a:t>
            </a:r>
            <a:r>
              <a:rPr lang="es-CL" sz="1600" dirty="0"/>
              <a:t>trabajo para etapas de planificación, ejecución y evaluación de cobertura </a:t>
            </a:r>
            <a:r>
              <a:rPr lang="es-CL" sz="1600" dirty="0" smtClean="0"/>
              <a:t>curricular)</a:t>
            </a:r>
            <a:endParaRPr lang="pt-BR" sz="1600" dirty="0" smtClean="0"/>
          </a:p>
          <a:p>
            <a:pPr marL="0" indent="0">
              <a:buNone/>
            </a:pPr>
            <a:r>
              <a:rPr lang="es-CL" sz="1800" dirty="0" smtClean="0"/>
              <a:t>-</a:t>
            </a:r>
            <a:r>
              <a:rPr lang="es-CL" sz="1800" u="sng" dirty="0" smtClean="0"/>
              <a:t>Acompañamiento </a:t>
            </a:r>
            <a:r>
              <a:rPr lang="es-CL" sz="1800" u="sng" dirty="0"/>
              <a:t>de </a:t>
            </a:r>
            <a:r>
              <a:rPr lang="es-CL" sz="1800" u="sng" dirty="0" smtClean="0"/>
              <a:t>Aula</a:t>
            </a:r>
            <a:r>
              <a:rPr lang="es-CL" sz="1800" dirty="0" smtClean="0"/>
              <a:t>.</a:t>
            </a:r>
          </a:p>
          <a:p>
            <a:pPr marL="0" indent="0">
              <a:buNone/>
            </a:pPr>
            <a:endParaRPr lang="es-CL" sz="1800" dirty="0"/>
          </a:p>
          <a:p>
            <a:pPr marL="0" indent="0">
              <a:buNone/>
            </a:pPr>
            <a:r>
              <a:rPr lang="es-CL" sz="1800" dirty="0">
                <a:solidFill>
                  <a:srgbClr val="002060"/>
                </a:solidFill>
              </a:rPr>
              <a:t>SUBDIMENSIÓN:</a:t>
            </a:r>
            <a:r>
              <a:rPr lang="es-CL" sz="1800" dirty="0"/>
              <a:t>  </a:t>
            </a:r>
            <a:r>
              <a:rPr lang="es-CL" sz="1800" b="1" dirty="0" smtClean="0"/>
              <a:t>Enseñanza y aprendizaje en el aula</a:t>
            </a:r>
          </a:p>
          <a:p>
            <a:pPr marL="0" indent="0">
              <a:buNone/>
            </a:pPr>
            <a:r>
              <a:rPr lang="es-CL" sz="1800" b="1" dirty="0" smtClean="0"/>
              <a:t>Acciones:</a:t>
            </a:r>
          </a:p>
          <a:p>
            <a:pPr marL="0" indent="0">
              <a:buNone/>
            </a:pPr>
            <a:r>
              <a:rPr lang="es-CL" sz="1800" u="sng" dirty="0"/>
              <a:t>Apoyo pedagógico a diversas áreas de enseñanza </a:t>
            </a:r>
            <a:r>
              <a:rPr lang="es-CL" sz="1800" u="sng" dirty="0" smtClean="0"/>
              <a:t>aprendizaje</a:t>
            </a:r>
            <a:r>
              <a:rPr lang="es-CL" sz="1800" dirty="0" smtClean="0"/>
              <a:t>. (Contratación </a:t>
            </a:r>
            <a:r>
              <a:rPr lang="es-CL" sz="1800" dirty="0"/>
              <a:t>de t</a:t>
            </a:r>
            <a:r>
              <a:rPr lang="es-CL" sz="1800" dirty="0" smtClean="0"/>
              <a:t>alleristas, contratación </a:t>
            </a:r>
            <a:r>
              <a:rPr lang="es-CL" sz="1800" dirty="0"/>
              <a:t>de asistentes de </a:t>
            </a:r>
            <a:r>
              <a:rPr lang="es-CL" sz="1800" dirty="0" smtClean="0"/>
              <a:t>sala, materiales </a:t>
            </a:r>
            <a:r>
              <a:rPr lang="es-CL" sz="1800" dirty="0"/>
              <a:t>didácticos de apoyo </a:t>
            </a:r>
            <a:r>
              <a:rPr lang="es-CL" sz="1800" dirty="0" smtClean="0"/>
              <a:t>a talleres </a:t>
            </a:r>
            <a:r>
              <a:rPr lang="es-CL" sz="1800" dirty="0"/>
              <a:t>y </a:t>
            </a:r>
            <a:r>
              <a:rPr lang="es-CL" sz="1800" dirty="0" smtClean="0"/>
              <a:t>deptos.).</a:t>
            </a:r>
            <a:endParaRPr lang="es-CL" sz="1800" dirty="0"/>
          </a:p>
          <a:p>
            <a:pPr marL="0" indent="0">
              <a:buNone/>
            </a:pPr>
            <a:r>
              <a:rPr lang="es-CL" sz="1800" dirty="0" smtClean="0"/>
              <a:t>-</a:t>
            </a:r>
            <a:r>
              <a:rPr lang="es-CL" sz="1800" u="sng" dirty="0" smtClean="0"/>
              <a:t>Salidas </a:t>
            </a:r>
            <a:r>
              <a:rPr lang="es-CL" sz="1800" u="sng" dirty="0"/>
              <a:t>pedagógicas talleres</a:t>
            </a:r>
            <a:r>
              <a:rPr lang="es-CL" sz="1800" dirty="0"/>
              <a:t>.</a:t>
            </a:r>
          </a:p>
          <a:p>
            <a:pPr marL="0" indent="0">
              <a:buNone/>
            </a:pPr>
            <a:r>
              <a:rPr lang="es-CL" sz="1800" dirty="0" smtClean="0"/>
              <a:t>-</a:t>
            </a:r>
            <a:r>
              <a:rPr lang="es-CL" sz="1800" u="sng" dirty="0" smtClean="0"/>
              <a:t>Implementación </a:t>
            </a:r>
            <a:r>
              <a:rPr lang="es-CL" sz="1800" u="sng" dirty="0"/>
              <a:t>de estrategias de aprendizaje innovador a través del uso de  Plataforma </a:t>
            </a:r>
            <a:r>
              <a:rPr lang="es-CL" sz="1800" u="sng" dirty="0" err="1" smtClean="0"/>
              <a:t>Wiris</a:t>
            </a:r>
            <a:r>
              <a:rPr lang="es-CL" sz="1800" dirty="0" smtClean="0"/>
              <a:t>.</a:t>
            </a:r>
          </a:p>
          <a:p>
            <a:pPr marL="0" indent="0">
              <a:buNone/>
            </a:pPr>
            <a:r>
              <a:rPr lang="es-CL" sz="1800" dirty="0" smtClean="0"/>
              <a:t>-</a:t>
            </a:r>
            <a:r>
              <a:rPr lang="es-CL" sz="1800" u="sng" dirty="0" smtClean="0"/>
              <a:t>Implementación </a:t>
            </a:r>
            <a:r>
              <a:rPr lang="es-CL" sz="1800" u="sng" dirty="0"/>
              <a:t>de estrategias de enseñanza aprendizaje en </a:t>
            </a:r>
            <a:r>
              <a:rPr lang="es-CL" sz="1800" u="sng" dirty="0" smtClean="0"/>
              <a:t>terreno. </a:t>
            </a:r>
          </a:p>
          <a:p>
            <a:pPr marL="0" indent="0">
              <a:buNone/>
            </a:pPr>
            <a:endParaRPr lang="es-CL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026568"/>
            <a:ext cx="1631910" cy="101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416" y="97193"/>
            <a:ext cx="1138808" cy="114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30483"/>
            <a:ext cx="952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923" y="5226700"/>
            <a:ext cx="1721768" cy="114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94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332656"/>
            <a:ext cx="864096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 smtClean="0">
                <a:solidFill>
                  <a:srgbClr val="002060"/>
                </a:solidFill>
              </a:rPr>
              <a:t>SUBDIMENSIÓN:</a:t>
            </a:r>
            <a:r>
              <a:rPr lang="es-CL" dirty="0" smtClean="0"/>
              <a:t> </a:t>
            </a:r>
            <a:r>
              <a:rPr lang="es-CL" b="1" dirty="0" smtClean="0"/>
              <a:t>Apoyo al desarrollo de los estudiantes</a:t>
            </a:r>
          </a:p>
          <a:p>
            <a:endParaRPr lang="es-CL" b="1" dirty="0" smtClean="0"/>
          </a:p>
          <a:p>
            <a:r>
              <a:rPr lang="es-CL" b="1" dirty="0" smtClean="0"/>
              <a:t>Acciones:</a:t>
            </a:r>
          </a:p>
          <a:p>
            <a:r>
              <a:rPr lang="es-CL" u="sng" dirty="0" smtClean="0"/>
              <a:t>-Transporte escolar.</a:t>
            </a:r>
          </a:p>
          <a:p>
            <a:r>
              <a:rPr lang="es-CL" u="sng" dirty="0" smtClean="0"/>
              <a:t>-Política comunal de Educación Física.</a:t>
            </a:r>
          </a:p>
          <a:p>
            <a:r>
              <a:rPr lang="es-CL" u="sng" dirty="0" smtClean="0"/>
              <a:t>-Apoyo pedagógico a estudiantes con N.E.E.</a:t>
            </a:r>
          </a:p>
          <a:p>
            <a:r>
              <a:rPr lang="es-CL" u="sng" dirty="0" smtClean="0"/>
              <a:t>-Reconocimiento estudiantil.</a:t>
            </a:r>
          </a:p>
          <a:p>
            <a:r>
              <a:rPr lang="es-CL" u="sng" dirty="0" smtClean="0"/>
              <a:t>-Orientación vocacional.</a:t>
            </a:r>
          </a:p>
          <a:p>
            <a:endParaRPr lang="es-CL" dirty="0" smtClean="0"/>
          </a:p>
          <a:p>
            <a:endParaRPr lang="es-CL" dirty="0"/>
          </a:p>
          <a:p>
            <a:r>
              <a:rPr lang="es-CL" b="1" dirty="0" smtClean="0">
                <a:solidFill>
                  <a:srgbClr val="002060"/>
                </a:solidFill>
              </a:rPr>
              <a:t>DIMENSIÓN: LIDERAZGO ESCOLAR</a:t>
            </a:r>
          </a:p>
          <a:p>
            <a:r>
              <a:rPr lang="es-CL" b="1" dirty="0" smtClean="0">
                <a:solidFill>
                  <a:srgbClr val="002060"/>
                </a:solidFill>
              </a:rPr>
              <a:t>SUBDIMENSIÓN</a:t>
            </a:r>
            <a:r>
              <a:rPr lang="es-CL" dirty="0" smtClean="0"/>
              <a:t>: </a:t>
            </a:r>
            <a:r>
              <a:rPr lang="es-CL" b="1" dirty="0" smtClean="0"/>
              <a:t>Planificación y gestión   de resultados</a:t>
            </a:r>
          </a:p>
          <a:p>
            <a:r>
              <a:rPr lang="es-CL" b="1" dirty="0" smtClean="0"/>
              <a:t>Acciones:</a:t>
            </a:r>
          </a:p>
          <a:p>
            <a:r>
              <a:rPr lang="es-CL" dirty="0" smtClean="0"/>
              <a:t>-</a:t>
            </a:r>
            <a:r>
              <a:rPr lang="es-CL" u="sng" dirty="0" smtClean="0"/>
              <a:t>Jornadas de análisis y formulación PEI</a:t>
            </a:r>
          </a:p>
          <a:p>
            <a:r>
              <a:rPr lang="es-CL" u="sng" dirty="0" smtClean="0"/>
              <a:t>-Difusión de PEI definitivo</a:t>
            </a:r>
            <a:endParaRPr lang="es-CL" u="sng" dirty="0"/>
          </a:p>
          <a:p>
            <a:endParaRPr lang="es-CL" dirty="0"/>
          </a:p>
          <a:p>
            <a:r>
              <a:rPr lang="es-CL" b="1" dirty="0" smtClean="0">
                <a:solidFill>
                  <a:srgbClr val="002060"/>
                </a:solidFill>
              </a:rPr>
              <a:t>DIMENSIÓN: CONVIVENCIA ESCOLAR</a:t>
            </a:r>
          </a:p>
          <a:p>
            <a:r>
              <a:rPr lang="es-CL" b="1" dirty="0" smtClean="0">
                <a:solidFill>
                  <a:srgbClr val="002060"/>
                </a:solidFill>
              </a:rPr>
              <a:t>SUBDIMENSIÓN</a:t>
            </a:r>
            <a:r>
              <a:rPr lang="es-CL" dirty="0" smtClean="0"/>
              <a:t>: </a:t>
            </a:r>
            <a:r>
              <a:rPr lang="es-CL" b="1" dirty="0" smtClean="0"/>
              <a:t>Convivencia escolar </a:t>
            </a:r>
          </a:p>
          <a:p>
            <a:r>
              <a:rPr lang="es-CL" b="1" dirty="0" smtClean="0"/>
              <a:t>Acciones:</a:t>
            </a:r>
          </a:p>
          <a:p>
            <a:r>
              <a:rPr lang="es-CL" dirty="0" smtClean="0"/>
              <a:t>-</a:t>
            </a:r>
            <a:r>
              <a:rPr lang="es-CL" u="sng" dirty="0" smtClean="0"/>
              <a:t>Orientación y formación personal.</a:t>
            </a:r>
          </a:p>
          <a:p>
            <a:r>
              <a:rPr lang="es-CL" u="sng" dirty="0" smtClean="0"/>
              <a:t>-Formación ciudadana.</a:t>
            </a:r>
            <a:endParaRPr lang="es-CL" dirty="0" smtClean="0"/>
          </a:p>
          <a:p>
            <a:endParaRPr lang="es-CL" dirty="0"/>
          </a:p>
          <a:p>
            <a:endParaRPr lang="es-CL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36712"/>
            <a:ext cx="946563" cy="71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774" y="1152880"/>
            <a:ext cx="648883" cy="61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185" y="1472175"/>
            <a:ext cx="1013886" cy="60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769" y="1918610"/>
            <a:ext cx="1296739" cy="496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166883"/>
            <a:ext cx="930268" cy="73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21" y="3873713"/>
            <a:ext cx="1231734" cy="70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321" y="5541531"/>
            <a:ext cx="14287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40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404664"/>
            <a:ext cx="86409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 smtClean="0">
                <a:solidFill>
                  <a:srgbClr val="002060"/>
                </a:solidFill>
              </a:rPr>
              <a:t>DIMENSIÓN: GESTIÓN DE RECURSOS</a:t>
            </a:r>
          </a:p>
          <a:p>
            <a:r>
              <a:rPr lang="es-CL" b="1" dirty="0" smtClean="0">
                <a:solidFill>
                  <a:srgbClr val="002060"/>
                </a:solidFill>
              </a:rPr>
              <a:t>SUBDIMENSIÓN: </a:t>
            </a:r>
            <a:r>
              <a:rPr lang="es-CL" b="1" dirty="0" smtClean="0"/>
              <a:t>Gestión de personal</a:t>
            </a:r>
            <a:endParaRPr lang="es-CL" b="1" dirty="0"/>
          </a:p>
          <a:p>
            <a:r>
              <a:rPr lang="es-CL" b="1" dirty="0" smtClean="0"/>
              <a:t>Acciones:</a:t>
            </a:r>
          </a:p>
          <a:p>
            <a:r>
              <a:rPr lang="es-CL" dirty="0" smtClean="0"/>
              <a:t>-</a:t>
            </a:r>
            <a:r>
              <a:rPr lang="es-CL" u="sng" dirty="0" smtClean="0"/>
              <a:t>Capacitación docente en Prácticas pedagógicas y acompañamiento de aula.</a:t>
            </a:r>
          </a:p>
          <a:p>
            <a:r>
              <a:rPr lang="es-CL" u="sng" dirty="0" smtClean="0"/>
              <a:t>-Jornada de reflexión para la Sana  convivencia.</a:t>
            </a:r>
          </a:p>
          <a:p>
            <a:endParaRPr lang="es-CL" dirty="0" smtClean="0">
              <a:solidFill>
                <a:srgbClr val="002060"/>
              </a:solidFill>
            </a:endParaRPr>
          </a:p>
          <a:p>
            <a:r>
              <a:rPr lang="es-CL" b="1" dirty="0" smtClean="0">
                <a:solidFill>
                  <a:srgbClr val="002060"/>
                </a:solidFill>
              </a:rPr>
              <a:t>SUBDIMENSIÓN:</a:t>
            </a:r>
            <a:r>
              <a:rPr lang="es-CL" dirty="0" smtClean="0">
                <a:solidFill>
                  <a:srgbClr val="002060"/>
                </a:solidFill>
              </a:rPr>
              <a:t> </a:t>
            </a:r>
            <a:r>
              <a:rPr lang="es-CL" b="1" dirty="0" smtClean="0"/>
              <a:t>Gestión de recursos  financieros y administrativos</a:t>
            </a:r>
          </a:p>
          <a:p>
            <a:r>
              <a:rPr lang="es-CL" b="1" dirty="0" smtClean="0"/>
              <a:t>Acciones:</a:t>
            </a:r>
          </a:p>
          <a:p>
            <a:r>
              <a:rPr lang="es-CL" dirty="0" smtClean="0"/>
              <a:t>-</a:t>
            </a:r>
            <a:r>
              <a:rPr lang="es-CL" u="sng" dirty="0" smtClean="0"/>
              <a:t>Gestión responsable de recursos. </a:t>
            </a:r>
            <a:r>
              <a:rPr lang="es-CL" dirty="0" smtClean="0"/>
              <a:t>(Contratación Personal Asistente Administrativo y contable y Equipamiento computacional).</a:t>
            </a:r>
          </a:p>
          <a:p>
            <a:r>
              <a:rPr lang="es-CL" dirty="0" smtClean="0"/>
              <a:t>-</a:t>
            </a:r>
            <a:r>
              <a:rPr lang="es-CL" u="sng" dirty="0" smtClean="0"/>
              <a:t>Comunicación oportuna de contabilidad administrativa recursos SEP</a:t>
            </a:r>
            <a:r>
              <a:rPr lang="es-CL" dirty="0" smtClean="0"/>
              <a:t>.</a:t>
            </a:r>
          </a:p>
          <a:p>
            <a:endParaRPr lang="es-CL" dirty="0" smtClean="0"/>
          </a:p>
          <a:p>
            <a:endParaRPr lang="es-CL" dirty="0"/>
          </a:p>
          <a:p>
            <a:r>
              <a:rPr lang="es-CL" b="1" dirty="0" smtClean="0">
                <a:solidFill>
                  <a:srgbClr val="002060"/>
                </a:solidFill>
              </a:rPr>
              <a:t>SUBDIMENSIÓN: </a:t>
            </a:r>
            <a:r>
              <a:rPr lang="es-CL" b="1" dirty="0" smtClean="0"/>
              <a:t>Gestión de recursos educativos</a:t>
            </a:r>
          </a:p>
          <a:p>
            <a:r>
              <a:rPr lang="es-CL" dirty="0" smtClean="0"/>
              <a:t>Acciones:</a:t>
            </a:r>
          </a:p>
          <a:p>
            <a:r>
              <a:rPr lang="es-CL" dirty="0" smtClean="0"/>
              <a:t>-</a:t>
            </a:r>
            <a:r>
              <a:rPr lang="es-CL" u="sng" dirty="0" smtClean="0"/>
              <a:t>Utilización de equipamiento tecnológico y audiovisual para reforzar PEA.</a:t>
            </a:r>
          </a:p>
          <a:p>
            <a:r>
              <a:rPr lang="es-CL" u="sng" dirty="0" smtClean="0"/>
              <a:t>-Apoyo al aprendizaje de estudiantes a través de la implementación de Centro de Multicopiado y </a:t>
            </a:r>
            <a:r>
              <a:rPr lang="es-CL" u="sng" dirty="0" err="1" smtClean="0"/>
              <a:t>PCs</a:t>
            </a:r>
            <a:r>
              <a:rPr lang="es-CL" dirty="0" smtClean="0"/>
              <a:t>.</a:t>
            </a:r>
            <a:endParaRPr lang="es-CL" dirty="0"/>
          </a:p>
          <a:p>
            <a:endParaRPr lang="es-C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909" y="260648"/>
            <a:ext cx="1473257" cy="91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00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07704" y="188640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 smtClean="0"/>
              <a:t>RESUMEN CUENTAS FINANCIERAS PME</a:t>
            </a:r>
            <a:endParaRPr lang="es-CL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238579"/>
              </p:ext>
            </p:extLst>
          </p:nvPr>
        </p:nvGraphicFramePr>
        <p:xfrm>
          <a:off x="323528" y="557969"/>
          <a:ext cx="8568951" cy="60393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5264"/>
                <a:gridCol w="2450248"/>
                <a:gridCol w="2742479"/>
                <a:gridCol w="1570960"/>
              </a:tblGrid>
              <a:tr h="532973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kern="1200" dirty="0">
                          <a:effectLst/>
                        </a:rPr>
                        <a:t>AREA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kern="1200">
                          <a:effectLst/>
                        </a:rPr>
                        <a:t>DIMENSIÓN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kern="1200">
                          <a:effectLst/>
                        </a:rPr>
                        <a:t>ACCIÓN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kern="1200">
                          <a:effectLst/>
                        </a:rPr>
                        <a:t>MONTO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35" marR="8235" marT="8235" marB="0" anchor="b"/>
                </a:tc>
              </a:tr>
              <a:tr h="532973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GESTIÓN PEDAGÓGICA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GESTIÓN DEL CURRICULUM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JORNADAS DE TRABAJO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$500.000.-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35" marR="8235" marT="8235" marB="0" anchor="b"/>
                </a:tc>
              </a:tr>
              <a:tr h="532973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ACOMPAÑAMIENTO  EN  EL  AULA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$400.000.-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35" marR="8235" marT="8235" marB="0" anchor="b"/>
                </a:tc>
              </a:tr>
              <a:tr h="709652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ENSEÑANZA Y APRENDIZAJE  EN EL AULA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 dirty="0">
                          <a:effectLst/>
                        </a:rPr>
                        <a:t>APOYO P EDAGÓGICO A DISTINTAS  ÁREAS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$35.500.000.-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35" marR="8235" marT="8235" marB="0" anchor="b"/>
                </a:tc>
              </a:tr>
              <a:tr h="532973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IMPLEMENTACIÓN  PROYECTO  WIRIS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$35.000.000.-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35" marR="8235" marT="8235" marB="0" anchor="b"/>
                </a:tc>
              </a:tr>
              <a:tr h="532973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ESTRATEGIAS EN TERRENO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$12.050.000.-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35" marR="8235" marT="8235" marB="0" anchor="b"/>
                </a:tc>
              </a:tr>
              <a:tr h="532973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APOYO AL DESARROLLO DE LOS  ESTUDIANTES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TRANSPORTE  ESCOLAR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$5.508.900.-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35" marR="8235" marT="8235" marB="0" anchor="b"/>
                </a:tc>
              </a:tr>
              <a:tr h="532973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POLÍTICA EDUCACIÓN  FÍSICA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$1.000.000.-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35" marR="8235" marT="8235" marB="0" anchor="b"/>
                </a:tc>
              </a:tr>
              <a:tr h="532973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PIE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$149.374.228.-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35" marR="8235" marT="8235" marB="0" anchor="b"/>
                </a:tc>
              </a:tr>
              <a:tr h="532973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RECONOCIMIENTO  ESTUDIANTIL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$13.500.000.-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35" marR="8235" marT="8235" marB="0" anchor="b"/>
                </a:tc>
              </a:tr>
              <a:tr h="532973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ORIENTACIÓN  VOCACIONAL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 dirty="0">
                          <a:effectLst/>
                        </a:rPr>
                        <a:t>$3.000.000.-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35" marR="8235" marT="823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54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804825"/>
              </p:ext>
            </p:extLst>
          </p:nvPr>
        </p:nvGraphicFramePr>
        <p:xfrm>
          <a:off x="251519" y="188643"/>
          <a:ext cx="8784977" cy="61206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081"/>
                <a:gridCol w="2798408"/>
                <a:gridCol w="2730628"/>
                <a:gridCol w="1661860"/>
              </a:tblGrid>
              <a:tr h="563337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 dirty="0">
                          <a:effectLst/>
                        </a:rPr>
                        <a:t>LIDERAZGO ESCOLAR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PLANIFICACIÓN Y GESTIÓN DE RESULTADOS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JORNADAS  DE  ANÁLISIS  PEI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$1.000.000.-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</a:tr>
              <a:tr h="563337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DIFUSIÓN  DE  PEI  DEFINITIVO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$1.000.000.-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</a:tr>
              <a:tr h="563337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CONVIVENCIA ESCOLAR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CONVIVENCIA ESCOLAR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ORIENTACIÓN   Y  FORMACIÓN PERSONAL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$7.000.000.-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</a:tr>
              <a:tr h="563337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FORMACIÓN  CIUDADANA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$2.000.000.-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</a:tr>
              <a:tr h="563337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GESTIÓN DE RECURSOS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GESTIÓN DEL PERSONAL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CAPACITACIÓN DOCENTE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$700.000.-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</a:tr>
              <a:tr h="806990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GESTIÓN DE RECURSOS FINANCIEROS Y ADMINISTRATIVOS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GESTIÓN RESPONSABLE DE RECURSOS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 dirty="0">
                          <a:effectLst/>
                        </a:rPr>
                        <a:t>$9.000,.00.-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</a:tr>
              <a:tr h="563337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 dirty="0" smtClean="0">
                          <a:effectLst/>
                        </a:rPr>
                        <a:t>COMUNICACIÓN   JOPORTUNA  </a:t>
                      </a:r>
                      <a:r>
                        <a:rPr lang="es-CL" sz="1100" kern="1200" dirty="0">
                          <a:effectLst/>
                        </a:rPr>
                        <a:t>PEI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$100.000.-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</a:tr>
              <a:tr h="563337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GESTIÓN RECURSOS EDUCATIVOS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 dirty="0">
                          <a:effectLst/>
                        </a:rPr>
                        <a:t>UTILIZACIÓN EQUIPAMIENTO PEA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$400.000.-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</a:tr>
              <a:tr h="806990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 dirty="0">
                          <a:effectLst/>
                        </a:rPr>
                        <a:t>APOYO Y APRENDIZAJE A </a:t>
                      </a:r>
                      <a:r>
                        <a:rPr lang="es-CL" sz="1100" kern="1200" dirty="0" smtClean="0">
                          <a:effectLst/>
                        </a:rPr>
                        <a:t>TRAVES</a:t>
                      </a:r>
                      <a:r>
                        <a:rPr lang="es-CL" sz="1100" kern="1200" baseline="0" dirty="0" smtClean="0">
                          <a:effectLst/>
                        </a:rPr>
                        <a:t>  </a:t>
                      </a:r>
                      <a:r>
                        <a:rPr lang="es-CL" sz="1100" kern="1200" dirty="0" smtClean="0">
                          <a:effectLst/>
                        </a:rPr>
                        <a:t>DE </a:t>
                      </a:r>
                      <a:r>
                        <a:rPr lang="es-CL" sz="1100" kern="1200" dirty="0">
                          <a:effectLst/>
                        </a:rPr>
                        <a:t>LA .ADQUICICIÓN DE EQUIPOS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$15.700.000.-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</a:tr>
              <a:tr h="563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L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L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TOTAL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 dirty="0">
                          <a:effectLst/>
                        </a:rPr>
                        <a:t>$295.733.128.-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77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L" sz="4800" dirty="0" smtClean="0">
                <a:solidFill>
                  <a:srgbClr val="002060"/>
                </a:solidFill>
              </a:rPr>
              <a:t>Gracias</a:t>
            </a:r>
            <a:endParaRPr lang="es-CL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3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tx1"/>
                </a:solidFill>
              </a:rPr>
              <a:t>DATOS GENERALES</a:t>
            </a:r>
            <a:endParaRPr lang="es-CL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75175891"/>
              </p:ext>
            </p:extLst>
          </p:nvPr>
        </p:nvGraphicFramePr>
        <p:xfrm>
          <a:off x="301625" y="1527175"/>
          <a:ext cx="8504238" cy="44930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2119"/>
                <a:gridCol w="4252119"/>
              </a:tblGrid>
              <a:tr h="748849">
                <a:tc>
                  <a:txBody>
                    <a:bodyPr/>
                    <a:lstStyle/>
                    <a:p>
                      <a:r>
                        <a:rPr lang="es-CL" dirty="0" smtClean="0"/>
                        <a:t>DOCENTES</a:t>
                      </a:r>
                      <a:endParaRPr lang="es-C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60</a:t>
                      </a:r>
                      <a:endParaRPr lang="es-CL" dirty="0"/>
                    </a:p>
                  </a:txBody>
                  <a:tcPr marL="94492" marR="94492"/>
                </a:tc>
              </a:tr>
              <a:tr h="748849">
                <a:tc>
                  <a:txBody>
                    <a:bodyPr/>
                    <a:lstStyle/>
                    <a:p>
                      <a:r>
                        <a:rPr lang="es-CL" dirty="0" smtClean="0"/>
                        <a:t>ASISTENTES DE LA EDUCACIÓN</a:t>
                      </a:r>
                      <a:endParaRPr lang="es-C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33</a:t>
                      </a:r>
                      <a:endParaRPr lang="es-CL" dirty="0"/>
                    </a:p>
                  </a:txBody>
                  <a:tcPr marL="94492" marR="94492"/>
                </a:tc>
              </a:tr>
              <a:tr h="748849">
                <a:tc>
                  <a:txBody>
                    <a:bodyPr/>
                    <a:lstStyle/>
                    <a:p>
                      <a:r>
                        <a:rPr lang="es-CL" dirty="0" smtClean="0"/>
                        <a:t>ESTUDIANTES DE BÁSICA</a:t>
                      </a:r>
                      <a:endParaRPr lang="es-C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179</a:t>
                      </a:r>
                      <a:endParaRPr lang="es-CL" dirty="0"/>
                    </a:p>
                  </a:txBody>
                  <a:tcPr marL="94492" marR="94492"/>
                </a:tc>
              </a:tr>
              <a:tr h="748849">
                <a:tc>
                  <a:txBody>
                    <a:bodyPr/>
                    <a:lstStyle/>
                    <a:p>
                      <a:r>
                        <a:rPr lang="es-CL" dirty="0" smtClean="0"/>
                        <a:t>ESTUDIANTES DE MEDIA</a:t>
                      </a:r>
                      <a:endParaRPr lang="es-C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852</a:t>
                      </a:r>
                      <a:endParaRPr lang="es-CL" dirty="0"/>
                    </a:p>
                  </a:txBody>
                  <a:tcPr marL="94492" marR="94492"/>
                </a:tc>
              </a:tr>
              <a:tr h="748849">
                <a:tc>
                  <a:txBody>
                    <a:bodyPr/>
                    <a:lstStyle/>
                    <a:p>
                      <a:r>
                        <a:rPr lang="es-CL" dirty="0" smtClean="0"/>
                        <a:t>TOTAL ESTUDIANTES</a:t>
                      </a:r>
                      <a:endParaRPr lang="es-C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1.031</a:t>
                      </a:r>
                      <a:endParaRPr lang="es-CL" dirty="0"/>
                    </a:p>
                  </a:txBody>
                  <a:tcPr marL="94492" marR="94492"/>
                </a:tc>
              </a:tr>
              <a:tr h="748849">
                <a:tc>
                  <a:txBody>
                    <a:bodyPr/>
                    <a:lstStyle/>
                    <a:p>
                      <a:r>
                        <a:rPr lang="es-CL" dirty="0" smtClean="0"/>
                        <a:t>CURSOS</a:t>
                      </a:r>
                      <a:endParaRPr lang="es-C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30</a:t>
                      </a:r>
                      <a:endParaRPr lang="es-CL" dirty="0"/>
                    </a:p>
                  </a:txBody>
                  <a:tcPr marL="94492" marR="9449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56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tx1"/>
                </a:solidFill>
              </a:rPr>
              <a:t>MATRÍCULA ÚLTIMOS 4 AÑOS</a:t>
            </a:r>
            <a:endParaRPr lang="es-CL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70888080"/>
              </p:ext>
            </p:extLst>
          </p:nvPr>
        </p:nvGraphicFramePr>
        <p:xfrm>
          <a:off x="301625" y="1527175"/>
          <a:ext cx="8504235" cy="3845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0847"/>
                <a:gridCol w="1700847"/>
                <a:gridCol w="1700847"/>
                <a:gridCol w="1700847"/>
                <a:gridCol w="1700847"/>
              </a:tblGrid>
              <a:tr h="961256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2013</a:t>
                      </a:r>
                      <a:endParaRPr lang="es-C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2014</a:t>
                      </a:r>
                      <a:endParaRPr lang="es-C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2015</a:t>
                      </a:r>
                      <a:endParaRPr lang="es-C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2016</a:t>
                      </a:r>
                      <a:endParaRPr lang="es-CL" dirty="0"/>
                    </a:p>
                  </a:txBody>
                  <a:tcPr marL="94492" marR="94492"/>
                </a:tc>
              </a:tr>
              <a:tr h="961256">
                <a:tc>
                  <a:txBody>
                    <a:bodyPr/>
                    <a:lstStyle/>
                    <a:p>
                      <a:r>
                        <a:rPr lang="es-CL" dirty="0" smtClean="0"/>
                        <a:t>BÁSICA</a:t>
                      </a:r>
                    </a:p>
                    <a:p>
                      <a:endParaRPr lang="es-C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162</a:t>
                      </a:r>
                      <a:endParaRPr lang="es-C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161</a:t>
                      </a:r>
                      <a:endParaRPr lang="es-C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189</a:t>
                      </a:r>
                      <a:endParaRPr lang="es-C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179</a:t>
                      </a:r>
                      <a:endParaRPr lang="es-CL" dirty="0"/>
                    </a:p>
                  </a:txBody>
                  <a:tcPr marL="94492" marR="94492"/>
                </a:tc>
              </a:tr>
              <a:tr h="961256">
                <a:tc>
                  <a:txBody>
                    <a:bodyPr/>
                    <a:lstStyle/>
                    <a:p>
                      <a:r>
                        <a:rPr lang="es-CL" dirty="0" smtClean="0"/>
                        <a:t>MEDIA</a:t>
                      </a:r>
                    </a:p>
                    <a:p>
                      <a:endParaRPr lang="es-C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917</a:t>
                      </a:r>
                      <a:endParaRPr lang="es-C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920</a:t>
                      </a:r>
                      <a:endParaRPr lang="es-C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890</a:t>
                      </a:r>
                      <a:endParaRPr lang="es-C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852</a:t>
                      </a:r>
                      <a:endParaRPr lang="es-CL" dirty="0"/>
                    </a:p>
                  </a:txBody>
                  <a:tcPr marL="94492" marR="94492"/>
                </a:tc>
              </a:tr>
              <a:tr h="961256">
                <a:tc>
                  <a:txBody>
                    <a:bodyPr/>
                    <a:lstStyle/>
                    <a:p>
                      <a:r>
                        <a:rPr lang="es-CL" dirty="0" smtClean="0"/>
                        <a:t>TOTAL</a:t>
                      </a:r>
                    </a:p>
                    <a:p>
                      <a:endParaRPr lang="es-C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1079</a:t>
                      </a:r>
                      <a:endParaRPr lang="es-C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1081</a:t>
                      </a:r>
                      <a:endParaRPr lang="es-C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1079</a:t>
                      </a:r>
                      <a:endParaRPr lang="es-C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1031</a:t>
                      </a:r>
                      <a:endParaRPr lang="es-CL" dirty="0"/>
                    </a:p>
                  </a:txBody>
                  <a:tcPr marL="94492" marR="9449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66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tx1"/>
                </a:solidFill>
              </a:rPr>
              <a:t>PORCENTAJE DE REPITENCIA</a:t>
            </a:r>
            <a:endParaRPr lang="es-CL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13578716"/>
              </p:ext>
            </p:extLst>
          </p:nvPr>
        </p:nvGraphicFramePr>
        <p:xfrm>
          <a:off x="323528" y="1700808"/>
          <a:ext cx="8504240" cy="114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060"/>
                <a:gridCol w="2126060"/>
                <a:gridCol w="2126060"/>
                <a:gridCol w="2126060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2013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2014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2015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2016</a:t>
                      </a:r>
                      <a:endParaRPr lang="es-CL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0,37</a:t>
                      </a:r>
                    </a:p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0,64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0,83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0,58</a:t>
                      </a:r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64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tx1"/>
                </a:solidFill>
              </a:rPr>
              <a:t>RESULTADOS SIMCE 8°B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2499577" cy="148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858997"/>
              </p:ext>
            </p:extLst>
          </p:nvPr>
        </p:nvGraphicFramePr>
        <p:xfrm>
          <a:off x="251518" y="2780928"/>
          <a:ext cx="8496945" cy="2560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389"/>
                <a:gridCol w="1699389"/>
                <a:gridCol w="1699389"/>
                <a:gridCol w="1699389"/>
                <a:gridCol w="1699389"/>
              </a:tblGrid>
              <a:tr h="325630">
                <a:tc>
                  <a:txBody>
                    <a:bodyPr/>
                    <a:lstStyle/>
                    <a:p>
                      <a:endParaRPr lang="es-ES" b="0" dirty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rgbClr val="2E2224"/>
                          </a:solidFill>
                        </a:rPr>
                        <a:t>2013</a:t>
                      </a:r>
                      <a:endParaRPr lang="es-ES" b="1" dirty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rgbClr val="2E2224"/>
                          </a:solidFill>
                        </a:rPr>
                        <a:t>2014</a:t>
                      </a:r>
                      <a:endParaRPr lang="es-ES" b="1" dirty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rgbClr val="2E2224"/>
                          </a:solidFill>
                        </a:rPr>
                        <a:t>2015</a:t>
                      </a:r>
                      <a:endParaRPr lang="es-ES" b="1" dirty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rgbClr val="2E2224"/>
                          </a:solidFill>
                        </a:rPr>
                        <a:t>2016</a:t>
                      </a:r>
                      <a:endParaRPr lang="es-ES" b="1" dirty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4989"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2E2224"/>
                          </a:solidFill>
                        </a:rPr>
                        <a:t>LENGUAJE</a:t>
                      </a:r>
                      <a:endParaRPr lang="es-ES" sz="1400" b="1" dirty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2E2224"/>
                          </a:solidFill>
                        </a:rPr>
                        <a:t>300</a:t>
                      </a:r>
                      <a:endParaRPr lang="es-ES" b="0" dirty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2E2224"/>
                          </a:solidFill>
                        </a:rPr>
                        <a:t>293</a:t>
                      </a:r>
                      <a:endParaRPr lang="es-ES" b="0" dirty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2E2224"/>
                          </a:solidFill>
                        </a:rPr>
                        <a:t>246</a:t>
                      </a:r>
                      <a:endParaRPr lang="es-ES" b="0" dirty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2E2224"/>
                          </a:solidFill>
                        </a:rPr>
                        <a:t>_</a:t>
                      </a:r>
                      <a:endParaRPr lang="es-ES" b="0" dirty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4989"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2E2224"/>
                          </a:solidFill>
                        </a:rPr>
                        <a:t>MATEMÁTICA</a:t>
                      </a:r>
                      <a:endParaRPr lang="es-ES" sz="1400" b="1" dirty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2E2224"/>
                          </a:solidFill>
                        </a:rPr>
                        <a:t>305</a:t>
                      </a:r>
                      <a:endParaRPr lang="es-ES" b="0" dirty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2E2224"/>
                          </a:solidFill>
                        </a:rPr>
                        <a:t>305</a:t>
                      </a:r>
                      <a:endParaRPr lang="es-ES" b="0" dirty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2E2224"/>
                          </a:solidFill>
                        </a:rPr>
                        <a:t>295</a:t>
                      </a:r>
                      <a:endParaRPr lang="es-ES" b="0" dirty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2E2224"/>
                          </a:solidFill>
                        </a:rPr>
                        <a:t>_</a:t>
                      </a:r>
                      <a:endParaRPr lang="es-ES" b="0" dirty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2337"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2E2224"/>
                          </a:solidFill>
                        </a:rPr>
                        <a:t>C. NATURALES</a:t>
                      </a:r>
                      <a:endParaRPr lang="es-ES" sz="1400" b="1" dirty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2E2224"/>
                          </a:solidFill>
                        </a:rPr>
                        <a:t>307</a:t>
                      </a:r>
                      <a:endParaRPr lang="es-ES" b="0" dirty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2E2224"/>
                          </a:solidFill>
                        </a:rPr>
                        <a:t>/</a:t>
                      </a:r>
                      <a:endParaRPr lang="es-ES" b="0" dirty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2E2224"/>
                          </a:solidFill>
                        </a:rPr>
                        <a:t>284</a:t>
                      </a:r>
                      <a:endParaRPr lang="es-ES" b="0" dirty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2E2224"/>
                          </a:solidFill>
                        </a:rPr>
                        <a:t>_</a:t>
                      </a:r>
                      <a:endParaRPr lang="es-ES" b="0" dirty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2337"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2E2224"/>
                          </a:solidFill>
                        </a:rPr>
                        <a:t>C. SOCIALES</a:t>
                      </a:r>
                      <a:endParaRPr lang="es-ES" sz="1400" b="1" dirty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2E2224"/>
                          </a:solidFill>
                        </a:rPr>
                        <a:t>/</a:t>
                      </a:r>
                      <a:endParaRPr lang="es-ES" b="0" dirty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2E2224"/>
                          </a:solidFill>
                        </a:rPr>
                        <a:t>304</a:t>
                      </a:r>
                      <a:endParaRPr lang="es-ES" b="0" dirty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2E2224"/>
                          </a:solidFill>
                        </a:rPr>
                        <a:t>/</a:t>
                      </a:r>
                      <a:endParaRPr lang="es-ES" b="0" dirty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2E2224"/>
                          </a:solidFill>
                        </a:rPr>
                        <a:t>_</a:t>
                      </a:r>
                      <a:endParaRPr lang="es-ES" b="0" dirty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5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tx1"/>
                </a:solidFill>
              </a:rPr>
              <a:t>RESULTADOS SIMCE 2°M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2499577" cy="148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2253484"/>
              </p:ext>
            </p:extLst>
          </p:nvPr>
        </p:nvGraphicFramePr>
        <p:xfrm>
          <a:off x="251520" y="2564904"/>
          <a:ext cx="8594724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208724"/>
                <a:gridCol w="1432454"/>
                <a:gridCol w="1432454"/>
                <a:gridCol w="1432454"/>
                <a:gridCol w="1432454"/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s-ES" b="0" dirty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rgbClr val="2E2224"/>
                          </a:solidFill>
                        </a:rPr>
                        <a:t>2012</a:t>
                      </a:r>
                      <a:endParaRPr lang="es-ES" b="1" dirty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rgbClr val="2E2224"/>
                          </a:solidFill>
                        </a:rPr>
                        <a:t>2013</a:t>
                      </a:r>
                      <a:endParaRPr lang="es-ES" b="1" dirty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rgbClr val="2E2224"/>
                          </a:solidFill>
                        </a:rPr>
                        <a:t>2014</a:t>
                      </a:r>
                      <a:endParaRPr lang="es-ES" b="1" dirty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rgbClr val="2E2224"/>
                          </a:solidFill>
                        </a:rPr>
                        <a:t>2015</a:t>
                      </a:r>
                      <a:endParaRPr lang="es-ES" b="1" dirty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rgbClr val="2E2224"/>
                          </a:solidFill>
                        </a:rPr>
                        <a:t>2016</a:t>
                      </a:r>
                      <a:endParaRPr lang="es-ES" b="1" dirty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b="1" dirty="0" smtClean="0">
                          <a:solidFill>
                            <a:srgbClr val="2E2224"/>
                          </a:solidFill>
                        </a:rPr>
                        <a:t>LENGUAJE</a:t>
                      </a:r>
                      <a:endParaRPr lang="es-ES" b="1" dirty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2E2224"/>
                          </a:solidFill>
                        </a:rPr>
                        <a:t>301</a:t>
                      </a:r>
                      <a:endParaRPr lang="es-ES" b="0" dirty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2E2224"/>
                          </a:solidFill>
                        </a:rPr>
                        <a:t>287</a:t>
                      </a:r>
                      <a:endParaRPr lang="es-ES" b="0" dirty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2E2224"/>
                          </a:solidFill>
                        </a:rPr>
                        <a:t>294</a:t>
                      </a:r>
                      <a:endParaRPr lang="es-ES" b="0" dirty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2E2224"/>
                          </a:solidFill>
                        </a:rPr>
                        <a:t>276</a:t>
                      </a:r>
                      <a:endParaRPr lang="es-ES" b="0" dirty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2E2224"/>
                          </a:solidFill>
                        </a:rPr>
                        <a:t>-</a:t>
                      </a:r>
                      <a:endParaRPr lang="es-ES" b="0" dirty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b="1" dirty="0" smtClean="0">
                          <a:solidFill>
                            <a:srgbClr val="2E2224"/>
                          </a:solidFill>
                        </a:rPr>
                        <a:t>MATEMÁTICA</a:t>
                      </a:r>
                      <a:endParaRPr lang="es-ES" b="1" dirty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2E2224"/>
                          </a:solidFill>
                        </a:rPr>
                        <a:t>321</a:t>
                      </a:r>
                      <a:endParaRPr lang="es-ES" b="0" dirty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2E2224"/>
                          </a:solidFill>
                        </a:rPr>
                        <a:t>304</a:t>
                      </a:r>
                      <a:endParaRPr lang="es-ES" b="0" dirty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2E2224"/>
                          </a:solidFill>
                        </a:rPr>
                        <a:t>303</a:t>
                      </a:r>
                      <a:endParaRPr lang="es-ES" b="0" dirty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2E2224"/>
                          </a:solidFill>
                        </a:rPr>
                        <a:t>290</a:t>
                      </a:r>
                      <a:endParaRPr lang="es-ES" b="0" dirty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2E2224"/>
                          </a:solidFill>
                        </a:rPr>
                        <a:t>-</a:t>
                      </a:r>
                      <a:endParaRPr lang="es-ES" b="0" dirty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b="1" dirty="0" smtClean="0">
                          <a:solidFill>
                            <a:srgbClr val="2E2224"/>
                          </a:solidFill>
                        </a:rPr>
                        <a:t>CIENCIAS</a:t>
                      </a:r>
                      <a:endParaRPr lang="es-ES" b="1" dirty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b="0" dirty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b="0" dirty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b="0" dirty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b="0" dirty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2E2224"/>
                          </a:solidFill>
                        </a:rPr>
                        <a:t>-</a:t>
                      </a:r>
                      <a:endParaRPr lang="es-ES" b="0" dirty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b="1" dirty="0" smtClean="0">
                          <a:solidFill>
                            <a:srgbClr val="2E2224"/>
                          </a:solidFill>
                        </a:rPr>
                        <a:t>C. SOCIALES</a:t>
                      </a:r>
                      <a:endParaRPr lang="es-ES" b="1" dirty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b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b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2E2224"/>
                          </a:solidFill>
                        </a:rPr>
                        <a:t>277</a:t>
                      </a:r>
                      <a:endParaRPr lang="es-ES" b="0" dirty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2E2224"/>
                          </a:solidFill>
                        </a:rPr>
                        <a:t>272</a:t>
                      </a:r>
                      <a:endParaRPr lang="es-ES" b="0" dirty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2E2224"/>
                          </a:solidFill>
                        </a:rPr>
                        <a:t>-</a:t>
                      </a:r>
                      <a:endParaRPr lang="es-ES" b="0" dirty="0">
                        <a:solidFill>
                          <a:srgbClr val="2E22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D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38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chemeClr val="tx1"/>
                </a:solidFill>
              </a:rPr>
              <a:t>RESULTADOS PRELIMINARES DE PSU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sz="1800" dirty="0"/>
              <a:t>TOTAL DE ALUMNOS(AS) </a:t>
            </a:r>
            <a:r>
              <a:rPr lang="es-CL" sz="1800" dirty="0" smtClean="0"/>
              <a:t>INSCRITOS.                                             217</a:t>
            </a:r>
            <a:endParaRPr lang="es-CL" sz="1800" dirty="0"/>
          </a:p>
          <a:p>
            <a:r>
              <a:rPr lang="es-CL" sz="1800" dirty="0"/>
              <a:t>PUNTAJE </a:t>
            </a:r>
            <a:r>
              <a:rPr lang="es-CL" sz="1800" dirty="0" smtClean="0"/>
              <a:t>PROMEDIO</a:t>
            </a:r>
          </a:p>
          <a:p>
            <a:r>
              <a:rPr lang="es-CL" sz="1800" dirty="0" smtClean="0"/>
              <a:t>Postulación 						         152</a:t>
            </a:r>
          </a:p>
          <a:p>
            <a:r>
              <a:rPr lang="es-CL" sz="1800" dirty="0" smtClean="0"/>
              <a:t>Ingreso efectivo a las </a:t>
            </a:r>
            <a:r>
              <a:rPr lang="es-CL" sz="1800" dirty="0" err="1" smtClean="0"/>
              <a:t>Ues</a:t>
            </a:r>
            <a:r>
              <a:rPr lang="es-CL" sz="1800" dirty="0" smtClean="0"/>
              <a:t> del CRUCH      	                                          127</a:t>
            </a:r>
            <a:endParaRPr lang="es-CL" sz="1800" dirty="0"/>
          </a:p>
          <a:p>
            <a:endParaRPr lang="es-CL" dirty="0" smtClean="0"/>
          </a:p>
          <a:p>
            <a:endParaRPr lang="es-CL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183405"/>
              </p:ext>
            </p:extLst>
          </p:nvPr>
        </p:nvGraphicFramePr>
        <p:xfrm>
          <a:off x="539552" y="2924942"/>
          <a:ext cx="7992888" cy="29523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2248"/>
                <a:gridCol w="1152128"/>
                <a:gridCol w="1152128"/>
                <a:gridCol w="1152128"/>
                <a:gridCol w="1152128"/>
                <a:gridCol w="1152128"/>
              </a:tblGrid>
              <a:tr h="590466">
                <a:tc>
                  <a:txBody>
                    <a:bodyPr/>
                    <a:lstStyle/>
                    <a:p>
                      <a:r>
                        <a:rPr lang="es-CL" dirty="0" smtClean="0"/>
                        <a:t>PRUEBA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2012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2013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2014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2015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2016</a:t>
                      </a:r>
                      <a:endParaRPr lang="es-CL" dirty="0"/>
                    </a:p>
                  </a:txBody>
                  <a:tcPr/>
                </a:tc>
              </a:tr>
              <a:tr h="590466">
                <a:tc>
                  <a:txBody>
                    <a:bodyPr/>
                    <a:lstStyle/>
                    <a:p>
                      <a:r>
                        <a:rPr lang="es-CL" dirty="0" smtClean="0"/>
                        <a:t>LENGUAJE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2E2224"/>
                          </a:solidFill>
                        </a:rPr>
                        <a:t>549,8</a:t>
                      </a:r>
                      <a:endParaRPr lang="es-ES" b="0" dirty="0">
                        <a:solidFill>
                          <a:srgbClr val="2E222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2E2224"/>
                          </a:solidFill>
                        </a:rPr>
                        <a:t>555</a:t>
                      </a:r>
                      <a:endParaRPr lang="es-ES" b="0" dirty="0">
                        <a:solidFill>
                          <a:srgbClr val="2E222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2E2224"/>
                          </a:solidFill>
                        </a:rPr>
                        <a:t>563,88</a:t>
                      </a:r>
                      <a:endParaRPr lang="es-ES" b="0" dirty="0">
                        <a:solidFill>
                          <a:srgbClr val="2E222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2E2224"/>
                          </a:solidFill>
                        </a:rPr>
                        <a:t>540,9</a:t>
                      </a:r>
                      <a:endParaRPr lang="es-ES" b="0" dirty="0">
                        <a:solidFill>
                          <a:srgbClr val="2E222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533</a:t>
                      </a:r>
                      <a:endParaRPr lang="es-CL" dirty="0"/>
                    </a:p>
                  </a:txBody>
                  <a:tcPr/>
                </a:tc>
              </a:tr>
              <a:tr h="590466">
                <a:tc>
                  <a:txBody>
                    <a:bodyPr/>
                    <a:lstStyle/>
                    <a:p>
                      <a:r>
                        <a:rPr lang="es-CL" dirty="0" smtClean="0"/>
                        <a:t>MATEMÁTICA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2E2224"/>
                          </a:solidFill>
                        </a:rPr>
                        <a:t>563,3</a:t>
                      </a:r>
                      <a:endParaRPr lang="es-ES" b="0" dirty="0">
                        <a:solidFill>
                          <a:srgbClr val="2E222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2E2224"/>
                          </a:solidFill>
                        </a:rPr>
                        <a:t>552</a:t>
                      </a:r>
                      <a:endParaRPr lang="es-ES" b="0" dirty="0">
                        <a:solidFill>
                          <a:srgbClr val="2E222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2E2224"/>
                          </a:solidFill>
                        </a:rPr>
                        <a:t>558,77</a:t>
                      </a:r>
                      <a:endParaRPr lang="es-ES" b="0" dirty="0">
                        <a:solidFill>
                          <a:srgbClr val="2E222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2E2224"/>
                          </a:solidFill>
                        </a:rPr>
                        <a:t>540,7</a:t>
                      </a:r>
                      <a:endParaRPr lang="es-ES" b="0" dirty="0">
                        <a:solidFill>
                          <a:srgbClr val="2E222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532</a:t>
                      </a:r>
                      <a:endParaRPr lang="es-CL" dirty="0"/>
                    </a:p>
                  </a:txBody>
                  <a:tcPr/>
                </a:tc>
              </a:tr>
              <a:tr h="590466">
                <a:tc>
                  <a:txBody>
                    <a:bodyPr/>
                    <a:lstStyle/>
                    <a:p>
                      <a:r>
                        <a:rPr lang="es-CL" dirty="0" smtClean="0"/>
                        <a:t>CIENCIAS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2E2224"/>
                          </a:solidFill>
                        </a:rPr>
                        <a:t>541,3</a:t>
                      </a:r>
                      <a:endParaRPr lang="es-ES" b="0" dirty="0">
                        <a:solidFill>
                          <a:srgbClr val="2E222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2E2224"/>
                          </a:solidFill>
                        </a:rPr>
                        <a:t>555</a:t>
                      </a:r>
                      <a:endParaRPr lang="es-ES" b="0" dirty="0">
                        <a:solidFill>
                          <a:srgbClr val="2E222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2E2224"/>
                          </a:solidFill>
                        </a:rPr>
                        <a:t>  556,98</a:t>
                      </a:r>
                      <a:endParaRPr lang="es-ES" b="0" dirty="0">
                        <a:solidFill>
                          <a:srgbClr val="2E222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2E2224"/>
                          </a:solidFill>
                        </a:rPr>
                        <a:t>535,3</a:t>
                      </a:r>
                      <a:endParaRPr lang="es-ES" b="0" dirty="0">
                        <a:solidFill>
                          <a:srgbClr val="2E222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529</a:t>
                      </a:r>
                      <a:endParaRPr lang="es-CL" dirty="0"/>
                    </a:p>
                  </a:txBody>
                  <a:tcPr/>
                </a:tc>
              </a:tr>
              <a:tr h="590466">
                <a:tc>
                  <a:txBody>
                    <a:bodyPr/>
                    <a:lstStyle/>
                    <a:p>
                      <a:r>
                        <a:rPr lang="es-CL" dirty="0" smtClean="0"/>
                        <a:t>HISTORIA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2E2224"/>
                          </a:solidFill>
                        </a:rPr>
                        <a:t>555</a:t>
                      </a:r>
                      <a:endParaRPr lang="es-ES" b="0" dirty="0">
                        <a:solidFill>
                          <a:srgbClr val="2E222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2E2224"/>
                          </a:solidFill>
                        </a:rPr>
                        <a:t>550</a:t>
                      </a:r>
                      <a:endParaRPr lang="es-ES" b="0" dirty="0">
                        <a:solidFill>
                          <a:srgbClr val="2E222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2E2224"/>
                          </a:solidFill>
                        </a:rPr>
                        <a:t>547,25</a:t>
                      </a:r>
                      <a:endParaRPr lang="es-ES" b="0" dirty="0">
                        <a:solidFill>
                          <a:srgbClr val="2E222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2E2224"/>
                          </a:solidFill>
                        </a:rPr>
                        <a:t>523</a:t>
                      </a:r>
                      <a:endParaRPr lang="es-ES" b="0" dirty="0">
                        <a:solidFill>
                          <a:srgbClr val="2E222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524</a:t>
                      </a:r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2096830" cy="118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7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chemeClr val="tx1"/>
                </a:solidFill>
              </a:rPr>
              <a:t>PROYECTO DE INTEGRACIÓN ESCOLAR (PIE)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s-ES" sz="1500" dirty="0" smtClean="0"/>
              <a:t>ESTUDIANTES ATENDIDOS                                              124</a:t>
            </a:r>
            <a:endParaRPr lang="es-CL" sz="1500" dirty="0"/>
          </a:p>
          <a:p>
            <a:pPr fontAlgn="t"/>
            <a:r>
              <a:rPr lang="es-ES" sz="1500" dirty="0"/>
              <a:t>EGRESO POR </a:t>
            </a:r>
            <a:r>
              <a:rPr lang="es-ES" sz="1500" dirty="0" smtClean="0"/>
              <a:t>ALTA                                                                 02</a:t>
            </a:r>
            <a:endParaRPr lang="es-CL" sz="1500" dirty="0"/>
          </a:p>
          <a:p>
            <a:pPr fontAlgn="t"/>
            <a:r>
              <a:rPr lang="es-ES" sz="1500" dirty="0" smtClean="0"/>
              <a:t>RETIROS                                                                                     06</a:t>
            </a:r>
            <a:endParaRPr lang="es-CL" sz="1500" dirty="0"/>
          </a:p>
          <a:p>
            <a:pPr fontAlgn="t"/>
            <a:r>
              <a:rPr lang="es-ES" sz="1500" dirty="0"/>
              <a:t>ALUMNOS QUE </a:t>
            </a:r>
            <a:r>
              <a:rPr lang="es-ES" sz="1500" dirty="0" smtClean="0"/>
              <a:t>CONTINÚAN                                              82</a:t>
            </a:r>
            <a:endParaRPr lang="es-CL" sz="1500" dirty="0"/>
          </a:p>
          <a:p>
            <a:pPr marL="0" indent="0">
              <a:buNone/>
            </a:pPr>
            <a:endParaRPr lang="es-CL" sz="1500" dirty="0" smtClean="0"/>
          </a:p>
          <a:p>
            <a:pPr marL="0" indent="0">
              <a:buNone/>
            </a:pPr>
            <a:r>
              <a:rPr lang="es-CL" sz="1500" dirty="0" smtClean="0"/>
              <a:t>Necesidades </a:t>
            </a:r>
            <a:r>
              <a:rPr lang="es-CL" sz="1500" dirty="0"/>
              <a:t>educativas especiales atendidas durante el </a:t>
            </a:r>
            <a:r>
              <a:rPr lang="es-CL" sz="1500" dirty="0" smtClean="0"/>
              <a:t>2016</a:t>
            </a:r>
            <a:endParaRPr lang="es-CL" sz="1500" dirty="0"/>
          </a:p>
          <a:p>
            <a:pPr marL="0" indent="0">
              <a:buNone/>
            </a:pPr>
            <a:r>
              <a:rPr lang="es-CL" sz="1500" dirty="0" smtClean="0"/>
              <a:t>90 NEET</a:t>
            </a:r>
          </a:p>
          <a:p>
            <a:pPr marL="0" indent="0">
              <a:buNone/>
            </a:pPr>
            <a:r>
              <a:rPr lang="es-CL" sz="1500" dirty="0" smtClean="0"/>
              <a:t>34 NEEP</a:t>
            </a:r>
          </a:p>
          <a:p>
            <a:pPr marL="0" indent="0">
              <a:buNone/>
            </a:pPr>
            <a:endParaRPr lang="es-CL" sz="2300" dirty="0" smtClean="0"/>
          </a:p>
          <a:p>
            <a:pPr marL="0" indent="0">
              <a:buNone/>
            </a:pPr>
            <a:endParaRPr lang="es-CL" sz="2300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86886"/>
            <a:ext cx="6042563" cy="3071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922" y="1412776"/>
            <a:ext cx="27146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29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tx1"/>
                </a:solidFill>
              </a:rPr>
              <a:t>Programa de Capacitación Laboral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CL" sz="2000" dirty="0"/>
              <a:t>Se lleva a cabo  desde el año 2002. Es un Programa de base comunitaria, de carácter voluntario, que cuenta con el respaldo del Ministerio de Educación a través del «Proyecto de Transición para la Vida Adulta»(TVA) .</a:t>
            </a:r>
          </a:p>
          <a:p>
            <a:pPr algn="just"/>
            <a:endParaRPr lang="es-CL" sz="2000" dirty="0" smtClean="0"/>
          </a:p>
          <a:p>
            <a:pPr algn="just"/>
            <a:r>
              <a:rPr lang="es-CL" sz="2000" dirty="0" smtClean="0"/>
              <a:t>Se </a:t>
            </a:r>
            <a:r>
              <a:rPr lang="es-CL" sz="2000" dirty="0"/>
              <a:t>define de base  comunitaria, ya que  es en  centros productivos de la comunidad  donde los estudiantes  aprenden  un oficio,  parte  de él  o,  habilidades  </a:t>
            </a:r>
            <a:r>
              <a:rPr lang="es-CL" sz="2000" dirty="0" err="1"/>
              <a:t>sociolaborales</a:t>
            </a:r>
            <a:r>
              <a:rPr lang="es-CL" sz="2000" dirty="0"/>
              <a:t> que son útiles  en todos los trabajos y en la vida  en general.</a:t>
            </a:r>
          </a:p>
          <a:p>
            <a:endParaRPr lang="es-CL" sz="2000" dirty="0" smtClean="0"/>
          </a:p>
          <a:p>
            <a:r>
              <a:rPr lang="es-CL" sz="2000" dirty="0" smtClean="0"/>
              <a:t>Existen </a:t>
            </a:r>
            <a:r>
              <a:rPr lang="es-CL" sz="2000" dirty="0"/>
              <a:t>convenios de colaboración recíproca con más de 30 empresas.</a:t>
            </a:r>
            <a:endParaRPr lang="es-CL" sz="2000" b="1" dirty="0"/>
          </a:p>
          <a:p>
            <a:endParaRPr lang="es-CL" sz="2000" dirty="0" smtClean="0"/>
          </a:p>
          <a:p>
            <a:r>
              <a:rPr lang="es-CL" sz="2000" dirty="0" smtClean="0"/>
              <a:t>El </a:t>
            </a:r>
            <a:r>
              <a:rPr lang="es-CL" sz="2000" dirty="0"/>
              <a:t>año 2016 se capacitaron 6 estudiantes. Dos de ellos licenciados de 4° medio.</a:t>
            </a:r>
          </a:p>
          <a:p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247" y="5585877"/>
            <a:ext cx="2300486" cy="1272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06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1114</TotalTime>
  <Words>979</Words>
  <Application>Microsoft Office PowerPoint</Application>
  <PresentationFormat>Presentación en pantalla (4:3)</PresentationFormat>
  <Paragraphs>324</Paragraphs>
  <Slides>19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Civil</vt:lpstr>
      <vt:lpstr>Cuenta Pública 2016</vt:lpstr>
      <vt:lpstr>DATOS GENERALES</vt:lpstr>
      <vt:lpstr>MATRÍCULA ÚLTIMOS 4 AÑOS</vt:lpstr>
      <vt:lpstr>PORCENTAJE DE REPITENCIA</vt:lpstr>
      <vt:lpstr>RESULTADOS SIMCE 8°B</vt:lpstr>
      <vt:lpstr>RESULTADOS SIMCE 2°M</vt:lpstr>
      <vt:lpstr>RESULTADOS PRELIMINARES DE PSU</vt:lpstr>
      <vt:lpstr>PROYECTO DE INTEGRACIÓN ESCOLAR (PIE)</vt:lpstr>
      <vt:lpstr>Programa de Capacitación Laboral</vt:lpstr>
      <vt:lpstr>ORIENTACIÓN-CONVIVENCIA ESCOLAR</vt:lpstr>
      <vt:lpstr>ORIENTACIÓN-CONVIVENCIA ESCOLAR</vt:lpstr>
      <vt:lpstr>AVANCES EN INFRAESTRUCTURA</vt:lpstr>
      <vt:lpstr>LEY SEP: PROYECTO DE MEJORAMIENTO EDUCATIVO PME 2016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Cuenta Pública 2016</dc:title>
  <dc:creator>Direccion</dc:creator>
  <cp:lastModifiedBy>Direccion</cp:lastModifiedBy>
  <cp:revision>38</cp:revision>
  <dcterms:created xsi:type="dcterms:W3CDTF">2017-03-26T22:37:18Z</dcterms:created>
  <dcterms:modified xsi:type="dcterms:W3CDTF">2017-03-30T21:46:03Z</dcterms:modified>
</cp:coreProperties>
</file>