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00" r:id="rId1"/>
  </p:sldMasterIdLst>
  <p:sldIdLst>
    <p:sldId id="256" r:id="rId2"/>
    <p:sldId id="272" r:id="rId3"/>
    <p:sldId id="257" r:id="rId4"/>
    <p:sldId id="270" r:id="rId5"/>
    <p:sldId id="258" r:id="rId6"/>
    <p:sldId id="271" r:id="rId7"/>
    <p:sldId id="259" r:id="rId8"/>
    <p:sldId id="264" r:id="rId9"/>
    <p:sldId id="260" r:id="rId10"/>
    <p:sldId id="262" r:id="rId11"/>
    <p:sldId id="263" r:id="rId12"/>
    <p:sldId id="265" r:id="rId13"/>
    <p:sldId id="266" r:id="rId14"/>
    <p:sldId id="267" r:id="rId15"/>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5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D6A06591-9708-4817-8104-9EA937ACF1F1}" type="datetimeFigureOut">
              <a:rPr lang="es-CL" smtClean="0"/>
              <a:t>12-04-2018</a:t>
            </a:fld>
            <a:endParaRPr lang="es-CL"/>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s-CL"/>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87DE48BB-6EB2-45BB-9219-31CCF687DBB2}" type="slidenum">
              <a:rPr lang="es-CL" smtClean="0"/>
              <a:t>‹Nº›</a:t>
            </a:fld>
            <a:endParaRPr lang="es-CL"/>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D6A06591-9708-4817-8104-9EA937ACF1F1}" type="datetimeFigureOut">
              <a:rPr lang="es-CL" smtClean="0"/>
              <a:t>12-04-2018</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87DE48BB-6EB2-45BB-9219-31CCF687DBB2}" type="slidenum">
              <a:rPr lang="es-CL" smtClean="0"/>
              <a:t>‹Nº›</a:t>
            </a:fld>
            <a:endParaRPr lang="es-CL"/>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D6A06591-9708-4817-8104-9EA937ACF1F1}" type="datetimeFigureOut">
              <a:rPr lang="es-CL" smtClean="0"/>
              <a:t>12-04-2018</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87DE48BB-6EB2-45BB-9219-31CCF687DBB2}" type="slidenum">
              <a:rPr lang="es-CL" smtClean="0"/>
              <a:t>‹Nº›</a:t>
            </a:fld>
            <a:endParaRPr lang="es-CL"/>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D6A06591-9708-4817-8104-9EA937ACF1F1}" type="datetimeFigureOut">
              <a:rPr lang="es-CL" smtClean="0"/>
              <a:t>12-04-2018</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87DE48BB-6EB2-45BB-9219-31CCF687DBB2}" type="slidenum">
              <a:rPr lang="es-CL" smtClean="0"/>
              <a:t>‹Nº›</a:t>
            </a:fld>
            <a:endParaRPr lang="es-CL"/>
          </a:p>
        </p:txBody>
      </p:sp>
      <p:sp>
        <p:nvSpPr>
          <p:cNvPr id="11" name="Title 10"/>
          <p:cNvSpPr>
            <a:spLocks noGrp="1"/>
          </p:cNvSpPr>
          <p:nvPr>
            <p:ph type="title"/>
          </p:nvPr>
        </p:nvSpPr>
        <p:spPr/>
        <p:txBody>
          <a:bodyPr/>
          <a:lstStyle/>
          <a:p>
            <a:r>
              <a:rPr lang="es-ES" smtClean="0"/>
              <a:t>Haga clic para modificar el estilo de título del patrón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6A06591-9708-4817-8104-9EA937ACF1F1}" type="datetimeFigureOut">
              <a:rPr lang="es-CL" smtClean="0"/>
              <a:t>12-04-2018</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87DE48BB-6EB2-45BB-9219-31CCF687DBB2}" type="slidenum">
              <a:rPr lang="es-CL" smtClean="0"/>
              <a:t>‹Nº›</a:t>
            </a:fld>
            <a:endParaRPr lang="es-C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6A06591-9708-4817-8104-9EA937ACF1F1}" type="datetimeFigureOut">
              <a:rPr lang="es-CL" smtClean="0"/>
              <a:t>12-04-2018</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87DE48BB-6EB2-45BB-9219-31CCF687DBB2}" type="slidenum">
              <a:rPr lang="es-CL" smtClean="0"/>
              <a:t>‹Nº›</a:t>
            </a:fld>
            <a:endParaRPr lang="es-CL"/>
          </a:p>
        </p:txBody>
      </p:sp>
      <p:sp>
        <p:nvSpPr>
          <p:cNvPr id="12" name="Title 11"/>
          <p:cNvSpPr>
            <a:spLocks noGrp="1"/>
          </p:cNvSpPr>
          <p:nvPr>
            <p:ph type="title"/>
          </p:nvPr>
        </p:nvSpPr>
        <p:spPr/>
        <p:txBody>
          <a:bodyPr/>
          <a:lstStyle>
            <a:lvl1pPr>
              <a:defRPr>
                <a:solidFill>
                  <a:schemeClr val="tx2"/>
                </a:solidFill>
              </a:defRPr>
            </a:lvl1pPr>
          </a:lstStyle>
          <a:p>
            <a:r>
              <a:rPr lang="es-ES" smtClean="0"/>
              <a:t>Haga clic para modificar el estilo de título del patrón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D6A06591-9708-4817-8104-9EA937ACF1F1}" type="datetimeFigureOut">
              <a:rPr lang="es-CL" smtClean="0"/>
              <a:t>12-04-2018</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87DE48BB-6EB2-45BB-9219-31CCF687DBB2}" type="slidenum">
              <a:rPr lang="es-CL" smtClean="0"/>
              <a:t>‹Nº›</a:t>
            </a:fld>
            <a:endParaRPr lang="es-CL"/>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D6A06591-9708-4817-8104-9EA937ACF1F1}" type="datetimeFigureOut">
              <a:rPr lang="es-CL" smtClean="0"/>
              <a:t>12-04-2018</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87DE48BB-6EB2-45BB-9219-31CCF687DBB2}" type="slidenum">
              <a:rPr lang="es-CL" smtClean="0"/>
              <a:t>‹Nº›</a:t>
            </a:fld>
            <a:endParaRPr lang="es-CL"/>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A06591-9708-4817-8104-9EA937ACF1F1}" type="datetimeFigureOut">
              <a:rPr lang="es-CL" smtClean="0"/>
              <a:t>12-04-2018</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87DE48BB-6EB2-45BB-9219-31CCF687DBB2}" type="slidenum">
              <a:rPr lang="es-CL" smtClean="0"/>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6A06591-9708-4817-8104-9EA937ACF1F1}" type="datetimeFigureOut">
              <a:rPr lang="es-CL" smtClean="0"/>
              <a:t>12-04-2018</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87DE48BB-6EB2-45BB-9219-31CCF687DBB2}" type="slidenum">
              <a:rPr lang="es-CL" smtClean="0"/>
              <a:t>‹Nº›</a:t>
            </a:fld>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6A06591-9708-4817-8104-9EA937ACF1F1}" type="datetimeFigureOut">
              <a:rPr lang="es-CL" smtClean="0"/>
              <a:t>12-04-2018</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87DE48BB-6EB2-45BB-9219-31CCF687DBB2}" type="slidenum">
              <a:rPr lang="es-CL" smtClean="0"/>
              <a:t>‹Nº›</a:t>
            </a:fld>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D6A06591-9708-4817-8104-9EA937ACF1F1}" type="datetimeFigureOut">
              <a:rPr lang="es-CL" smtClean="0"/>
              <a:t>12-04-2018</a:t>
            </a:fld>
            <a:endParaRPr lang="es-CL"/>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s-CL"/>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87DE48BB-6EB2-45BB-9219-31CCF687DBB2}" type="slidenum">
              <a:rPr lang="es-CL" smtClean="0"/>
              <a:t>‹Nº›</a:t>
            </a:fld>
            <a:endParaRPr lang="es-CL"/>
          </a:p>
        </p:txBody>
      </p:sp>
    </p:spTree>
  </p:cSld>
  <p:clrMap bg1="lt1" tx1="dk1" bg2="lt2" tx2="dk2" accent1="accent1" accent2="accent2" accent3="accent3" accent4="accent4" accent5="accent5" accent6="accent6" hlink="hlink" folHlink="folHlink"/>
  <p:sldLayoutIdLst>
    <p:sldLayoutId id="2147484201" r:id="rId1"/>
    <p:sldLayoutId id="2147484202" r:id="rId2"/>
    <p:sldLayoutId id="2147484203" r:id="rId3"/>
    <p:sldLayoutId id="2147484204" r:id="rId4"/>
    <p:sldLayoutId id="2147484205" r:id="rId5"/>
    <p:sldLayoutId id="2147484206" r:id="rId6"/>
    <p:sldLayoutId id="2147484207" r:id="rId7"/>
    <p:sldLayoutId id="2147484208" r:id="rId8"/>
    <p:sldLayoutId id="2147484209" r:id="rId9"/>
    <p:sldLayoutId id="2147484210" r:id="rId10"/>
    <p:sldLayoutId id="214748421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492896"/>
            <a:ext cx="7772400" cy="2115667"/>
          </a:xfrm>
        </p:spPr>
        <p:txBody>
          <a:bodyPr>
            <a:normAutofit fontScale="90000"/>
          </a:bodyPr>
          <a:lstStyle/>
          <a:p>
            <a:r>
              <a:rPr lang="es-CL" dirty="0" smtClean="0"/>
              <a:t/>
            </a:r>
            <a:br>
              <a:rPr lang="es-CL" dirty="0" smtClean="0"/>
            </a:br>
            <a:r>
              <a:rPr lang="es-CL" dirty="0" smtClean="0"/>
              <a:t>CUENTA PÚBLICA</a:t>
            </a:r>
            <a:br>
              <a:rPr lang="es-CL" dirty="0" smtClean="0"/>
            </a:br>
            <a:r>
              <a:rPr lang="es-CL" dirty="0" smtClean="0"/>
              <a:t/>
            </a:r>
            <a:br>
              <a:rPr lang="es-CL" dirty="0" smtClean="0"/>
            </a:br>
            <a:r>
              <a:rPr lang="es-CL" sz="3600" dirty="0" smtClean="0"/>
              <a:t>LICEO GALVARINO RIVEROS CÁRDENAS</a:t>
            </a:r>
            <a:endParaRPr lang="es-CL" sz="3600" dirty="0"/>
          </a:p>
        </p:txBody>
      </p:sp>
      <p:sp>
        <p:nvSpPr>
          <p:cNvPr id="3" name="2 Subtítulo"/>
          <p:cNvSpPr>
            <a:spLocks noGrp="1"/>
          </p:cNvSpPr>
          <p:nvPr>
            <p:ph type="subTitle" idx="1"/>
          </p:nvPr>
        </p:nvSpPr>
        <p:spPr>
          <a:xfrm>
            <a:off x="1356614" y="5085184"/>
            <a:ext cx="6314492" cy="288032"/>
          </a:xfrm>
        </p:spPr>
        <p:txBody>
          <a:bodyPr>
            <a:noAutofit/>
          </a:bodyPr>
          <a:lstStyle/>
          <a:p>
            <a:r>
              <a:rPr lang="es-CL" dirty="0" smtClean="0"/>
              <a:t>PERÍODO 2017</a:t>
            </a:r>
            <a:endParaRPr lang="es-CL" dirty="0"/>
          </a:p>
        </p:txBody>
      </p:sp>
      <p:pic>
        <p:nvPicPr>
          <p:cNvPr id="1026" name="Picture 2" descr="C:\Users\Depto. Filosof-Relig\Desktop\UTP\LOGO LICEO GALVARINO OK.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91880" y="467901"/>
            <a:ext cx="2044435" cy="14401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24966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916832"/>
            <a:ext cx="8229600" cy="4209331"/>
          </a:xfrm>
        </p:spPr>
        <p:txBody>
          <a:bodyPr>
            <a:normAutofit/>
          </a:bodyPr>
          <a:lstStyle/>
          <a:p>
            <a:r>
              <a:rPr lang="es-CL" b="1" u="sng" dirty="0" smtClean="0"/>
              <a:t>PLANES DE APOYO A  LA  EDUCACIÓN</a:t>
            </a:r>
          </a:p>
          <a:p>
            <a:pPr marL="0" indent="0">
              <a:buNone/>
            </a:pPr>
            <a:r>
              <a:rPr lang="es-CL" dirty="0" smtClean="0"/>
              <a:t>Durante el año 2017 se diagnosticaron y diseñaron seis planes de apoyo a la educación:</a:t>
            </a:r>
          </a:p>
          <a:p>
            <a:pPr marL="514350" indent="-514350">
              <a:buAutoNum type="arabicPeriod"/>
            </a:pPr>
            <a:r>
              <a:rPr lang="es-CL" dirty="0" smtClean="0"/>
              <a:t>Plan de Inclusión</a:t>
            </a:r>
          </a:p>
          <a:p>
            <a:pPr marL="514350" indent="-514350">
              <a:buAutoNum type="arabicPeriod"/>
            </a:pPr>
            <a:r>
              <a:rPr lang="es-CL" dirty="0" smtClean="0"/>
              <a:t>Plan de Convivencia Escolar</a:t>
            </a:r>
          </a:p>
          <a:p>
            <a:pPr marL="514350" indent="-514350">
              <a:buAutoNum type="arabicPeriod"/>
            </a:pPr>
            <a:r>
              <a:rPr lang="es-CL" dirty="0" smtClean="0"/>
              <a:t>Plan de Sexualidad, Afectividad y Género</a:t>
            </a:r>
          </a:p>
          <a:p>
            <a:pPr marL="514350" indent="-514350">
              <a:buAutoNum type="arabicPeriod"/>
            </a:pPr>
            <a:r>
              <a:rPr lang="es-CL" dirty="0" smtClean="0"/>
              <a:t>Plan de Formación ciudadana</a:t>
            </a:r>
          </a:p>
          <a:p>
            <a:pPr marL="514350" indent="-514350">
              <a:buAutoNum type="arabicPeriod"/>
            </a:pPr>
            <a:r>
              <a:rPr lang="es-CL" dirty="0" smtClean="0"/>
              <a:t>Plan de Desarrollo Profesional Docente</a:t>
            </a:r>
          </a:p>
          <a:p>
            <a:pPr marL="514350" indent="-514350">
              <a:buAutoNum type="arabicPeriod"/>
            </a:pPr>
            <a:r>
              <a:rPr lang="es-CL" dirty="0" smtClean="0"/>
              <a:t>Plan Integral de Seguridad escolar.</a:t>
            </a:r>
          </a:p>
          <a:p>
            <a:pPr marL="0" indent="0">
              <a:buNone/>
            </a:pPr>
            <a:endParaRPr lang="es-CL" dirty="0"/>
          </a:p>
        </p:txBody>
      </p:sp>
      <p:sp>
        <p:nvSpPr>
          <p:cNvPr id="2" name="1 Título"/>
          <p:cNvSpPr>
            <a:spLocks noGrp="1"/>
          </p:cNvSpPr>
          <p:nvPr>
            <p:ph type="title"/>
          </p:nvPr>
        </p:nvSpPr>
        <p:spPr>
          <a:xfrm>
            <a:off x="457200" y="188640"/>
            <a:ext cx="8229600" cy="432048"/>
          </a:xfrm>
        </p:spPr>
        <p:txBody>
          <a:bodyPr>
            <a:noAutofit/>
          </a:bodyPr>
          <a:lstStyle/>
          <a:p>
            <a:r>
              <a:rPr lang="es-CL" sz="3600" b="1" dirty="0" smtClean="0"/>
              <a:t/>
            </a:r>
            <a:br>
              <a:rPr lang="es-CL" sz="3600" b="1" dirty="0" smtClean="0"/>
            </a:br>
            <a:r>
              <a:rPr lang="es-CL" sz="3600" b="1" dirty="0"/>
              <a:t/>
            </a:r>
            <a:br>
              <a:rPr lang="es-CL" sz="3600" b="1" dirty="0"/>
            </a:br>
            <a:r>
              <a:rPr lang="es-CL" sz="3600" b="1" dirty="0" smtClean="0"/>
              <a:t>ÁREA DE CONVIVENCIA ESCOLAR</a:t>
            </a:r>
            <a:endParaRPr lang="es-CL" sz="3600" b="1" dirty="0"/>
          </a:p>
        </p:txBody>
      </p:sp>
    </p:spTree>
    <p:extLst>
      <p:ext uri="{BB962C8B-B14F-4D97-AF65-F5344CB8AC3E}">
        <p14:creationId xmlns:p14="http://schemas.microsoft.com/office/powerpoint/2010/main" val="15319375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764704"/>
            <a:ext cx="8568952" cy="5832648"/>
          </a:xfrm>
        </p:spPr>
        <p:txBody>
          <a:bodyPr>
            <a:normAutofit fontScale="85000" lnSpcReduction="20000"/>
          </a:bodyPr>
          <a:lstStyle/>
          <a:p>
            <a:pPr marL="0" indent="0">
              <a:buNone/>
            </a:pPr>
            <a:r>
              <a:rPr lang="es-CL" dirty="0" smtClean="0"/>
              <a:t>A</a:t>
            </a:r>
            <a:r>
              <a:rPr lang="es-CL" b="1" u="sng" dirty="0"/>
              <a:t> </a:t>
            </a:r>
            <a:r>
              <a:rPr lang="es-CL" b="1" dirty="0" smtClean="0"/>
              <a:t>)   </a:t>
            </a:r>
            <a:r>
              <a:rPr lang="es-CL" sz="2800" b="1" dirty="0" smtClean="0"/>
              <a:t>Mantener y mejorar los canales de buena comunicación y sana convivencia escolar.</a:t>
            </a:r>
          </a:p>
          <a:p>
            <a:pPr marL="0" indent="0">
              <a:buNone/>
            </a:pPr>
            <a:endParaRPr lang="es-CL" b="1" dirty="0" smtClean="0"/>
          </a:p>
          <a:p>
            <a:pPr marL="0" indent="0">
              <a:buNone/>
            </a:pPr>
            <a:r>
              <a:rPr lang="es-CL" b="1" u="sng" dirty="0" smtClean="0"/>
              <a:t>B) ACADÉMICOS:</a:t>
            </a:r>
          </a:p>
          <a:p>
            <a:pPr algn="just"/>
            <a:r>
              <a:rPr lang="es-CL" dirty="0" smtClean="0"/>
              <a:t>Mejorar los  aprendizajes de todos nuestros estudiantes desde sus diferencias individuales.</a:t>
            </a:r>
          </a:p>
          <a:p>
            <a:pPr algn="just"/>
            <a:r>
              <a:rPr lang="es-CL" dirty="0" smtClean="0"/>
              <a:t>Apoyar a los estudiantes con rezago educativo con talleres de nivelación y reforzamiento.</a:t>
            </a:r>
          </a:p>
          <a:p>
            <a:pPr algn="just"/>
            <a:r>
              <a:rPr lang="es-CL" dirty="0" smtClean="0"/>
              <a:t>Aumentar el % de cobertura curricular.</a:t>
            </a:r>
          </a:p>
          <a:p>
            <a:pPr algn="just"/>
            <a:r>
              <a:rPr lang="es-CL" dirty="0" smtClean="0"/>
              <a:t>Aumentar el promedio PSU, para  permitir que mayor número de nuestros estudiantes ingresen a la  Educación superior y obtengan beneficios estudiantiles por sus logros académicos</a:t>
            </a:r>
          </a:p>
          <a:p>
            <a:pPr algn="just"/>
            <a:r>
              <a:rPr lang="es-CL" dirty="0" smtClean="0"/>
              <a:t>Aumentar promedio SIMCE en 8° básico y 2° año medio.</a:t>
            </a:r>
          </a:p>
          <a:p>
            <a:pPr algn="just"/>
            <a:r>
              <a:rPr lang="es-CL" dirty="0" smtClean="0"/>
              <a:t>Disminuir el ausentismo escolar, ejecutando un plan de apoyo para estudiantes con alta tasa de inasistencias producto de enfermedades y otras situaciones.</a:t>
            </a:r>
          </a:p>
          <a:p>
            <a:pPr algn="just"/>
            <a:r>
              <a:rPr lang="es-CL" dirty="0" smtClean="0"/>
              <a:t>Aplicar diversas estrategias de enseñanza aprendizaje para atender la diversidad en nuestras aulas.</a:t>
            </a:r>
          </a:p>
          <a:p>
            <a:pPr algn="just"/>
            <a:r>
              <a:rPr lang="es-CL" dirty="0" smtClean="0"/>
              <a:t> Ejecutar un plan de Capacitación  docente  en estrategias innovadoras de enseñanza, aprendizaje y evaluación de habilidades.</a:t>
            </a:r>
          </a:p>
          <a:p>
            <a:endParaRPr lang="es-CL" dirty="0" smtClean="0"/>
          </a:p>
          <a:p>
            <a:endParaRPr lang="es-CL" dirty="0"/>
          </a:p>
        </p:txBody>
      </p:sp>
      <p:sp>
        <p:nvSpPr>
          <p:cNvPr id="2" name="1 Título"/>
          <p:cNvSpPr>
            <a:spLocks noGrp="1"/>
          </p:cNvSpPr>
          <p:nvPr>
            <p:ph type="title"/>
          </p:nvPr>
        </p:nvSpPr>
        <p:spPr>
          <a:xfrm>
            <a:off x="457200" y="116632"/>
            <a:ext cx="8229600" cy="576064"/>
          </a:xfrm>
        </p:spPr>
        <p:txBody>
          <a:bodyPr>
            <a:noAutofit/>
          </a:bodyPr>
          <a:lstStyle/>
          <a:p>
            <a:r>
              <a:rPr lang="es-CL" sz="3200" b="1" dirty="0" smtClean="0"/>
              <a:t>DESAFÍOS PARA ESTE  AÑO  </a:t>
            </a:r>
            <a:endParaRPr lang="es-CL" sz="3200" b="1" dirty="0"/>
          </a:p>
        </p:txBody>
      </p:sp>
    </p:spTree>
    <p:extLst>
      <p:ext uri="{BB962C8B-B14F-4D97-AF65-F5344CB8AC3E}">
        <p14:creationId xmlns:p14="http://schemas.microsoft.com/office/powerpoint/2010/main" val="16344349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8229600" cy="5721499"/>
          </a:xfrm>
        </p:spPr>
        <p:txBody>
          <a:bodyPr>
            <a:normAutofit/>
          </a:bodyPr>
          <a:lstStyle/>
          <a:p>
            <a:pPr marL="0" indent="0">
              <a:buNone/>
            </a:pPr>
            <a:r>
              <a:rPr lang="es-CL" dirty="0" smtClean="0"/>
              <a:t>b) </a:t>
            </a:r>
            <a:r>
              <a:rPr lang="es-CL" b="1" u="sng" dirty="0" smtClean="0"/>
              <a:t>INFRAESTRUCTURA</a:t>
            </a:r>
            <a:r>
              <a:rPr lang="es-CL" dirty="0" smtClean="0"/>
              <a:t>:</a:t>
            </a:r>
          </a:p>
          <a:p>
            <a:r>
              <a:rPr lang="es-CL" b="1" u="sng" dirty="0" smtClean="0"/>
              <a:t>Construir espacios amigables</a:t>
            </a:r>
            <a:r>
              <a:rPr lang="es-CL" dirty="0" smtClean="0"/>
              <a:t>: oficina de centro de estudiantes, sala de radio liceana, diseño de ampliación de biblioteca,  diseño de cambio de sistema de calefacción,  habilitación de hall de estudios, equipamiento de laboratorios de ciencias.</a:t>
            </a:r>
          </a:p>
          <a:p>
            <a:r>
              <a:rPr lang="es-CL" b="1" u="sng" dirty="0" smtClean="0"/>
              <a:t>Habilitación de sala de máquinas</a:t>
            </a:r>
            <a:r>
              <a:rPr lang="es-CL" dirty="0" smtClean="0"/>
              <a:t> de ejercicios de preparación física.</a:t>
            </a:r>
          </a:p>
          <a:p>
            <a:r>
              <a:rPr lang="es-CL" b="1" u="sng" dirty="0" smtClean="0"/>
              <a:t>Plaza activa </a:t>
            </a:r>
            <a:r>
              <a:rPr lang="es-CL" dirty="0" smtClean="0"/>
              <a:t>en áreas verdes del liceo.</a:t>
            </a:r>
          </a:p>
          <a:p>
            <a:r>
              <a:rPr lang="es-CL" dirty="0" smtClean="0"/>
              <a:t>Diseño y mantención de </a:t>
            </a:r>
            <a:r>
              <a:rPr lang="es-CL" b="1" u="sng" dirty="0" smtClean="0"/>
              <a:t>huerto liceano</a:t>
            </a:r>
            <a:r>
              <a:rPr lang="es-CL" dirty="0" smtClean="0"/>
              <a:t>.</a:t>
            </a:r>
          </a:p>
          <a:p>
            <a:r>
              <a:rPr lang="es-CL" dirty="0" smtClean="0"/>
              <a:t>Reparación sistema de drenaje de aguas lluvia.</a:t>
            </a:r>
          </a:p>
          <a:p>
            <a:r>
              <a:rPr lang="es-CL" dirty="0" smtClean="0"/>
              <a:t>Habilitar laboratorios con equipamiento  de última tecnología y software que permitan mejores aprendizajes desde la experimentación científica.</a:t>
            </a:r>
          </a:p>
          <a:p>
            <a:endParaRPr lang="es-CL" dirty="0" smtClean="0"/>
          </a:p>
          <a:p>
            <a:endParaRPr lang="es-CL" dirty="0" smtClean="0"/>
          </a:p>
          <a:p>
            <a:endParaRPr lang="es-CL" dirty="0"/>
          </a:p>
        </p:txBody>
      </p:sp>
    </p:spTree>
    <p:extLst>
      <p:ext uri="{BB962C8B-B14F-4D97-AF65-F5344CB8AC3E}">
        <p14:creationId xmlns:p14="http://schemas.microsoft.com/office/powerpoint/2010/main" val="20723735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76672"/>
            <a:ext cx="8229600" cy="5649491"/>
          </a:xfrm>
        </p:spPr>
        <p:txBody>
          <a:bodyPr/>
          <a:lstStyle/>
          <a:p>
            <a:pPr marL="0" indent="0">
              <a:buNone/>
            </a:pPr>
            <a:r>
              <a:rPr lang="es-CL" dirty="0" smtClean="0"/>
              <a:t>c) </a:t>
            </a:r>
            <a:r>
              <a:rPr lang="es-CL" b="1" u="sng" dirty="0" smtClean="0"/>
              <a:t>CELEBRACIÓN DE ANIVERSARIO     n° 90   DE NUESTRA INSTITUCIÓN:</a:t>
            </a:r>
          </a:p>
          <a:p>
            <a:pPr>
              <a:buFontTx/>
              <a:buChar char="-"/>
            </a:pPr>
            <a:r>
              <a:rPr lang="es-CL" dirty="0" smtClean="0"/>
              <a:t>Conformar Comité Aniversario para diseñar y ejecutar actividades  culturales, sociales, deportivas, artísticas, durante todo el año.</a:t>
            </a:r>
          </a:p>
          <a:p>
            <a:pPr>
              <a:buFontTx/>
              <a:buChar char="-"/>
            </a:pPr>
            <a:r>
              <a:rPr lang="es-CL" dirty="0" smtClean="0"/>
              <a:t>Edición y publicación de Libro aniversario.</a:t>
            </a:r>
          </a:p>
          <a:p>
            <a:pPr>
              <a:buFontTx/>
              <a:buChar char="-"/>
            </a:pPr>
            <a:r>
              <a:rPr lang="es-CL" dirty="0" smtClean="0"/>
              <a:t>Relevar </a:t>
            </a:r>
            <a:r>
              <a:rPr lang="es-CL" dirty="0"/>
              <a:t>P</a:t>
            </a:r>
            <a:r>
              <a:rPr lang="es-CL" dirty="0" smtClean="0"/>
              <a:t>ersonajes Liceanos y otorgar nombre honorífico a Laboratorio de Física y Gimnasio.</a:t>
            </a:r>
          </a:p>
          <a:p>
            <a:pPr>
              <a:buFontTx/>
              <a:buChar char="-"/>
            </a:pPr>
            <a:endParaRPr lang="es-CL" dirty="0"/>
          </a:p>
        </p:txBody>
      </p:sp>
    </p:spTree>
    <p:extLst>
      <p:ext uri="{BB962C8B-B14F-4D97-AF65-F5344CB8AC3E}">
        <p14:creationId xmlns:p14="http://schemas.microsoft.com/office/powerpoint/2010/main" val="35459872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marL="0" indent="0" algn="ctr">
              <a:buNone/>
            </a:pPr>
            <a:r>
              <a:rPr lang="es-CL" dirty="0" smtClean="0"/>
              <a:t>         </a:t>
            </a:r>
            <a:r>
              <a:rPr lang="es-CL" sz="2800" b="1" dirty="0" smtClean="0">
                <a:latin typeface="Lucida Calligraphy" pitchFamily="66" charset="0"/>
              </a:rPr>
              <a:t>Este es nuestro Liceo…</a:t>
            </a:r>
          </a:p>
          <a:p>
            <a:pPr marL="0" indent="0" algn="ctr">
              <a:buNone/>
            </a:pPr>
            <a:r>
              <a:rPr lang="es-CL" sz="2800" b="1" dirty="0" smtClean="0">
                <a:latin typeface="Lucida Calligraphy" pitchFamily="66" charset="0"/>
              </a:rPr>
              <a:t>         Que siga ampliando horizontes del sur, </a:t>
            </a:r>
          </a:p>
          <a:p>
            <a:pPr marL="0" indent="0" algn="ctr">
              <a:buNone/>
            </a:pPr>
            <a:r>
              <a:rPr lang="es-CL" sz="2800" b="1" dirty="0">
                <a:latin typeface="Lucida Calligraphy" pitchFamily="66" charset="0"/>
              </a:rPr>
              <a:t>e</a:t>
            </a:r>
            <a:r>
              <a:rPr lang="es-CL" sz="2800" b="1" dirty="0" smtClean="0">
                <a:latin typeface="Lucida Calligraphy" pitchFamily="66" charset="0"/>
              </a:rPr>
              <a:t>s   una  tarea   de   todos .</a:t>
            </a:r>
            <a:endParaRPr lang="es-CL" sz="2800" b="1" dirty="0">
              <a:latin typeface="Lucida Calligraphy" pitchFamily="66" charset="0"/>
            </a:endParaRPr>
          </a:p>
        </p:txBody>
      </p:sp>
    </p:spTree>
    <p:extLst>
      <p:ext uri="{BB962C8B-B14F-4D97-AF65-F5344CB8AC3E}">
        <p14:creationId xmlns:p14="http://schemas.microsoft.com/office/powerpoint/2010/main" val="8333269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Direccion\Desktop\13310625_10153654544598575_5133549471168714072_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404664"/>
            <a:ext cx="3744416" cy="2808312"/>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Direccion\Desktop\11947407_10153560730098399_8616203384288193845_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52569" y="301557"/>
            <a:ext cx="5071309" cy="260287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Direccion\Desktop\30415619_10215400278537371_6929966144828735488_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08104" y="2348880"/>
            <a:ext cx="3424769" cy="2117752"/>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Direccion\Desktop\29793867_10215599886651491_2633222760212250833_n.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544" y="3407706"/>
            <a:ext cx="3703982" cy="277027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Direccion\Desktop\15027429_10211578713082026_2003210691895810756_n.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55976" y="4221088"/>
            <a:ext cx="4464496" cy="27588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53299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980728"/>
            <a:ext cx="8352928" cy="5616624"/>
          </a:xfrm>
        </p:spPr>
        <p:txBody>
          <a:bodyPr>
            <a:normAutofit fontScale="85000" lnSpcReduction="10000"/>
          </a:bodyPr>
          <a:lstStyle/>
          <a:p>
            <a:pPr marL="0" indent="0" algn="just">
              <a:buNone/>
            </a:pPr>
            <a:r>
              <a:rPr lang="es-CL" sz="2600" dirty="0" smtClean="0"/>
              <a:t> - El Liceo </a:t>
            </a:r>
            <a:r>
              <a:rPr lang="es-CL" sz="2600" dirty="0"/>
              <a:t>G</a:t>
            </a:r>
            <a:r>
              <a:rPr lang="es-CL" sz="2600" dirty="0" smtClean="0"/>
              <a:t>alvarino Riveros Cárdenas es el más importante  Liceo Científico Humanista de la comuna, número 44 en ranking nacional de Liceos municipales, según resultados PSU.</a:t>
            </a:r>
          </a:p>
          <a:p>
            <a:pPr algn="just">
              <a:buFontTx/>
              <a:buChar char="-"/>
            </a:pPr>
            <a:r>
              <a:rPr lang="es-CL" sz="2600" dirty="0" smtClean="0"/>
              <a:t>Se fundó el 09 de julio de 1928, hace 90 años, siendo el primer colegio de enseñanza media de Castro.</a:t>
            </a:r>
          </a:p>
          <a:p>
            <a:pPr algn="just">
              <a:buFontTx/>
              <a:buChar char="-"/>
            </a:pPr>
            <a:r>
              <a:rPr lang="es-CL" sz="2600" dirty="0" smtClean="0"/>
              <a:t> Geográficamente, está ubicado en el centro  de nuestra ciudad y posee una infraestructura de más de 2.000 metros cuadrados de construcción, que incluye salas de clases, oficinas, laboratorios, talleres, gimnasio, patio cubierto, comedor y cocina, biblioteca,  auditorio, áreas de estudio, áreas verdes y de recreación.</a:t>
            </a:r>
          </a:p>
          <a:p>
            <a:pPr marL="0" indent="0" algn="just">
              <a:buNone/>
            </a:pPr>
            <a:r>
              <a:rPr lang="es-CL" sz="2600" dirty="0" smtClean="0"/>
              <a:t>-   Posee en la actualidad 31 cursos desde 7° año básico, hasta 4° año medio.</a:t>
            </a:r>
          </a:p>
          <a:p>
            <a:pPr marL="0" indent="0" algn="just">
              <a:buNone/>
            </a:pPr>
            <a:r>
              <a:rPr lang="es-CL" sz="2600" dirty="0" smtClean="0"/>
              <a:t>-  El año 2017, se adscribió al Sistema de Admisión Escolar y Ley de Inclusión Escolar,  proceso en que obtuvo sello de </a:t>
            </a:r>
            <a:r>
              <a:rPr lang="es-CL" sz="2600" b="1" u="sng" dirty="0" smtClean="0"/>
              <a:t>Liceo de Excelencia</a:t>
            </a:r>
            <a:r>
              <a:rPr lang="es-CL" sz="2600" dirty="0" smtClean="0"/>
              <a:t> que permitió  realizar Proceso de Admisión Selectiva gradual en 7° año básico.</a:t>
            </a:r>
          </a:p>
          <a:p>
            <a:endParaRPr lang="es-CL" dirty="0" smtClean="0"/>
          </a:p>
          <a:p>
            <a:endParaRPr lang="es-CL" dirty="0" smtClean="0"/>
          </a:p>
          <a:p>
            <a:endParaRPr lang="es-CL" dirty="0"/>
          </a:p>
        </p:txBody>
      </p:sp>
      <p:sp>
        <p:nvSpPr>
          <p:cNvPr id="2" name="1 Título"/>
          <p:cNvSpPr>
            <a:spLocks noGrp="1"/>
          </p:cNvSpPr>
          <p:nvPr>
            <p:ph type="title"/>
          </p:nvPr>
        </p:nvSpPr>
        <p:spPr>
          <a:xfrm>
            <a:off x="457200" y="274638"/>
            <a:ext cx="8229600" cy="490066"/>
          </a:xfrm>
        </p:spPr>
        <p:txBody>
          <a:bodyPr>
            <a:normAutofit fontScale="90000"/>
          </a:bodyPr>
          <a:lstStyle/>
          <a:p>
            <a:r>
              <a:rPr lang="es-CL" sz="3600" b="1" dirty="0" smtClean="0"/>
              <a:t>DESCRIPCIÓN</a:t>
            </a:r>
            <a:endParaRPr lang="es-CL" sz="3600" b="1" dirty="0"/>
          </a:p>
        </p:txBody>
      </p:sp>
    </p:spTree>
    <p:extLst>
      <p:ext uri="{BB962C8B-B14F-4D97-AF65-F5344CB8AC3E}">
        <p14:creationId xmlns:p14="http://schemas.microsoft.com/office/powerpoint/2010/main" val="3248289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764704"/>
            <a:ext cx="8856984" cy="5976664"/>
          </a:xfrm>
        </p:spPr>
        <p:txBody>
          <a:bodyPr>
            <a:normAutofit lnSpcReduction="10000"/>
          </a:bodyPr>
          <a:lstStyle/>
          <a:p>
            <a:pPr algn="just"/>
            <a:r>
              <a:rPr lang="es-CL" sz="1400" b="1" u="sng" dirty="0" smtClean="0"/>
              <a:t>Visión: </a:t>
            </a:r>
          </a:p>
          <a:p>
            <a:pPr marL="0" indent="0" algn="just">
              <a:buNone/>
            </a:pPr>
            <a:r>
              <a:rPr lang="es-ES_tradnl" sz="1400" dirty="0" smtClean="0"/>
              <a:t> El </a:t>
            </a:r>
            <a:r>
              <a:rPr lang="es-ES_tradnl" sz="1400" dirty="0"/>
              <a:t>Liceo Galvarino Riveros Cárdenas, formará </a:t>
            </a:r>
            <a:r>
              <a:rPr lang="es-ES_tradnl" sz="1400" u="sng" dirty="0"/>
              <a:t>personas integrales</a:t>
            </a:r>
            <a:r>
              <a:rPr lang="es-ES_tradnl" sz="1400" dirty="0"/>
              <a:t>, desarrollando en ellas competencias, a través del </a:t>
            </a:r>
            <a:r>
              <a:rPr lang="es-ES_tradnl" sz="1400" u="sng" dirty="0"/>
              <a:t>desarrollo de  habilidades individuales y sociales</a:t>
            </a:r>
            <a:r>
              <a:rPr lang="es-ES_tradnl" sz="1400" dirty="0"/>
              <a:t>, según sus necesidades e  intereses, en las áreas de humanidades, ciencias, tecnología, deportes y artes</a:t>
            </a:r>
            <a:r>
              <a:rPr lang="es-ES_tradnl" sz="1400" dirty="0" smtClean="0"/>
              <a:t>. Acompañado </a:t>
            </a:r>
            <a:r>
              <a:rPr lang="es-ES_tradnl" sz="1400" dirty="0"/>
              <a:t>de una </a:t>
            </a:r>
            <a:r>
              <a:rPr lang="es-ES_tradnl" sz="1400" u="sng" dirty="0"/>
              <a:t>formación valórica </a:t>
            </a:r>
            <a:r>
              <a:rPr lang="es-ES_tradnl" sz="1400" dirty="0"/>
              <a:t>en la que se prioricen la </a:t>
            </a:r>
            <a:r>
              <a:rPr lang="es-ES_tradnl" sz="1400" u="sng" dirty="0"/>
              <a:t>responsabilidad soci</a:t>
            </a:r>
            <a:r>
              <a:rPr lang="es-ES_tradnl" sz="1400" dirty="0"/>
              <a:t>al, el </a:t>
            </a:r>
            <a:r>
              <a:rPr lang="es-ES_tradnl" sz="1400" u="sng" dirty="0"/>
              <a:t>espíritu crítico y democrático</a:t>
            </a:r>
            <a:r>
              <a:rPr lang="es-ES_tradnl" sz="1400" dirty="0"/>
              <a:t>, el </a:t>
            </a:r>
            <a:r>
              <a:rPr lang="es-ES_tradnl" sz="1400" u="sng" dirty="0"/>
              <a:t>respeto por la diversidad </a:t>
            </a:r>
            <a:r>
              <a:rPr lang="es-ES_tradnl" sz="1400" dirty="0"/>
              <a:t>y medio ambiente</a:t>
            </a:r>
            <a:r>
              <a:rPr lang="es-ES_tradnl" sz="1400" dirty="0" smtClean="0"/>
              <a:t>.  </a:t>
            </a:r>
            <a:r>
              <a:rPr lang="es-ES_tradnl" sz="1400" dirty="0"/>
              <a:t>	Bajo estos sólidos principios alcanzarán la educación superior, destacando en ella y llegando a ser profesionales plenos, integrados a su sociedad y al mundo globalizado</a:t>
            </a:r>
            <a:r>
              <a:rPr lang="es-ES_tradnl" sz="1400" dirty="0" smtClean="0"/>
              <a:t>.</a:t>
            </a:r>
          </a:p>
          <a:p>
            <a:pPr algn="just"/>
            <a:endParaRPr lang="es-ES_tradnl" sz="1400" dirty="0" smtClean="0"/>
          </a:p>
          <a:p>
            <a:pPr algn="just"/>
            <a:r>
              <a:rPr lang="es-ES_tradnl" sz="1400" b="1" u="sng" dirty="0" smtClean="0"/>
              <a:t>Misión: </a:t>
            </a:r>
          </a:p>
          <a:p>
            <a:pPr marL="0" indent="0" algn="just">
              <a:buNone/>
            </a:pPr>
            <a:r>
              <a:rPr lang="es-ES_tradnl" sz="1400" dirty="0"/>
              <a:t>T</a:t>
            </a:r>
            <a:r>
              <a:rPr lang="es-ES_tradnl" sz="1400" dirty="0" smtClean="0"/>
              <a:t>iene </a:t>
            </a:r>
            <a:r>
              <a:rPr lang="es-ES_tradnl" sz="1400" dirty="0"/>
              <a:t>como misión el </a:t>
            </a:r>
            <a:r>
              <a:rPr lang="es-ES_tradnl" sz="1400" u="sng" dirty="0"/>
              <a:t>desarrollo   integral de los alumnos  </a:t>
            </a:r>
            <a:r>
              <a:rPr lang="es-ES_tradnl" sz="1400" dirty="0"/>
              <a:t>que forma, a través de un proceso educativo,  con el que se pretende lograr  </a:t>
            </a:r>
            <a:r>
              <a:rPr lang="es-ES_tradnl" sz="1400" u="sng" dirty="0"/>
              <a:t>aprendizajes  significativos y permanentes</a:t>
            </a:r>
            <a:r>
              <a:rPr lang="es-ES_tradnl" sz="1400" dirty="0"/>
              <a:t>, con metodologías innovadoras, motivadoras,  creativas, inclusivas y contextualizadas en nuestro entorno socio-cultural.   Esto,  en un ambiente  respetuoso, solidario, integrador y democrático </a:t>
            </a:r>
            <a:endParaRPr lang="es-CL" sz="1400" dirty="0"/>
          </a:p>
          <a:p>
            <a:pPr algn="just"/>
            <a:endParaRPr lang="es-CL" sz="1400" dirty="0" smtClean="0"/>
          </a:p>
          <a:p>
            <a:pPr algn="just"/>
            <a:r>
              <a:rPr lang="es-CL" sz="1400" b="1" u="sng" dirty="0" smtClean="0"/>
              <a:t>Sellos educativos</a:t>
            </a:r>
          </a:p>
          <a:p>
            <a:pPr marL="0" indent="0" algn="just">
              <a:buNone/>
            </a:pPr>
            <a:r>
              <a:rPr lang="es-ES_tradnl" sz="1400" b="1" u="sng" dirty="0" smtClean="0"/>
              <a:t>Inclusivos : </a:t>
            </a:r>
            <a:r>
              <a:rPr lang="es-ES_tradnl" sz="1400" dirty="0" smtClean="0"/>
              <a:t>Nuestro </a:t>
            </a:r>
            <a:r>
              <a:rPr lang="es-ES_tradnl" sz="1400" dirty="0"/>
              <a:t>Liceo acoge en sus aulas a jóvenes de los distintos sectores geográficos del archipiélago, cuidando no discriminar por razones sociales, étnicas, religiosas u otras</a:t>
            </a:r>
            <a:r>
              <a:rPr lang="es-ES_tradnl" sz="1400" dirty="0" smtClean="0"/>
              <a:t>.</a:t>
            </a:r>
          </a:p>
          <a:p>
            <a:pPr marL="0" indent="0" algn="just">
              <a:buNone/>
            </a:pPr>
            <a:endParaRPr lang="es-CL" sz="1400" dirty="0"/>
          </a:p>
          <a:p>
            <a:pPr marL="0" indent="0" algn="just">
              <a:buNone/>
            </a:pPr>
            <a:r>
              <a:rPr lang="es-ES_tradnl" sz="1400" b="1" u="sng" dirty="0"/>
              <a:t>Excelencia </a:t>
            </a:r>
            <a:r>
              <a:rPr lang="es-ES_tradnl" sz="1400" b="1" u="sng" dirty="0" smtClean="0"/>
              <a:t>académica: </a:t>
            </a:r>
            <a:r>
              <a:rPr lang="es-ES_tradnl" sz="1400" dirty="0" smtClean="0"/>
              <a:t>El </a:t>
            </a:r>
            <a:r>
              <a:rPr lang="es-ES_tradnl" sz="1400" dirty="0"/>
              <a:t>liceo Galvarino Riveros Cárdenas, forma alumnos(as) íntegros, seguros, capaces de ampliar sus horizontes y posibilidades de éxito en la </a:t>
            </a:r>
            <a:r>
              <a:rPr lang="es-ES_tradnl" sz="1400" dirty="0" smtClean="0"/>
              <a:t>vida.</a:t>
            </a:r>
          </a:p>
          <a:p>
            <a:pPr marL="0" indent="0" algn="just">
              <a:buNone/>
            </a:pPr>
            <a:endParaRPr lang="es-ES_tradnl" sz="1400" dirty="0" smtClean="0"/>
          </a:p>
          <a:p>
            <a:pPr marL="0" indent="0" algn="just">
              <a:buNone/>
            </a:pPr>
            <a:r>
              <a:rPr lang="es-ES_tradnl" sz="1400" b="1" u="sng" dirty="0"/>
              <a:t>Continuidad de </a:t>
            </a:r>
            <a:r>
              <a:rPr lang="es-ES_tradnl" sz="1400" b="1" u="sng" dirty="0" smtClean="0"/>
              <a:t>Estudios: </a:t>
            </a:r>
            <a:r>
              <a:rPr lang="es-ES_tradnl" sz="1400" dirty="0" smtClean="0"/>
              <a:t>Nuestra </a:t>
            </a:r>
            <a:r>
              <a:rPr lang="es-ES_tradnl" sz="1400" dirty="0"/>
              <a:t>Institución forma a un individuo con alto sentido ético y social; con los saberes, habilidades y competencias, en las áreas de Humanidades, Ciencias, Tecnología y </a:t>
            </a:r>
            <a:r>
              <a:rPr lang="es-ES_tradnl" sz="1400" dirty="0" smtClean="0"/>
              <a:t>Artes  </a:t>
            </a:r>
            <a:r>
              <a:rPr lang="es-ES_tradnl" sz="1400" dirty="0"/>
              <a:t>que  le aseguren su ingreso a la Educación Superior y permanencia en ella</a:t>
            </a:r>
            <a:r>
              <a:rPr lang="es-ES_tradnl" sz="1400" dirty="0" smtClean="0"/>
              <a:t>.</a:t>
            </a:r>
          </a:p>
          <a:p>
            <a:pPr marL="0" indent="0" algn="just">
              <a:buNone/>
            </a:pPr>
            <a:endParaRPr lang="es-CL" sz="1400" b="1" dirty="0"/>
          </a:p>
          <a:p>
            <a:pPr marL="0" indent="0" algn="just">
              <a:buNone/>
            </a:pPr>
            <a:r>
              <a:rPr lang="es-ES_tradnl" sz="1400" b="1" u="sng" dirty="0"/>
              <a:t>Vida </a:t>
            </a:r>
            <a:r>
              <a:rPr lang="es-ES_tradnl" sz="1400" b="1" u="sng" dirty="0" smtClean="0"/>
              <a:t>Democrática</a:t>
            </a:r>
            <a:r>
              <a:rPr lang="es-ES_tradnl" sz="1400" u="sng" dirty="0" smtClean="0"/>
              <a:t>: </a:t>
            </a:r>
            <a:r>
              <a:rPr lang="es-ES_tradnl" sz="1400" dirty="0" smtClean="0"/>
              <a:t>En </a:t>
            </a:r>
            <a:r>
              <a:rPr lang="es-ES_tradnl" sz="1400" dirty="0"/>
              <a:t>el Liceo se vela, en todo momento, por fomentar un clima de interrelaciones basado en el </a:t>
            </a:r>
            <a:r>
              <a:rPr lang="es-ES_tradnl" sz="1400" u="sng" dirty="0"/>
              <a:t>respeto</a:t>
            </a:r>
            <a:r>
              <a:rPr lang="es-ES_tradnl" sz="1400" dirty="0"/>
              <a:t>, la </a:t>
            </a:r>
            <a:r>
              <a:rPr lang="es-ES_tradnl" sz="1400" u="sng" dirty="0"/>
              <a:t>tolerancia</a:t>
            </a:r>
            <a:r>
              <a:rPr lang="es-ES_tradnl" sz="1400" dirty="0"/>
              <a:t>, la </a:t>
            </a:r>
            <a:r>
              <a:rPr lang="es-ES_tradnl" sz="1400" u="sng" dirty="0"/>
              <a:t>integración</a:t>
            </a:r>
            <a:r>
              <a:rPr lang="es-ES_tradnl" sz="1400" dirty="0"/>
              <a:t> y la </a:t>
            </a:r>
            <a:r>
              <a:rPr lang="es-ES_tradnl" sz="1400" u="sng" dirty="0"/>
              <a:t>solidaridad</a:t>
            </a:r>
            <a:r>
              <a:rPr lang="es-ES_tradnl" sz="1400" dirty="0"/>
              <a:t>.</a:t>
            </a:r>
            <a:endParaRPr lang="es-CL" sz="1400" dirty="0"/>
          </a:p>
          <a:p>
            <a:pPr algn="just"/>
            <a:endParaRPr lang="es-CL" sz="1200" dirty="0"/>
          </a:p>
        </p:txBody>
      </p:sp>
      <p:sp>
        <p:nvSpPr>
          <p:cNvPr id="2" name="1 Título"/>
          <p:cNvSpPr>
            <a:spLocks noGrp="1"/>
          </p:cNvSpPr>
          <p:nvPr>
            <p:ph type="title"/>
          </p:nvPr>
        </p:nvSpPr>
        <p:spPr>
          <a:xfrm>
            <a:off x="467544" y="116632"/>
            <a:ext cx="8229600" cy="648072"/>
          </a:xfrm>
        </p:spPr>
        <p:txBody>
          <a:bodyPr>
            <a:noAutofit/>
          </a:bodyPr>
          <a:lstStyle/>
          <a:p>
            <a:r>
              <a:rPr lang="es-CL" sz="2400" b="1" dirty="0" smtClean="0"/>
              <a:t>PROYECTO EDUCATIVO INSTITUCIONAL (PEI)</a:t>
            </a:r>
            <a:br>
              <a:rPr lang="es-CL" sz="2400" b="1" dirty="0" smtClean="0"/>
            </a:br>
            <a:r>
              <a:rPr lang="es-CL" sz="2400" b="1" dirty="0" smtClean="0"/>
              <a:t>2016 - 2020</a:t>
            </a:r>
            <a:endParaRPr lang="es-CL" sz="2400" b="1" dirty="0"/>
          </a:p>
        </p:txBody>
      </p:sp>
    </p:spTree>
    <p:extLst>
      <p:ext uri="{BB962C8B-B14F-4D97-AF65-F5344CB8AC3E}">
        <p14:creationId xmlns:p14="http://schemas.microsoft.com/office/powerpoint/2010/main" val="19892066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052736"/>
            <a:ext cx="8229600" cy="5544616"/>
          </a:xfrm>
        </p:spPr>
        <p:txBody>
          <a:bodyPr>
            <a:normAutofit fontScale="92500" lnSpcReduction="10000"/>
          </a:bodyPr>
          <a:lstStyle/>
          <a:p>
            <a:r>
              <a:rPr lang="es-CL" b="1" u="sng" dirty="0" smtClean="0"/>
              <a:t>INTEGRANTES: </a:t>
            </a:r>
          </a:p>
          <a:p>
            <a:r>
              <a:rPr lang="es-CL" dirty="0" smtClean="0"/>
              <a:t>      ESTUDIANTES:  1.021</a:t>
            </a:r>
          </a:p>
          <a:p>
            <a:r>
              <a:rPr lang="es-CL" dirty="0" smtClean="0"/>
              <a:t>      DOCENTES:   63</a:t>
            </a:r>
          </a:p>
          <a:p>
            <a:r>
              <a:rPr lang="es-CL" dirty="0" smtClean="0"/>
              <a:t>      ASISTENTES DE LA EDUCACIÓN:  42</a:t>
            </a:r>
          </a:p>
          <a:p>
            <a:r>
              <a:rPr lang="es-CL" dirty="0" smtClean="0"/>
              <a:t>      TOTAL FUNCIONARIOS:   105</a:t>
            </a:r>
          </a:p>
          <a:p>
            <a:r>
              <a:rPr lang="es-CL" dirty="0"/>
              <a:t> </a:t>
            </a:r>
            <a:r>
              <a:rPr lang="es-CL" dirty="0" smtClean="0"/>
              <a:t>      TOTAL DE FAMILIAS:   957</a:t>
            </a:r>
          </a:p>
          <a:p>
            <a:pPr marL="0" indent="0">
              <a:buNone/>
            </a:pPr>
            <a:endParaRPr lang="es-CL" dirty="0" smtClean="0"/>
          </a:p>
          <a:p>
            <a:r>
              <a:rPr lang="es-CL" b="1" u="sng" dirty="0" smtClean="0"/>
              <a:t>ESTAMENTOS ORGANIZADOS:</a:t>
            </a:r>
          </a:p>
          <a:p>
            <a:r>
              <a:rPr lang="es-CL" dirty="0" smtClean="0"/>
              <a:t>     CENTRO DE ESTUDIANTES</a:t>
            </a:r>
          </a:p>
          <a:p>
            <a:r>
              <a:rPr lang="es-CL" dirty="0" smtClean="0"/>
              <a:t>     CENTRO GENERAL DE PADRES Y APODERADOS</a:t>
            </a:r>
          </a:p>
          <a:p>
            <a:r>
              <a:rPr lang="es-CL" dirty="0"/>
              <a:t> </a:t>
            </a:r>
            <a:r>
              <a:rPr lang="es-CL" dirty="0" smtClean="0"/>
              <a:t>    CONSEJO DE PROFESORES</a:t>
            </a:r>
          </a:p>
          <a:p>
            <a:r>
              <a:rPr lang="es-CL" dirty="0" smtClean="0"/>
              <a:t>     CONSEJO ESCOLAR</a:t>
            </a:r>
          </a:p>
          <a:p>
            <a:r>
              <a:rPr lang="es-CL" dirty="0" smtClean="0"/>
              <a:t>     COMITÉ DE EMERGENCIA</a:t>
            </a:r>
          </a:p>
          <a:p>
            <a:r>
              <a:rPr lang="es-CL" dirty="0" smtClean="0"/>
              <a:t>     COMITÉ PARITARIO</a:t>
            </a:r>
          </a:p>
          <a:p>
            <a:endParaRPr lang="es-CL" dirty="0" smtClean="0"/>
          </a:p>
          <a:p>
            <a:endParaRPr lang="es-CL" dirty="0" smtClean="0"/>
          </a:p>
          <a:p>
            <a:endParaRPr lang="es-CL" dirty="0" smtClean="0"/>
          </a:p>
        </p:txBody>
      </p:sp>
      <p:sp>
        <p:nvSpPr>
          <p:cNvPr id="2" name="1 Título"/>
          <p:cNvSpPr>
            <a:spLocks noGrp="1"/>
          </p:cNvSpPr>
          <p:nvPr>
            <p:ph type="title"/>
          </p:nvPr>
        </p:nvSpPr>
        <p:spPr>
          <a:xfrm>
            <a:off x="467544" y="188640"/>
            <a:ext cx="8229600" cy="504056"/>
          </a:xfrm>
        </p:spPr>
        <p:txBody>
          <a:bodyPr>
            <a:noAutofit/>
          </a:bodyPr>
          <a:lstStyle/>
          <a:p>
            <a:r>
              <a:rPr lang="es-CL" sz="3600" b="1" dirty="0" smtClean="0"/>
              <a:t>COMUNIDAD  ESCOLAR</a:t>
            </a:r>
            <a:endParaRPr lang="es-CL" sz="3600" b="1" dirty="0"/>
          </a:p>
        </p:txBody>
      </p:sp>
    </p:spTree>
    <p:extLst>
      <p:ext uri="{BB962C8B-B14F-4D97-AF65-F5344CB8AC3E}">
        <p14:creationId xmlns:p14="http://schemas.microsoft.com/office/powerpoint/2010/main" val="22848403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7" y="2248347"/>
            <a:ext cx="8352928" cy="3877815"/>
          </a:xfrm>
        </p:spPr>
        <p:txBody>
          <a:bodyPr>
            <a:normAutofit lnSpcReduction="10000"/>
          </a:bodyPr>
          <a:lstStyle/>
          <a:p>
            <a:r>
              <a:rPr lang="es-CL" dirty="0" smtClean="0"/>
              <a:t>Porcentaje total:  38%  vulnerabilidad social</a:t>
            </a:r>
          </a:p>
          <a:p>
            <a:r>
              <a:rPr lang="es-CL" dirty="0" smtClean="0"/>
              <a:t>Estudiantes prioritarios: 382</a:t>
            </a:r>
          </a:p>
          <a:p>
            <a:r>
              <a:rPr lang="es-CL" dirty="0" smtClean="0"/>
              <a:t>Estudiantes preferentes: 337</a:t>
            </a:r>
          </a:p>
          <a:p>
            <a:r>
              <a:rPr lang="es-CL" dirty="0" smtClean="0"/>
              <a:t>Estudiantes de Programa de Pro- retención escolar:  50</a:t>
            </a:r>
          </a:p>
          <a:p>
            <a:r>
              <a:rPr lang="es-CL" dirty="0" smtClean="0"/>
              <a:t>Estudiantes en Residencia  familiar:  32</a:t>
            </a:r>
          </a:p>
          <a:p>
            <a:r>
              <a:rPr lang="es-CL" dirty="0" smtClean="0"/>
              <a:t>Estudiantes con Beca PAE:   484</a:t>
            </a:r>
          </a:p>
          <a:p>
            <a:r>
              <a:rPr lang="es-CL" dirty="0" smtClean="0"/>
              <a:t>Estudiantes con Beca Preuniversitario: 89, por un monto total de $1.098.300.- </a:t>
            </a:r>
          </a:p>
          <a:p>
            <a:r>
              <a:rPr lang="es-CL" dirty="0" smtClean="0"/>
              <a:t>Estudiantes con Beca de Útiles escolares: 810</a:t>
            </a:r>
            <a:endParaRPr lang="es-CL" dirty="0"/>
          </a:p>
        </p:txBody>
      </p:sp>
      <p:sp>
        <p:nvSpPr>
          <p:cNvPr id="2" name="1 Título"/>
          <p:cNvSpPr>
            <a:spLocks noGrp="1"/>
          </p:cNvSpPr>
          <p:nvPr>
            <p:ph type="title"/>
          </p:nvPr>
        </p:nvSpPr>
        <p:spPr>
          <a:xfrm>
            <a:off x="467544" y="404664"/>
            <a:ext cx="8193233" cy="936104"/>
          </a:xfrm>
        </p:spPr>
        <p:txBody>
          <a:bodyPr>
            <a:noAutofit/>
          </a:bodyPr>
          <a:lstStyle/>
          <a:p>
            <a:r>
              <a:rPr lang="es-CL" sz="2800" b="1" dirty="0" smtClean="0"/>
              <a:t>IVE</a:t>
            </a:r>
            <a:br>
              <a:rPr lang="es-CL" sz="2800" b="1" dirty="0" smtClean="0"/>
            </a:br>
            <a:r>
              <a:rPr lang="es-CL" sz="2800" b="1" dirty="0" smtClean="0"/>
              <a:t> (Índice de vulnerabilidad socioeconómica)</a:t>
            </a:r>
            <a:br>
              <a:rPr lang="es-CL" sz="2800" b="1" dirty="0" smtClean="0"/>
            </a:br>
            <a:r>
              <a:rPr lang="es-CL" sz="2800" b="1" dirty="0" smtClean="0"/>
              <a:t>2017</a:t>
            </a:r>
            <a:endParaRPr lang="es-CL" sz="2800" b="1" dirty="0"/>
          </a:p>
        </p:txBody>
      </p:sp>
    </p:spTree>
    <p:extLst>
      <p:ext uri="{BB962C8B-B14F-4D97-AF65-F5344CB8AC3E}">
        <p14:creationId xmlns:p14="http://schemas.microsoft.com/office/powerpoint/2010/main" val="24445389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692696"/>
            <a:ext cx="8856984" cy="6165304"/>
          </a:xfrm>
        </p:spPr>
        <p:txBody>
          <a:bodyPr>
            <a:noAutofit/>
          </a:bodyPr>
          <a:lstStyle/>
          <a:p>
            <a:pPr marL="0" indent="0">
              <a:buNone/>
            </a:pPr>
            <a:r>
              <a:rPr lang="es-CL" sz="1800" dirty="0" smtClean="0"/>
              <a:t>a</a:t>
            </a:r>
            <a:r>
              <a:rPr lang="es-CL" sz="1600" dirty="0" smtClean="0"/>
              <a:t>) </a:t>
            </a:r>
            <a:r>
              <a:rPr lang="es-CL" sz="1600" b="1" u="sng" dirty="0" smtClean="0"/>
              <a:t>INIDICADORES DE EFICIENCIA INTERNA</a:t>
            </a:r>
            <a:r>
              <a:rPr lang="es-CL" sz="1600" dirty="0" smtClean="0"/>
              <a:t>:</a:t>
            </a:r>
          </a:p>
          <a:p>
            <a:pPr marL="0" indent="0">
              <a:buNone/>
            </a:pPr>
            <a:r>
              <a:rPr lang="es-CL" sz="1600" dirty="0" smtClean="0"/>
              <a:t>                      - TASA DE APROBACIÓN 2017:  98,3%</a:t>
            </a:r>
          </a:p>
          <a:p>
            <a:pPr marL="0" indent="0">
              <a:buNone/>
            </a:pPr>
            <a:r>
              <a:rPr lang="es-CL" sz="1600" dirty="0" smtClean="0"/>
              <a:t>                       - TASA DE RETENCIÓN ESCOLAR 2017: 95.8%</a:t>
            </a:r>
          </a:p>
          <a:p>
            <a:pPr marL="0" indent="0">
              <a:buNone/>
            </a:pPr>
            <a:endParaRPr lang="es-CL" sz="1600" dirty="0"/>
          </a:p>
          <a:p>
            <a:pPr marL="0" indent="0">
              <a:buNone/>
            </a:pPr>
            <a:r>
              <a:rPr lang="es-CL" sz="1600" dirty="0" smtClean="0"/>
              <a:t>b) </a:t>
            </a:r>
            <a:r>
              <a:rPr lang="es-CL" sz="1600" b="1" u="sng" dirty="0" smtClean="0"/>
              <a:t>INDICADORES DE EFICIENCIA EXTERNA:</a:t>
            </a:r>
          </a:p>
          <a:p>
            <a:pPr marL="0" indent="0">
              <a:buNone/>
            </a:pPr>
            <a:r>
              <a:rPr lang="es-CL" sz="1600" dirty="0" smtClean="0">
                <a:solidFill>
                  <a:schemeClr val="tx1"/>
                </a:solidFill>
              </a:rPr>
              <a:t>      RESULTADOS  SIMCE: </a:t>
            </a:r>
          </a:p>
          <a:p>
            <a:pPr>
              <a:buFontTx/>
              <a:buChar char="-"/>
            </a:pPr>
            <a:r>
              <a:rPr lang="es-CL" sz="1600" dirty="0" smtClean="0">
                <a:solidFill>
                  <a:schemeClr val="tx1"/>
                </a:solidFill>
              </a:rPr>
              <a:t>8° básico (2015)    - Lenguaje:     246 puntos, </a:t>
            </a:r>
          </a:p>
          <a:p>
            <a:pPr>
              <a:buFontTx/>
              <a:buChar char="-"/>
            </a:pPr>
            <a:r>
              <a:rPr lang="es-CL" sz="1600" dirty="0">
                <a:solidFill>
                  <a:schemeClr val="tx1"/>
                </a:solidFill>
              </a:rPr>
              <a:t> </a:t>
            </a:r>
            <a:r>
              <a:rPr lang="es-CL" sz="1600" dirty="0" smtClean="0">
                <a:solidFill>
                  <a:schemeClr val="tx1"/>
                </a:solidFill>
              </a:rPr>
              <a:t>                            -  Matemática:   295 puntos</a:t>
            </a:r>
          </a:p>
          <a:p>
            <a:pPr marL="0" indent="0">
              <a:buNone/>
            </a:pPr>
            <a:r>
              <a:rPr lang="es-CL" sz="1600" dirty="0" smtClean="0">
                <a:solidFill>
                  <a:schemeClr val="tx1"/>
                </a:solidFill>
              </a:rPr>
              <a:t>                                    - Ciencias Naturales: 284 puntos</a:t>
            </a:r>
          </a:p>
          <a:p>
            <a:pPr>
              <a:buFontTx/>
              <a:buChar char="-"/>
            </a:pPr>
            <a:r>
              <a:rPr lang="es-CL" sz="1600" dirty="0" smtClean="0">
                <a:solidFill>
                  <a:schemeClr val="tx1"/>
                </a:solidFill>
              </a:rPr>
              <a:t>2° año medio:   - Lenguaje:         266 </a:t>
            </a:r>
            <a:r>
              <a:rPr lang="es-CL" sz="1600" dirty="0">
                <a:solidFill>
                  <a:schemeClr val="tx1"/>
                </a:solidFill>
              </a:rPr>
              <a:t>puntos, 7 </a:t>
            </a:r>
            <a:r>
              <a:rPr lang="es-CL" sz="1600" dirty="0" err="1">
                <a:solidFill>
                  <a:schemeClr val="tx1"/>
                </a:solidFill>
              </a:rPr>
              <a:t>pts</a:t>
            </a:r>
            <a:r>
              <a:rPr lang="es-CL" sz="1600" dirty="0">
                <a:solidFill>
                  <a:schemeClr val="tx1"/>
                </a:solidFill>
              </a:rPr>
              <a:t> más alto que el promedio nacional</a:t>
            </a:r>
          </a:p>
          <a:p>
            <a:pPr>
              <a:buFontTx/>
              <a:buChar char="-"/>
            </a:pPr>
            <a:r>
              <a:rPr lang="es-CL" sz="1600" dirty="0" smtClean="0">
                <a:solidFill>
                  <a:schemeClr val="tx1"/>
                </a:solidFill>
              </a:rPr>
              <a:t>                            - Matemática:     290 puntos, 7 </a:t>
            </a:r>
            <a:r>
              <a:rPr lang="es-CL" sz="1600" dirty="0" err="1" smtClean="0">
                <a:solidFill>
                  <a:schemeClr val="tx1"/>
                </a:solidFill>
              </a:rPr>
              <a:t>pts</a:t>
            </a:r>
            <a:r>
              <a:rPr lang="es-CL" sz="1600" dirty="0" smtClean="0">
                <a:solidFill>
                  <a:schemeClr val="tx1"/>
                </a:solidFill>
              </a:rPr>
              <a:t> más alto que el promedio nacional </a:t>
            </a:r>
          </a:p>
          <a:p>
            <a:pPr marL="0" indent="0">
              <a:buNone/>
            </a:pPr>
            <a:r>
              <a:rPr lang="es-CL" sz="1600" dirty="0" smtClean="0">
                <a:solidFill>
                  <a:schemeClr val="tx1"/>
                </a:solidFill>
              </a:rPr>
              <a:t>                                   - Ciencias naturales: 262 puntos, 11 </a:t>
            </a:r>
            <a:r>
              <a:rPr lang="es-CL" sz="1600" dirty="0" err="1" smtClean="0">
                <a:solidFill>
                  <a:schemeClr val="tx1"/>
                </a:solidFill>
              </a:rPr>
              <a:t>pts</a:t>
            </a:r>
            <a:r>
              <a:rPr lang="es-CL" sz="1600" dirty="0" smtClean="0">
                <a:solidFill>
                  <a:schemeClr val="tx1"/>
                </a:solidFill>
              </a:rPr>
              <a:t> más alto que el promedio nacional </a:t>
            </a:r>
          </a:p>
          <a:p>
            <a:pPr marL="0" indent="0">
              <a:buNone/>
            </a:pPr>
            <a:r>
              <a:rPr lang="es-CL" sz="1600" dirty="0" smtClean="0">
                <a:solidFill>
                  <a:schemeClr val="tx1"/>
                </a:solidFill>
              </a:rPr>
              <a:t> RESULTADOS PSU:   (217 estudiantes rinden PSU)</a:t>
            </a:r>
          </a:p>
          <a:p>
            <a:pPr marL="0" indent="0">
              <a:buNone/>
            </a:pPr>
            <a:r>
              <a:rPr lang="es-CL" sz="1600" dirty="0">
                <a:solidFill>
                  <a:schemeClr val="tx1"/>
                </a:solidFill>
              </a:rPr>
              <a:t> </a:t>
            </a:r>
            <a:r>
              <a:rPr lang="es-CL" sz="1600" dirty="0" smtClean="0">
                <a:solidFill>
                  <a:schemeClr val="tx1"/>
                </a:solidFill>
              </a:rPr>
              <a:t>                                       - Lenguaje:          548,4 pts.   (8 % superior al promedio nacional)</a:t>
            </a:r>
          </a:p>
          <a:p>
            <a:pPr marL="0" indent="0">
              <a:buNone/>
            </a:pPr>
            <a:r>
              <a:rPr lang="es-CL" sz="1600" dirty="0" smtClean="0">
                <a:solidFill>
                  <a:schemeClr val="tx1"/>
                </a:solidFill>
              </a:rPr>
              <a:t>                                        - Matemática:     550,6 pts. (7 % superior al promedio nacional)</a:t>
            </a:r>
          </a:p>
          <a:p>
            <a:pPr marL="0" indent="0">
              <a:buNone/>
            </a:pPr>
            <a:r>
              <a:rPr lang="es-CL" sz="1600" dirty="0" smtClean="0">
                <a:solidFill>
                  <a:schemeClr val="tx1"/>
                </a:solidFill>
              </a:rPr>
              <a:t>                                        - Ciencias:            532,5 pts. (5% sobre el promedio nacional)</a:t>
            </a:r>
          </a:p>
          <a:p>
            <a:pPr marL="0" indent="0">
              <a:buNone/>
            </a:pPr>
            <a:r>
              <a:rPr lang="es-CL" sz="1600" dirty="0">
                <a:solidFill>
                  <a:schemeClr val="tx1"/>
                </a:solidFill>
              </a:rPr>
              <a:t> </a:t>
            </a:r>
            <a:r>
              <a:rPr lang="es-CL" sz="1600" dirty="0" smtClean="0">
                <a:solidFill>
                  <a:schemeClr val="tx1"/>
                </a:solidFill>
              </a:rPr>
              <a:t>                                       - Historia y Geografía: 538,9 (8% sobre el promedio nacional)</a:t>
            </a:r>
          </a:p>
          <a:p>
            <a:pPr marL="0" indent="0">
              <a:buNone/>
            </a:pPr>
            <a:r>
              <a:rPr lang="es-CL" sz="1800" dirty="0" smtClean="0">
                <a:solidFill>
                  <a:schemeClr val="tx1"/>
                </a:solidFill>
              </a:rPr>
              <a:t>Continuidad de estudios: 87% de estudiantes en Universidades, Institutos </a:t>
            </a:r>
          </a:p>
          <a:p>
            <a:pPr marL="0" indent="0">
              <a:buNone/>
            </a:pPr>
            <a:r>
              <a:rPr lang="es-CL" sz="1800" dirty="0" smtClean="0">
                <a:solidFill>
                  <a:schemeClr val="tx1"/>
                </a:solidFill>
              </a:rPr>
              <a:t>                                            profesionales y centros de Formación Técnica</a:t>
            </a:r>
          </a:p>
          <a:p>
            <a:pPr marL="0" indent="0">
              <a:buNone/>
            </a:pPr>
            <a:endParaRPr lang="es-CL" sz="2000" dirty="0" smtClean="0">
              <a:solidFill>
                <a:schemeClr val="tx1"/>
              </a:solidFill>
            </a:endParaRPr>
          </a:p>
          <a:p>
            <a:pPr marL="0" indent="0">
              <a:buNone/>
            </a:pPr>
            <a:endParaRPr lang="es-CL" sz="2000" dirty="0" smtClean="0"/>
          </a:p>
          <a:p>
            <a:pPr marL="0" indent="0">
              <a:buNone/>
            </a:pPr>
            <a:endParaRPr lang="es-CL" sz="2000" dirty="0"/>
          </a:p>
        </p:txBody>
      </p:sp>
      <p:sp>
        <p:nvSpPr>
          <p:cNvPr id="2" name="1 Título"/>
          <p:cNvSpPr>
            <a:spLocks noGrp="1"/>
          </p:cNvSpPr>
          <p:nvPr>
            <p:ph type="title"/>
          </p:nvPr>
        </p:nvSpPr>
        <p:spPr>
          <a:xfrm>
            <a:off x="539552" y="188640"/>
            <a:ext cx="8229600" cy="504056"/>
          </a:xfrm>
        </p:spPr>
        <p:txBody>
          <a:bodyPr>
            <a:noAutofit/>
          </a:bodyPr>
          <a:lstStyle/>
          <a:p>
            <a:r>
              <a:rPr lang="es-CL" sz="2800" b="1" dirty="0" smtClean="0"/>
              <a:t>ÁREA DE GESTIÓN EDUCATIVA</a:t>
            </a:r>
            <a:endParaRPr lang="es-CL" sz="2800" b="1" dirty="0"/>
          </a:p>
        </p:txBody>
      </p:sp>
    </p:spTree>
    <p:extLst>
      <p:ext uri="{BB962C8B-B14F-4D97-AF65-F5344CB8AC3E}">
        <p14:creationId xmlns:p14="http://schemas.microsoft.com/office/powerpoint/2010/main" val="6784297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908720"/>
            <a:ext cx="8640960" cy="5760640"/>
          </a:xfrm>
        </p:spPr>
        <p:txBody>
          <a:bodyPr>
            <a:normAutofit fontScale="62500" lnSpcReduction="20000"/>
          </a:bodyPr>
          <a:lstStyle/>
          <a:p>
            <a:pPr algn="just"/>
            <a:r>
              <a:rPr lang="es-CL" sz="2800" b="1" u="sng" dirty="0" smtClean="0"/>
              <a:t>PIE: </a:t>
            </a:r>
            <a:r>
              <a:rPr lang="es-CL" sz="2800" dirty="0" smtClean="0"/>
              <a:t>Programa de Integración escolar; atendió 139 estudiantes, distribuidos en 19 cursos, con apoyo de: Profesores de Educación Especial, Sicólogos, Asistente Social, Fonoaudiólogo, Intérprete de señas, Profesores  Colaboradores. </a:t>
            </a:r>
          </a:p>
          <a:p>
            <a:pPr marL="0" indent="0" algn="just">
              <a:buNone/>
            </a:pPr>
            <a:endParaRPr lang="es-CL" sz="2800" dirty="0" smtClean="0"/>
          </a:p>
          <a:p>
            <a:pPr algn="just"/>
            <a:r>
              <a:rPr lang="es-CL" sz="2800" b="1" u="sng" dirty="0" smtClean="0"/>
              <a:t>TALLERES ACLE</a:t>
            </a:r>
            <a:r>
              <a:rPr lang="es-CL" sz="2800" dirty="0" smtClean="0"/>
              <a:t>:  23 ( deportes, artes, academias de ciencias, cultura y patrimonio,  solidaridad).</a:t>
            </a:r>
          </a:p>
          <a:p>
            <a:pPr marL="0" indent="0" algn="just">
              <a:buNone/>
            </a:pPr>
            <a:endParaRPr lang="es-CL" sz="2800" dirty="0" smtClean="0"/>
          </a:p>
          <a:p>
            <a:pPr algn="just"/>
            <a:r>
              <a:rPr lang="es-CL" sz="2800" b="1" u="sng" dirty="0" smtClean="0"/>
              <a:t>TALLERES SEP: </a:t>
            </a:r>
            <a:r>
              <a:rPr lang="es-CL" sz="2800" dirty="0" smtClean="0"/>
              <a:t>12 (deportes, música, teatro, cultura,  literatura).</a:t>
            </a:r>
          </a:p>
          <a:p>
            <a:pPr marL="0" indent="0" algn="just">
              <a:buNone/>
            </a:pPr>
            <a:endParaRPr lang="es-CL" sz="2800" dirty="0" smtClean="0"/>
          </a:p>
          <a:p>
            <a:pPr algn="just"/>
            <a:r>
              <a:rPr lang="es-CL" sz="2800" b="1" u="sng" dirty="0" smtClean="0"/>
              <a:t>TALLERES DE REFUERZO EDUCATIVO: </a:t>
            </a:r>
            <a:r>
              <a:rPr lang="es-CL" sz="2800" dirty="0" smtClean="0"/>
              <a:t>en asignaturas básicas, para todos los niveles (72 horas de reforzamiento)</a:t>
            </a:r>
          </a:p>
          <a:p>
            <a:pPr marL="0" indent="0" algn="just">
              <a:buNone/>
            </a:pPr>
            <a:endParaRPr lang="es-CL" sz="2800" dirty="0" smtClean="0"/>
          </a:p>
          <a:p>
            <a:pPr algn="just"/>
            <a:r>
              <a:rPr lang="es-CL" sz="2800" b="1" u="sng" dirty="0" smtClean="0"/>
              <a:t>PLATAFORMAS  INTERACTIVAS EN LÍNEA</a:t>
            </a:r>
            <a:r>
              <a:rPr lang="es-CL" sz="2800" dirty="0" smtClean="0"/>
              <a:t>: </a:t>
            </a:r>
          </a:p>
          <a:p>
            <a:pPr marL="514350" indent="-514350" algn="just">
              <a:buAutoNum type="alphaLcParenR"/>
            </a:pPr>
            <a:r>
              <a:rPr lang="es-CL" sz="2800" dirty="0" smtClean="0"/>
              <a:t>Proyecto Minga Matemática: plataforma </a:t>
            </a:r>
            <a:r>
              <a:rPr lang="es-CL" sz="2800" dirty="0" err="1" smtClean="0"/>
              <a:t>wiris</a:t>
            </a:r>
            <a:r>
              <a:rPr lang="es-CL" sz="2800" dirty="0" smtClean="0"/>
              <a:t>- </a:t>
            </a:r>
            <a:r>
              <a:rPr lang="es-CL" sz="2800" dirty="0" err="1" smtClean="0"/>
              <a:t>mooddle</a:t>
            </a:r>
            <a:r>
              <a:rPr lang="es-CL" sz="2800" dirty="0" smtClean="0"/>
              <a:t>.</a:t>
            </a:r>
          </a:p>
          <a:p>
            <a:pPr marL="514350" indent="-514350" algn="just">
              <a:buAutoNum type="alphaLcParenR"/>
            </a:pPr>
            <a:r>
              <a:rPr lang="es-CL" sz="2800" dirty="0" smtClean="0"/>
              <a:t>Plataforma Puntaje Nacional</a:t>
            </a:r>
          </a:p>
          <a:p>
            <a:pPr marL="514350" indent="-514350" algn="just">
              <a:buAutoNum type="alphaLcParenR"/>
            </a:pPr>
            <a:r>
              <a:rPr lang="es-CL" sz="2800" dirty="0" smtClean="0"/>
              <a:t>Plataforma </a:t>
            </a:r>
            <a:r>
              <a:rPr lang="es-CL" sz="2800" dirty="0" err="1" smtClean="0"/>
              <a:t>Enclase</a:t>
            </a:r>
            <a:endParaRPr lang="es-CL" sz="2800" dirty="0" smtClean="0"/>
          </a:p>
          <a:p>
            <a:pPr marL="0" indent="0" algn="just">
              <a:buNone/>
            </a:pPr>
            <a:endParaRPr lang="es-CL" sz="2800" dirty="0" smtClean="0"/>
          </a:p>
          <a:p>
            <a:pPr marL="0" indent="0" algn="just">
              <a:buNone/>
            </a:pPr>
            <a:r>
              <a:rPr lang="es-CL" sz="2800" dirty="0" smtClean="0"/>
              <a:t>* </a:t>
            </a:r>
            <a:r>
              <a:rPr lang="es-CL" sz="2800" b="1" u="sng" dirty="0" smtClean="0"/>
              <a:t>PROFESIONALES DE APOYO: </a:t>
            </a:r>
            <a:r>
              <a:rPr lang="es-CL" sz="2800" dirty="0" smtClean="0"/>
              <a:t>Profesores Asistentes de Aula,  que atienden las asignaturas en caso de ausencia de docentes.</a:t>
            </a:r>
          </a:p>
          <a:p>
            <a:pPr algn="just"/>
            <a:endParaRPr lang="es-CL" dirty="0" smtClean="0"/>
          </a:p>
        </p:txBody>
      </p:sp>
      <p:sp>
        <p:nvSpPr>
          <p:cNvPr id="2" name="1 Título"/>
          <p:cNvSpPr>
            <a:spLocks noGrp="1"/>
          </p:cNvSpPr>
          <p:nvPr>
            <p:ph type="title"/>
          </p:nvPr>
        </p:nvSpPr>
        <p:spPr>
          <a:xfrm>
            <a:off x="457200" y="116633"/>
            <a:ext cx="8229600" cy="504055"/>
          </a:xfrm>
        </p:spPr>
        <p:txBody>
          <a:bodyPr>
            <a:normAutofit fontScale="90000"/>
          </a:bodyPr>
          <a:lstStyle/>
          <a:p>
            <a:r>
              <a:rPr lang="es-CL" sz="2800" b="1" dirty="0" smtClean="0"/>
              <a:t>ACCIONES DE  APOYO AL APRENDIZAJE</a:t>
            </a:r>
            <a:endParaRPr lang="es-CL" sz="2800" b="1" dirty="0"/>
          </a:p>
        </p:txBody>
      </p:sp>
    </p:spTree>
    <p:extLst>
      <p:ext uri="{BB962C8B-B14F-4D97-AF65-F5344CB8AC3E}">
        <p14:creationId xmlns:p14="http://schemas.microsoft.com/office/powerpoint/2010/main" val="24685039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1052736"/>
            <a:ext cx="8424936" cy="5328592"/>
          </a:xfrm>
        </p:spPr>
        <p:txBody>
          <a:bodyPr>
            <a:noAutofit/>
          </a:bodyPr>
          <a:lstStyle/>
          <a:p>
            <a:pPr algn="just"/>
            <a:r>
              <a:rPr lang="es-CL" sz="1600" b="1" u="sng" dirty="0" smtClean="0"/>
              <a:t>RECURSOS FINANCIEROS:</a:t>
            </a:r>
          </a:p>
          <a:p>
            <a:pPr marL="0" indent="0" algn="just">
              <a:buNone/>
            </a:pPr>
            <a:r>
              <a:rPr lang="es-CL" sz="1600" dirty="0" smtClean="0"/>
              <a:t>            Ingresos del año 2017,  por tres fuentes:</a:t>
            </a:r>
          </a:p>
          <a:p>
            <a:pPr marL="514350" indent="-514350" algn="just">
              <a:buAutoNum type="arabicPeriod"/>
            </a:pPr>
            <a:r>
              <a:rPr lang="es-CL" sz="1600" b="1" u="sng" dirty="0" smtClean="0"/>
              <a:t>Subvención regular: $1.300.000.000</a:t>
            </a:r>
            <a:r>
              <a:rPr lang="es-CL" sz="1600" b="1" dirty="0" smtClean="0"/>
              <a:t> </a:t>
            </a:r>
            <a:r>
              <a:rPr lang="es-CL" sz="1600" dirty="0" smtClean="0"/>
              <a:t>(para remuneraciones de  funcionarios, gastos de mantención de  infraestructura, gastos básicos, calefacción y gastos operacionales)</a:t>
            </a:r>
          </a:p>
          <a:p>
            <a:pPr marL="514350" indent="-514350" algn="just">
              <a:buAutoNum type="arabicPeriod"/>
            </a:pPr>
            <a:r>
              <a:rPr lang="es-CL" sz="1600" b="1" u="sng" dirty="0" smtClean="0"/>
              <a:t>Subvención Especial Preferencial </a:t>
            </a:r>
            <a:r>
              <a:rPr lang="es-CL" sz="1600" b="1" dirty="0" smtClean="0"/>
              <a:t>(SEP: $170.000.000 </a:t>
            </a:r>
            <a:r>
              <a:rPr lang="es-CL" sz="1600" dirty="0" smtClean="0"/>
              <a:t>y </a:t>
            </a:r>
            <a:r>
              <a:rPr lang="es-CL" sz="1600" b="1" dirty="0" smtClean="0"/>
              <a:t>PIE: $148.000.000</a:t>
            </a:r>
            <a:r>
              <a:rPr lang="es-CL" sz="1600" dirty="0" smtClean="0"/>
              <a:t>): usado para acciones  de apoyo al aprendizaje de  estudiantes,  ejecutado en  PME.</a:t>
            </a:r>
          </a:p>
          <a:p>
            <a:pPr marL="514350" indent="-514350" algn="just">
              <a:buAutoNum type="arabicPeriod" startAt="3"/>
            </a:pPr>
            <a:r>
              <a:rPr lang="es-CL" sz="1600" b="1" u="sng" dirty="0" smtClean="0"/>
              <a:t>Ingresos por arriendos salas a Universidad SEK</a:t>
            </a:r>
            <a:r>
              <a:rPr lang="es-CL" sz="1600" dirty="0" smtClean="0"/>
              <a:t>:  </a:t>
            </a:r>
            <a:r>
              <a:rPr lang="es-CL" sz="1600" b="1" dirty="0" smtClean="0"/>
              <a:t>$13.800.000 </a:t>
            </a:r>
            <a:r>
              <a:rPr lang="es-CL" sz="1600" dirty="0" smtClean="0"/>
              <a:t>usado para apoyo de estudiantes (colaciones, hospedaje delegaciones, salidas pedagógicas y reparaciones infraestructura, compra equipamiento.)</a:t>
            </a:r>
          </a:p>
          <a:p>
            <a:pPr marL="0" indent="0" algn="just">
              <a:buNone/>
            </a:pPr>
            <a:endParaRPr lang="es-CL" sz="1600" dirty="0" smtClean="0"/>
          </a:p>
          <a:p>
            <a:pPr algn="just"/>
            <a:r>
              <a:rPr lang="es-CL" sz="1600" b="1" u="sng" dirty="0" smtClean="0"/>
              <a:t>PROYECTOS EJECUTADOS:</a:t>
            </a:r>
          </a:p>
          <a:p>
            <a:pPr marL="0" indent="0" algn="just">
              <a:buNone/>
            </a:pPr>
            <a:r>
              <a:rPr lang="es-CL" sz="1600" b="1" u="sng" dirty="0" smtClean="0"/>
              <a:t>1. PME (Proyecto de mejoramiento educativo anual)</a:t>
            </a:r>
            <a:r>
              <a:rPr lang="es-CL" sz="1600" dirty="0" smtClean="0"/>
              <a:t>: $</a:t>
            </a:r>
            <a:r>
              <a:rPr lang="es-CL" sz="1600" b="1" dirty="0" smtClean="0"/>
              <a:t>170.000.000</a:t>
            </a:r>
            <a:r>
              <a:rPr lang="es-CL" sz="1600" dirty="0" smtClean="0"/>
              <a:t> (acciones de apoyo a estudiantes prioritarios y preferentes: materiales pedagógicos, contratación de profesionales de apoyo y talleristas, salidas pedagógicas, visita UACH, premiaciones, proyecto matemática, pago plataformas interactivas,  aumento de horas pedagógicas para reforzamiento,  central de fotocopiado, entre otros).</a:t>
            </a:r>
          </a:p>
          <a:p>
            <a:pPr marL="0" indent="0" algn="just">
              <a:buNone/>
            </a:pPr>
            <a:endParaRPr lang="es-CL" sz="1600" dirty="0" smtClean="0"/>
          </a:p>
          <a:p>
            <a:pPr marL="0" indent="0" algn="just">
              <a:buNone/>
            </a:pPr>
            <a:r>
              <a:rPr lang="es-CL" sz="1600" b="1" u="sng" dirty="0" smtClean="0"/>
              <a:t>2. MOVÁMONOS POR LA EDUCACIÓN PÚBLICA</a:t>
            </a:r>
            <a:r>
              <a:rPr lang="es-CL" sz="1600" dirty="0" smtClean="0"/>
              <a:t>: </a:t>
            </a:r>
            <a:r>
              <a:rPr lang="es-CL" sz="1600" b="1" dirty="0" smtClean="0"/>
              <a:t>$14.000.000 ( </a:t>
            </a:r>
            <a:r>
              <a:rPr lang="es-CL" sz="1600" dirty="0" smtClean="0"/>
              <a:t>dos proyectos: pintura  y arreglo  exterior  e interior de liceo y hermoseamiento de áreas verdes,   y publicación de  2 revistas liceanas)</a:t>
            </a:r>
            <a:endParaRPr lang="es-CL" sz="1600" dirty="0"/>
          </a:p>
        </p:txBody>
      </p:sp>
      <p:sp>
        <p:nvSpPr>
          <p:cNvPr id="2" name="1 Título"/>
          <p:cNvSpPr>
            <a:spLocks noGrp="1"/>
          </p:cNvSpPr>
          <p:nvPr>
            <p:ph type="title"/>
          </p:nvPr>
        </p:nvSpPr>
        <p:spPr>
          <a:xfrm>
            <a:off x="457200" y="274638"/>
            <a:ext cx="8229600" cy="490066"/>
          </a:xfrm>
        </p:spPr>
        <p:txBody>
          <a:bodyPr>
            <a:noAutofit/>
          </a:bodyPr>
          <a:lstStyle/>
          <a:p>
            <a:r>
              <a:rPr lang="es-CL" sz="3600" b="1" dirty="0" smtClean="0"/>
              <a:t>ÁREA DE GESTIÓN DE RECURSOS</a:t>
            </a:r>
            <a:endParaRPr lang="es-CL" sz="3600" b="1" dirty="0"/>
          </a:p>
        </p:txBody>
      </p:sp>
    </p:spTree>
    <p:extLst>
      <p:ext uri="{BB962C8B-B14F-4D97-AF65-F5344CB8AC3E}">
        <p14:creationId xmlns:p14="http://schemas.microsoft.com/office/powerpoint/2010/main" val="363490789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rtoné">
  <a:themeElements>
    <a:clrScheme name="Cartoné">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artoné">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rtoné">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587</TotalTime>
  <Words>1293</Words>
  <Application>Microsoft Office PowerPoint</Application>
  <PresentationFormat>Presentación en pantalla (4:3)</PresentationFormat>
  <Paragraphs>132</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Cartoné</vt:lpstr>
      <vt:lpstr> CUENTA PÚBLICA  LICEO GALVARINO RIVEROS CÁRDENAS</vt:lpstr>
      <vt:lpstr>Presentación de PowerPoint</vt:lpstr>
      <vt:lpstr>DESCRIPCIÓN</vt:lpstr>
      <vt:lpstr>PROYECTO EDUCATIVO INSTITUCIONAL (PEI) 2016 - 2020</vt:lpstr>
      <vt:lpstr>COMUNIDAD  ESCOLAR</vt:lpstr>
      <vt:lpstr>IVE  (Índice de vulnerabilidad socioeconómica) 2017</vt:lpstr>
      <vt:lpstr>ÁREA DE GESTIÓN EDUCATIVA</vt:lpstr>
      <vt:lpstr>ACCIONES DE  APOYO AL APRENDIZAJE</vt:lpstr>
      <vt:lpstr>ÁREA DE GESTIÓN DE RECURSOS</vt:lpstr>
      <vt:lpstr>  ÁREA DE CONVIVENCIA ESCOLAR</vt:lpstr>
      <vt:lpstr>DESAFÍOS PARA ESTE  AÑO  </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CUENTA PÚBLICA  LICEO GALVARINO RIVEROS CÁRDENAS</dc:title>
  <dc:creator>Depto. Filosof-Relig</dc:creator>
  <cp:lastModifiedBy>utp3</cp:lastModifiedBy>
  <cp:revision>68</cp:revision>
  <dcterms:created xsi:type="dcterms:W3CDTF">2018-04-08T22:42:35Z</dcterms:created>
  <dcterms:modified xsi:type="dcterms:W3CDTF">2018-04-13T01:30:00Z</dcterms:modified>
</cp:coreProperties>
</file>