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89" r:id="rId4"/>
    <p:sldId id="301" r:id="rId5"/>
    <p:sldId id="305" r:id="rId6"/>
    <p:sldId id="302" r:id="rId7"/>
    <p:sldId id="303" r:id="rId8"/>
    <p:sldId id="293" r:id="rId9"/>
    <p:sldId id="272" r:id="rId10"/>
    <p:sldId id="306" r:id="rId11"/>
    <p:sldId id="307" r:id="rId12"/>
    <p:sldId id="296" r:id="rId13"/>
    <p:sldId id="297" r:id="rId14"/>
    <p:sldId id="317" r:id="rId15"/>
    <p:sldId id="304" r:id="rId16"/>
    <p:sldId id="298" r:id="rId17"/>
    <p:sldId id="299" r:id="rId18"/>
    <p:sldId id="316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20" r:id="rId27"/>
    <p:sldId id="315" r:id="rId28"/>
    <p:sldId id="271" r:id="rId29"/>
    <p:sldId id="270" r:id="rId30"/>
    <p:sldId id="319" r:id="rId3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>
        <p:scale>
          <a:sx n="94" d="100"/>
          <a:sy n="94" d="100"/>
        </p:scale>
        <p:origin x="-134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3FC59-0EAF-4A5C-B55E-A938D31A26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574AA1A-C61C-46F1-B95D-BF3BD0A65D37}">
      <dgm:prSet phldrT="[Texto]"/>
      <dgm:spPr/>
      <dgm:t>
        <a:bodyPr/>
        <a:lstStyle/>
        <a:p>
          <a:r>
            <a:rPr lang="es-ES_tradnl" dirty="0" smtClean="0"/>
            <a:t>Fondo solidario de crédito universitario</a:t>
          </a:r>
        </a:p>
      </dgm:t>
    </dgm:pt>
    <dgm:pt modelId="{54A502AB-A999-4BC7-8AC0-A4A71C755B01}" type="parTrans" cxnId="{05FBBB40-2FAC-4CCE-965C-CA395FEA6A26}">
      <dgm:prSet/>
      <dgm:spPr/>
      <dgm:t>
        <a:bodyPr/>
        <a:lstStyle/>
        <a:p>
          <a:endParaRPr lang="es-AR"/>
        </a:p>
      </dgm:t>
    </dgm:pt>
    <dgm:pt modelId="{8D9576AC-AC34-4E37-83AF-A2F83ECE24F7}" type="sibTrans" cxnId="{05FBBB40-2FAC-4CCE-965C-CA395FEA6A26}">
      <dgm:prSet/>
      <dgm:spPr/>
      <dgm:t>
        <a:bodyPr/>
        <a:lstStyle/>
        <a:p>
          <a:endParaRPr lang="es-AR"/>
        </a:p>
      </dgm:t>
    </dgm:pt>
    <dgm:pt modelId="{799272C9-565E-47A1-9426-73DDB87C5C75}">
      <dgm:prSet phldrT="[Texto]"/>
      <dgm:spPr/>
      <dgm:t>
        <a:bodyPr/>
        <a:lstStyle/>
        <a:p>
          <a:r>
            <a:rPr lang="es-ES_tradnl" dirty="0" smtClean="0"/>
            <a:t>Crédito con garantía estatal  </a:t>
          </a:r>
          <a:endParaRPr lang="es-AR" dirty="0"/>
        </a:p>
      </dgm:t>
    </dgm:pt>
    <dgm:pt modelId="{FAF8A360-D9ED-4AAC-B3EB-F606589168A3}" type="parTrans" cxnId="{1F46E606-6CED-4C65-AB97-C4E7FB31DFE4}">
      <dgm:prSet/>
      <dgm:spPr/>
      <dgm:t>
        <a:bodyPr/>
        <a:lstStyle/>
        <a:p>
          <a:endParaRPr lang="es-AR"/>
        </a:p>
      </dgm:t>
    </dgm:pt>
    <dgm:pt modelId="{084E0EEE-F4F9-43BC-A7B0-0F0455F95D8D}" type="sibTrans" cxnId="{1F46E606-6CED-4C65-AB97-C4E7FB31DFE4}">
      <dgm:prSet/>
      <dgm:spPr/>
      <dgm:t>
        <a:bodyPr/>
        <a:lstStyle/>
        <a:p>
          <a:endParaRPr lang="es-AR"/>
        </a:p>
      </dgm:t>
    </dgm:pt>
    <dgm:pt modelId="{9F2E0581-784A-4AED-9604-9C8BC9717840}">
      <dgm:prSet/>
      <dgm:spPr/>
      <dgm:t>
        <a:bodyPr/>
        <a:lstStyle/>
        <a:p>
          <a:r>
            <a:rPr lang="es-ES_tradnl" dirty="0" smtClean="0"/>
            <a:t>Fondos propios</a:t>
          </a:r>
          <a:endParaRPr lang="es-AR" dirty="0"/>
        </a:p>
      </dgm:t>
    </dgm:pt>
    <dgm:pt modelId="{89535D2F-B2D4-483B-A304-7E722D11A8EE}" type="parTrans" cxnId="{8E710B21-D8B1-4004-87A3-5C154BCE2BBE}">
      <dgm:prSet/>
      <dgm:spPr/>
      <dgm:t>
        <a:bodyPr/>
        <a:lstStyle/>
        <a:p>
          <a:endParaRPr lang="es-AR"/>
        </a:p>
      </dgm:t>
    </dgm:pt>
    <dgm:pt modelId="{778C2ECB-FD76-4C3A-B6E5-1D35C8C44C51}" type="sibTrans" cxnId="{8E710B21-D8B1-4004-87A3-5C154BCE2BBE}">
      <dgm:prSet/>
      <dgm:spPr/>
      <dgm:t>
        <a:bodyPr/>
        <a:lstStyle/>
        <a:p>
          <a:endParaRPr lang="es-AR"/>
        </a:p>
      </dgm:t>
    </dgm:pt>
    <dgm:pt modelId="{8837AEFB-836B-466F-A767-BF20770B89BE}">
      <dgm:prSet/>
      <dgm:spPr/>
      <dgm:t>
        <a:bodyPr/>
        <a:lstStyle/>
        <a:p>
          <a:r>
            <a:rPr lang="es-ES_tradnl" dirty="0" smtClean="0"/>
            <a:t>Gratuidad</a:t>
          </a:r>
          <a:endParaRPr lang="es-AR" dirty="0"/>
        </a:p>
      </dgm:t>
    </dgm:pt>
    <dgm:pt modelId="{7395D24C-572A-4851-A209-96B7C91A7580}" type="parTrans" cxnId="{F1D2DF15-CF7A-4A63-8974-F3E7C680BD0A}">
      <dgm:prSet/>
      <dgm:spPr/>
      <dgm:t>
        <a:bodyPr/>
        <a:lstStyle/>
        <a:p>
          <a:endParaRPr lang="es-AR"/>
        </a:p>
      </dgm:t>
    </dgm:pt>
    <dgm:pt modelId="{86F34540-7367-4E4E-95F1-C443BEA40D65}" type="sibTrans" cxnId="{F1D2DF15-CF7A-4A63-8974-F3E7C680BD0A}">
      <dgm:prSet/>
      <dgm:spPr/>
      <dgm:t>
        <a:bodyPr/>
        <a:lstStyle/>
        <a:p>
          <a:endParaRPr lang="es-AR"/>
        </a:p>
      </dgm:t>
    </dgm:pt>
    <dgm:pt modelId="{A244E321-1705-4C73-9254-DB000AFB6EB9}">
      <dgm:prSet phldrT="[Texto]"/>
      <dgm:spPr/>
      <dgm:t>
        <a:bodyPr/>
        <a:lstStyle/>
        <a:p>
          <a:r>
            <a:rPr lang="es-ES_tradnl" dirty="0" smtClean="0"/>
            <a:t>Becas de arancel</a:t>
          </a:r>
          <a:endParaRPr lang="es-AR" dirty="0"/>
        </a:p>
      </dgm:t>
    </dgm:pt>
    <dgm:pt modelId="{D61779F7-1D63-4AE2-A5CE-AC99017BD6BA}" type="parTrans" cxnId="{2B481B72-3B04-4D07-9206-F885A984B6C7}">
      <dgm:prSet/>
      <dgm:spPr/>
      <dgm:t>
        <a:bodyPr/>
        <a:lstStyle/>
        <a:p>
          <a:endParaRPr lang="es-AR"/>
        </a:p>
      </dgm:t>
    </dgm:pt>
    <dgm:pt modelId="{A5756B8D-4632-4946-B3ED-FFAD1BC88736}" type="sibTrans" cxnId="{2B481B72-3B04-4D07-9206-F885A984B6C7}">
      <dgm:prSet/>
      <dgm:spPr/>
      <dgm:t>
        <a:bodyPr/>
        <a:lstStyle/>
        <a:p>
          <a:endParaRPr lang="es-AR"/>
        </a:p>
      </dgm:t>
    </dgm:pt>
    <dgm:pt modelId="{B62E08CA-4B2B-436D-A6A5-A9B653064E38}" type="pres">
      <dgm:prSet presAssocID="{68C3FC59-0EAF-4A5C-B55E-A938D31A26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DFA13A5-0DF1-4CCA-8C8C-C8A8B88F8771}" type="pres">
      <dgm:prSet presAssocID="{8837AEFB-836B-466F-A767-BF20770B89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455555-7308-48A6-857E-561D7C8200DD}" type="pres">
      <dgm:prSet presAssocID="{86F34540-7367-4E4E-95F1-C443BEA40D65}" presName="sibTrans" presStyleCnt="0"/>
      <dgm:spPr/>
    </dgm:pt>
    <dgm:pt modelId="{35298FD8-F417-4FEC-8C90-7B6E39EF3003}" type="pres">
      <dgm:prSet presAssocID="{0574AA1A-C61C-46F1-B95D-BF3BD0A65D37}" presName="node" presStyleLbl="node1" presStyleIdx="1" presStyleCnt="5" custLinFactX="399" custLinFactNeighborX="100000" custLinFactNeighborY="-40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368CBA-722F-4139-8CE5-2B733E567A24}" type="pres">
      <dgm:prSet presAssocID="{8D9576AC-AC34-4E37-83AF-A2F83ECE24F7}" presName="sibTrans" presStyleCnt="0"/>
      <dgm:spPr/>
    </dgm:pt>
    <dgm:pt modelId="{4DD26C32-2A60-4E02-830E-7B5DC49839FF}" type="pres">
      <dgm:prSet presAssocID="{A244E321-1705-4C73-9254-DB000AFB6EB9}" presName="node" presStyleLbl="node1" presStyleIdx="2" presStyleCnt="5" custLinFactX="-15999" custLinFactNeighborX="-100000" custLinFactNeighborY="-40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E333D6-CEF6-448C-A1C8-46C31536A71D}" type="pres">
      <dgm:prSet presAssocID="{A5756B8D-4632-4946-B3ED-FFAD1BC88736}" presName="sibTrans" presStyleCnt="0"/>
      <dgm:spPr/>
    </dgm:pt>
    <dgm:pt modelId="{66ACAE33-7CFE-46AB-865E-731E97B96216}" type="pres">
      <dgm:prSet presAssocID="{799272C9-565E-47A1-9426-73DDB87C5C7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3776F6-1E93-433F-BA39-097DE650ED75}" type="pres">
      <dgm:prSet presAssocID="{084E0EEE-F4F9-43BC-A7B0-0F0455F95D8D}" presName="sibTrans" presStyleCnt="0"/>
      <dgm:spPr/>
    </dgm:pt>
    <dgm:pt modelId="{62961DF9-BAC6-4892-A158-595FE090D7C3}" type="pres">
      <dgm:prSet presAssocID="{9F2E0581-784A-4AED-9604-9C8BC97178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B481B72-3B04-4D07-9206-F885A984B6C7}" srcId="{68C3FC59-0EAF-4A5C-B55E-A938D31A26A9}" destId="{A244E321-1705-4C73-9254-DB000AFB6EB9}" srcOrd="2" destOrd="0" parTransId="{D61779F7-1D63-4AE2-A5CE-AC99017BD6BA}" sibTransId="{A5756B8D-4632-4946-B3ED-FFAD1BC88736}"/>
    <dgm:cxn modelId="{CFE2F430-4659-4FE3-A51D-C6A1BBF75113}" type="presOf" srcId="{799272C9-565E-47A1-9426-73DDB87C5C75}" destId="{66ACAE33-7CFE-46AB-865E-731E97B96216}" srcOrd="0" destOrd="0" presId="urn:microsoft.com/office/officeart/2005/8/layout/default"/>
    <dgm:cxn modelId="{84AA3DED-A187-44A5-92CB-9DB6BE5FB119}" type="presOf" srcId="{68C3FC59-0EAF-4A5C-B55E-A938D31A26A9}" destId="{B62E08CA-4B2B-436D-A6A5-A9B653064E38}" srcOrd="0" destOrd="0" presId="urn:microsoft.com/office/officeart/2005/8/layout/default"/>
    <dgm:cxn modelId="{1F46E606-6CED-4C65-AB97-C4E7FB31DFE4}" srcId="{68C3FC59-0EAF-4A5C-B55E-A938D31A26A9}" destId="{799272C9-565E-47A1-9426-73DDB87C5C75}" srcOrd="3" destOrd="0" parTransId="{FAF8A360-D9ED-4AAC-B3EB-F606589168A3}" sibTransId="{084E0EEE-F4F9-43BC-A7B0-0F0455F95D8D}"/>
    <dgm:cxn modelId="{08F63722-D06D-4765-A94F-4137B6151DC0}" type="presOf" srcId="{0574AA1A-C61C-46F1-B95D-BF3BD0A65D37}" destId="{35298FD8-F417-4FEC-8C90-7B6E39EF3003}" srcOrd="0" destOrd="0" presId="urn:microsoft.com/office/officeart/2005/8/layout/default"/>
    <dgm:cxn modelId="{5AFEE9BB-749F-4536-80D6-D9E4C4BAF9B3}" type="presOf" srcId="{9F2E0581-784A-4AED-9604-9C8BC9717840}" destId="{62961DF9-BAC6-4892-A158-595FE090D7C3}" srcOrd="0" destOrd="0" presId="urn:microsoft.com/office/officeart/2005/8/layout/default"/>
    <dgm:cxn modelId="{F1D2DF15-CF7A-4A63-8974-F3E7C680BD0A}" srcId="{68C3FC59-0EAF-4A5C-B55E-A938D31A26A9}" destId="{8837AEFB-836B-466F-A767-BF20770B89BE}" srcOrd="0" destOrd="0" parTransId="{7395D24C-572A-4851-A209-96B7C91A7580}" sibTransId="{86F34540-7367-4E4E-95F1-C443BEA40D65}"/>
    <dgm:cxn modelId="{01C7BAD7-D44E-4E7C-AE1E-0FB4F40CB260}" type="presOf" srcId="{A244E321-1705-4C73-9254-DB000AFB6EB9}" destId="{4DD26C32-2A60-4E02-830E-7B5DC49839FF}" srcOrd="0" destOrd="0" presId="urn:microsoft.com/office/officeart/2005/8/layout/default"/>
    <dgm:cxn modelId="{8E710B21-D8B1-4004-87A3-5C154BCE2BBE}" srcId="{68C3FC59-0EAF-4A5C-B55E-A938D31A26A9}" destId="{9F2E0581-784A-4AED-9604-9C8BC9717840}" srcOrd="4" destOrd="0" parTransId="{89535D2F-B2D4-483B-A304-7E722D11A8EE}" sibTransId="{778C2ECB-FD76-4C3A-B6E5-1D35C8C44C51}"/>
    <dgm:cxn modelId="{05FBBB40-2FAC-4CCE-965C-CA395FEA6A26}" srcId="{68C3FC59-0EAF-4A5C-B55E-A938D31A26A9}" destId="{0574AA1A-C61C-46F1-B95D-BF3BD0A65D37}" srcOrd="1" destOrd="0" parTransId="{54A502AB-A999-4BC7-8AC0-A4A71C755B01}" sibTransId="{8D9576AC-AC34-4E37-83AF-A2F83ECE24F7}"/>
    <dgm:cxn modelId="{E4C451FD-29F1-4AEC-941C-93C7199B775E}" type="presOf" srcId="{8837AEFB-836B-466F-A767-BF20770B89BE}" destId="{8DFA13A5-0DF1-4CCA-8C8C-C8A8B88F8771}" srcOrd="0" destOrd="0" presId="urn:microsoft.com/office/officeart/2005/8/layout/default"/>
    <dgm:cxn modelId="{4E34F9A3-DDBA-4813-8F19-C7772C0412D2}" type="presParOf" srcId="{B62E08CA-4B2B-436D-A6A5-A9B653064E38}" destId="{8DFA13A5-0DF1-4CCA-8C8C-C8A8B88F8771}" srcOrd="0" destOrd="0" presId="urn:microsoft.com/office/officeart/2005/8/layout/default"/>
    <dgm:cxn modelId="{1969DB78-85E1-4E35-9B54-F5FD1C98512A}" type="presParOf" srcId="{B62E08CA-4B2B-436D-A6A5-A9B653064E38}" destId="{9D455555-7308-48A6-857E-561D7C8200DD}" srcOrd="1" destOrd="0" presId="urn:microsoft.com/office/officeart/2005/8/layout/default"/>
    <dgm:cxn modelId="{AAFBA0A0-AA13-423E-B111-7F4C6605A5EC}" type="presParOf" srcId="{B62E08CA-4B2B-436D-A6A5-A9B653064E38}" destId="{35298FD8-F417-4FEC-8C90-7B6E39EF3003}" srcOrd="2" destOrd="0" presId="urn:microsoft.com/office/officeart/2005/8/layout/default"/>
    <dgm:cxn modelId="{B0BB47E8-2832-41F5-BF1A-707A8D2F9505}" type="presParOf" srcId="{B62E08CA-4B2B-436D-A6A5-A9B653064E38}" destId="{76368CBA-722F-4139-8CE5-2B733E567A24}" srcOrd="3" destOrd="0" presId="urn:microsoft.com/office/officeart/2005/8/layout/default"/>
    <dgm:cxn modelId="{0AF3FE1F-8736-4AB4-A19F-0EB89AD12652}" type="presParOf" srcId="{B62E08CA-4B2B-436D-A6A5-A9B653064E38}" destId="{4DD26C32-2A60-4E02-830E-7B5DC49839FF}" srcOrd="4" destOrd="0" presId="urn:microsoft.com/office/officeart/2005/8/layout/default"/>
    <dgm:cxn modelId="{7CFA37E6-391C-4476-ADE8-F130E7310084}" type="presParOf" srcId="{B62E08CA-4B2B-436D-A6A5-A9B653064E38}" destId="{B1E333D6-CEF6-448C-A1C8-46C31536A71D}" srcOrd="5" destOrd="0" presId="urn:microsoft.com/office/officeart/2005/8/layout/default"/>
    <dgm:cxn modelId="{E9B2CDDB-AF89-4215-8DCE-D6FCF095CE35}" type="presParOf" srcId="{B62E08CA-4B2B-436D-A6A5-A9B653064E38}" destId="{66ACAE33-7CFE-46AB-865E-731E97B96216}" srcOrd="6" destOrd="0" presId="urn:microsoft.com/office/officeart/2005/8/layout/default"/>
    <dgm:cxn modelId="{FF8361AC-4C29-4094-A46D-4AE240EB57FF}" type="presParOf" srcId="{B62E08CA-4B2B-436D-A6A5-A9B653064E38}" destId="{393776F6-1E93-433F-BA39-097DE650ED75}" srcOrd="7" destOrd="0" presId="urn:microsoft.com/office/officeart/2005/8/layout/default"/>
    <dgm:cxn modelId="{92EEBAE5-4F36-4E4C-840B-61958B308406}" type="presParOf" srcId="{B62E08CA-4B2B-436D-A6A5-A9B653064E38}" destId="{62961DF9-BAC6-4892-A158-595FE090D7C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1A5D02-7EF5-47D2-9579-6B0D7E730A02}" type="doc">
      <dgm:prSet loTypeId="urn:microsoft.com/office/officeart/2005/8/layout/default#1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E1B0D95-BA99-4350-BFF6-FDCB7D14373E}">
      <dgm:prSet phldrT="[Texto]"/>
      <dgm:spPr/>
      <dgm:t>
        <a:bodyPr/>
        <a:lstStyle/>
        <a:p>
          <a:r>
            <a:rPr lang="es-CL" dirty="0" smtClean="0"/>
            <a:t>MINEDUC</a:t>
          </a:r>
          <a:endParaRPr lang="es-CL" dirty="0"/>
        </a:p>
      </dgm:t>
    </dgm:pt>
    <dgm:pt modelId="{EFE35EA5-9713-41E5-B10C-BC96E9DDF398}" type="parTrans" cxnId="{C4BD5C69-B9FA-4675-93B6-21AE79BD47E8}">
      <dgm:prSet/>
      <dgm:spPr/>
      <dgm:t>
        <a:bodyPr/>
        <a:lstStyle/>
        <a:p>
          <a:endParaRPr lang="es-CL"/>
        </a:p>
      </dgm:t>
    </dgm:pt>
    <dgm:pt modelId="{54A69784-2BA6-4B83-B708-07A32DF159B2}" type="sibTrans" cxnId="{C4BD5C69-B9FA-4675-93B6-21AE79BD47E8}">
      <dgm:prSet/>
      <dgm:spPr/>
      <dgm:t>
        <a:bodyPr/>
        <a:lstStyle/>
        <a:p>
          <a:endParaRPr lang="es-CL"/>
        </a:p>
      </dgm:t>
    </dgm:pt>
    <dgm:pt modelId="{3B81F4F8-D45F-4A61-9D9A-B6459677BA62}">
      <dgm:prSet phldrT="[Texto]"/>
      <dgm:spPr/>
      <dgm:t>
        <a:bodyPr/>
        <a:lstStyle/>
        <a:p>
          <a:r>
            <a:rPr lang="es-CL" dirty="0" smtClean="0"/>
            <a:t>JUNAEB</a:t>
          </a:r>
          <a:endParaRPr lang="es-CL" dirty="0"/>
        </a:p>
      </dgm:t>
    </dgm:pt>
    <dgm:pt modelId="{3605E4CE-53B9-47B0-A397-2E63C967552C}" type="parTrans" cxnId="{48463D80-6C33-40DB-AE1A-C45D5044EDE5}">
      <dgm:prSet/>
      <dgm:spPr/>
      <dgm:t>
        <a:bodyPr/>
        <a:lstStyle/>
        <a:p>
          <a:endParaRPr lang="es-CL"/>
        </a:p>
      </dgm:t>
    </dgm:pt>
    <dgm:pt modelId="{5DFD5AB7-65B0-4B50-8926-9A3C47361F52}" type="sibTrans" cxnId="{48463D80-6C33-40DB-AE1A-C45D5044EDE5}">
      <dgm:prSet/>
      <dgm:spPr/>
      <dgm:t>
        <a:bodyPr/>
        <a:lstStyle/>
        <a:p>
          <a:endParaRPr lang="es-CL"/>
        </a:p>
      </dgm:t>
    </dgm:pt>
    <dgm:pt modelId="{5E052CAB-8B2A-441A-A401-82736227AF1A}" type="pres">
      <dgm:prSet presAssocID="{3D1A5D02-7EF5-47D2-9579-6B0D7E730A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FBEBCAE-3FD9-408D-B3E8-B74156311A98}" type="pres">
      <dgm:prSet presAssocID="{BE1B0D95-BA99-4350-BFF6-FDCB7D14373E}" presName="node" presStyleLbl="node1" presStyleIdx="0" presStyleCnt="2" custLinFactNeighborX="-1600" custLinFactNeighborY="-511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406808EB-1775-4C52-994A-01423BEB1943}" type="pres">
      <dgm:prSet presAssocID="{54A69784-2BA6-4B83-B708-07A32DF159B2}" presName="sibTrans" presStyleCnt="0"/>
      <dgm:spPr/>
    </dgm:pt>
    <dgm:pt modelId="{EDC0D938-0FFB-4FD8-94A0-F3810200AF7E}" type="pres">
      <dgm:prSet presAssocID="{3B81F4F8-D45F-4A61-9D9A-B6459677BA62}" presName="node" presStyleLbl="node1" presStyleIdx="1" presStyleCnt="2" custLinFactNeighborX="6028" custLinFactNeighborY="-450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E7C42F40-4102-4B25-9005-9D05E4EEAF2B}" type="presOf" srcId="{BE1B0D95-BA99-4350-BFF6-FDCB7D14373E}" destId="{4FBEBCAE-3FD9-408D-B3E8-B74156311A98}" srcOrd="0" destOrd="0" presId="urn:microsoft.com/office/officeart/2005/8/layout/default#1"/>
    <dgm:cxn modelId="{C4E1E7EC-65AB-422D-8218-AABB48A7CAB0}" type="presOf" srcId="{3B81F4F8-D45F-4A61-9D9A-B6459677BA62}" destId="{EDC0D938-0FFB-4FD8-94A0-F3810200AF7E}" srcOrd="0" destOrd="0" presId="urn:microsoft.com/office/officeart/2005/8/layout/default#1"/>
    <dgm:cxn modelId="{48463D80-6C33-40DB-AE1A-C45D5044EDE5}" srcId="{3D1A5D02-7EF5-47D2-9579-6B0D7E730A02}" destId="{3B81F4F8-D45F-4A61-9D9A-B6459677BA62}" srcOrd="1" destOrd="0" parTransId="{3605E4CE-53B9-47B0-A397-2E63C967552C}" sibTransId="{5DFD5AB7-65B0-4B50-8926-9A3C47361F52}"/>
    <dgm:cxn modelId="{1EDDD326-0523-4625-95EA-D8DBDBC7FBE0}" type="presOf" srcId="{3D1A5D02-7EF5-47D2-9579-6B0D7E730A02}" destId="{5E052CAB-8B2A-441A-A401-82736227AF1A}" srcOrd="0" destOrd="0" presId="urn:microsoft.com/office/officeart/2005/8/layout/default#1"/>
    <dgm:cxn modelId="{C4BD5C69-B9FA-4675-93B6-21AE79BD47E8}" srcId="{3D1A5D02-7EF5-47D2-9579-6B0D7E730A02}" destId="{BE1B0D95-BA99-4350-BFF6-FDCB7D14373E}" srcOrd="0" destOrd="0" parTransId="{EFE35EA5-9713-41E5-B10C-BC96E9DDF398}" sibTransId="{54A69784-2BA6-4B83-B708-07A32DF159B2}"/>
    <dgm:cxn modelId="{D585632F-0434-47A9-9417-E7D2315017EA}" type="presParOf" srcId="{5E052CAB-8B2A-441A-A401-82736227AF1A}" destId="{4FBEBCAE-3FD9-408D-B3E8-B74156311A98}" srcOrd="0" destOrd="0" presId="urn:microsoft.com/office/officeart/2005/8/layout/default#1"/>
    <dgm:cxn modelId="{682D85AC-6FAB-4DF3-A76B-39ACB04622B3}" type="presParOf" srcId="{5E052CAB-8B2A-441A-A401-82736227AF1A}" destId="{406808EB-1775-4C52-994A-01423BEB1943}" srcOrd="1" destOrd="0" presId="urn:microsoft.com/office/officeart/2005/8/layout/default#1"/>
    <dgm:cxn modelId="{CF8B0BCE-80D0-4D08-B0F2-603397C211C5}" type="presParOf" srcId="{5E052CAB-8B2A-441A-A401-82736227AF1A}" destId="{EDC0D938-0FFB-4FD8-94A0-F3810200AF7E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97093-8005-4951-B859-843CB093AAB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4B7DB14-15F5-4ABC-90D9-785502D2C5CD}">
      <dgm:prSet phldrT="[Texto]"/>
      <dgm:spPr/>
      <dgm:t>
        <a:bodyPr/>
        <a:lstStyle/>
        <a:p>
          <a:r>
            <a:rPr lang="es-CL" dirty="0" smtClean="0"/>
            <a:t>BECAS</a:t>
          </a:r>
          <a:endParaRPr lang="es-CL" dirty="0"/>
        </a:p>
      </dgm:t>
    </dgm:pt>
    <dgm:pt modelId="{41131383-E100-4347-B77D-9F794675BE70}" type="parTrans" cxnId="{4839CE13-E201-4FD7-83B9-A8A5915B39AD}">
      <dgm:prSet/>
      <dgm:spPr/>
      <dgm:t>
        <a:bodyPr/>
        <a:lstStyle/>
        <a:p>
          <a:endParaRPr lang="es-CL"/>
        </a:p>
      </dgm:t>
    </dgm:pt>
    <dgm:pt modelId="{F9709363-289C-4910-8F52-717403717ED3}" type="sibTrans" cxnId="{4839CE13-E201-4FD7-83B9-A8A5915B39AD}">
      <dgm:prSet/>
      <dgm:spPr/>
      <dgm:t>
        <a:bodyPr/>
        <a:lstStyle/>
        <a:p>
          <a:endParaRPr lang="es-CL"/>
        </a:p>
      </dgm:t>
    </dgm:pt>
    <dgm:pt modelId="{8287AF30-6896-477B-B318-036C0C375B66}">
      <dgm:prSet phldrT="[Texto]"/>
      <dgm:spPr/>
      <dgm:t>
        <a:bodyPr/>
        <a:lstStyle/>
        <a:p>
          <a:r>
            <a:rPr lang="es-CL" b="1" i="0" dirty="0" smtClean="0"/>
            <a:t>(BJGM)  Y BJGME</a:t>
          </a:r>
          <a:endParaRPr lang="es-CL" dirty="0"/>
        </a:p>
      </dgm:t>
    </dgm:pt>
    <dgm:pt modelId="{5ABC7131-5135-4889-8080-3106F1DFB566}" type="parTrans" cxnId="{9C2A1871-6BA5-4C9D-AA7E-B3803096BEAC}">
      <dgm:prSet/>
      <dgm:spPr/>
      <dgm:t>
        <a:bodyPr/>
        <a:lstStyle/>
        <a:p>
          <a:endParaRPr lang="es-CL"/>
        </a:p>
      </dgm:t>
    </dgm:pt>
    <dgm:pt modelId="{A48C3877-8AEA-4A94-BF84-9B58EB4E6EEE}" type="sibTrans" cxnId="{9C2A1871-6BA5-4C9D-AA7E-B3803096BEAC}">
      <dgm:prSet/>
      <dgm:spPr/>
      <dgm:t>
        <a:bodyPr/>
        <a:lstStyle/>
        <a:p>
          <a:endParaRPr lang="es-CL"/>
        </a:p>
      </dgm:t>
    </dgm:pt>
    <dgm:pt modelId="{A7AF537A-D5C6-4058-8BF7-2776EABF1A2F}">
      <dgm:prSet phldrT="[Texto]"/>
      <dgm:spPr/>
      <dgm:t>
        <a:bodyPr/>
        <a:lstStyle/>
        <a:p>
          <a:r>
            <a:rPr lang="es-CL" dirty="0" smtClean="0"/>
            <a:t>BEA  10%, BVP</a:t>
          </a:r>
          <a:endParaRPr lang="es-CL" dirty="0"/>
        </a:p>
      </dgm:t>
    </dgm:pt>
    <dgm:pt modelId="{31AD9719-BDE8-4F03-8897-BB168AE0AC7E}" type="parTrans" cxnId="{F1700094-68F4-4631-B0DB-761F20483363}">
      <dgm:prSet/>
      <dgm:spPr/>
      <dgm:t>
        <a:bodyPr/>
        <a:lstStyle/>
        <a:p>
          <a:endParaRPr lang="es-CL"/>
        </a:p>
      </dgm:t>
    </dgm:pt>
    <dgm:pt modelId="{5BBA6279-96E1-410D-A442-80ACF4ACB0D1}" type="sibTrans" cxnId="{F1700094-68F4-4631-B0DB-761F20483363}">
      <dgm:prSet/>
      <dgm:spPr/>
      <dgm:t>
        <a:bodyPr/>
        <a:lstStyle/>
        <a:p>
          <a:endParaRPr lang="es-CL"/>
        </a:p>
      </dgm:t>
    </dgm:pt>
    <dgm:pt modelId="{7373800D-D686-4F08-9439-44C029E0E3B4}">
      <dgm:prSet phldrT="[Texto]"/>
      <dgm:spPr/>
      <dgm:t>
        <a:bodyPr/>
        <a:lstStyle/>
        <a:p>
          <a:r>
            <a:rPr lang="es-CL" dirty="0" smtClean="0"/>
            <a:t>ARANCEL </a:t>
          </a:r>
          <a:endParaRPr lang="es-CL" dirty="0"/>
        </a:p>
      </dgm:t>
    </dgm:pt>
    <dgm:pt modelId="{07F6B095-B8AC-4195-8128-33D03E03355D}" type="parTrans" cxnId="{C9AA0E63-B057-4561-B051-9676553CB1A7}">
      <dgm:prSet/>
      <dgm:spPr/>
      <dgm:t>
        <a:bodyPr/>
        <a:lstStyle/>
        <a:p>
          <a:endParaRPr lang="es-CL"/>
        </a:p>
      </dgm:t>
    </dgm:pt>
    <dgm:pt modelId="{F91F1B3A-9034-497B-86F6-053B9A9AE03A}" type="sibTrans" cxnId="{C9AA0E63-B057-4561-B051-9676553CB1A7}">
      <dgm:prSet/>
      <dgm:spPr/>
      <dgm:t>
        <a:bodyPr/>
        <a:lstStyle/>
        <a:p>
          <a:endParaRPr lang="es-CL"/>
        </a:p>
      </dgm:t>
    </dgm:pt>
    <dgm:pt modelId="{999D3DFC-FF20-4E29-A9C8-6314B491847A}">
      <dgm:prSet phldrT="[Texto]"/>
      <dgm:spPr/>
      <dgm:t>
        <a:bodyPr/>
        <a:lstStyle/>
        <a:p>
          <a:r>
            <a:rPr lang="es-CL" dirty="0" smtClean="0"/>
            <a:t>BHPE, NUEVO MILENIO</a:t>
          </a:r>
          <a:endParaRPr lang="es-CL" dirty="0"/>
        </a:p>
      </dgm:t>
    </dgm:pt>
    <dgm:pt modelId="{2C4B611B-7C3E-419D-AC76-E9AF073867CA}" type="parTrans" cxnId="{22A3572F-A27F-4D61-85CA-9D4B2AAF38F7}">
      <dgm:prSet/>
      <dgm:spPr/>
      <dgm:t>
        <a:bodyPr/>
        <a:lstStyle/>
        <a:p>
          <a:endParaRPr lang="es-CL"/>
        </a:p>
      </dgm:t>
    </dgm:pt>
    <dgm:pt modelId="{AB6FFA7E-7FB4-453E-A24B-2BAE351F0DA9}" type="sibTrans" cxnId="{22A3572F-A27F-4D61-85CA-9D4B2AAF38F7}">
      <dgm:prSet/>
      <dgm:spPr/>
      <dgm:t>
        <a:bodyPr/>
        <a:lstStyle/>
        <a:p>
          <a:endParaRPr lang="es-CL"/>
        </a:p>
      </dgm:t>
    </dgm:pt>
    <dgm:pt modelId="{C1A1F986-B82C-4DC8-B771-7D5AA191B63C}">
      <dgm:prSet phldrT="[Texto]"/>
      <dgm:spPr/>
      <dgm:t>
        <a:bodyPr/>
        <a:lstStyle/>
        <a:p>
          <a:r>
            <a:rPr lang="es-CL" dirty="0" smtClean="0"/>
            <a:t>BECA DISCAPACIDAD</a:t>
          </a:r>
          <a:endParaRPr lang="es-CL" dirty="0"/>
        </a:p>
      </dgm:t>
    </dgm:pt>
    <dgm:pt modelId="{C891F98D-A745-49B6-9C61-E07D7273388A}" type="parTrans" cxnId="{A3400552-87E8-4F36-9470-B2068431E558}">
      <dgm:prSet/>
      <dgm:spPr/>
      <dgm:t>
        <a:bodyPr/>
        <a:lstStyle/>
        <a:p>
          <a:endParaRPr lang="es-CL"/>
        </a:p>
      </dgm:t>
    </dgm:pt>
    <dgm:pt modelId="{BE098727-86D2-4400-BD61-EB98ADFB7847}" type="sibTrans" cxnId="{A3400552-87E8-4F36-9470-B2068431E558}">
      <dgm:prSet/>
      <dgm:spPr/>
      <dgm:t>
        <a:bodyPr/>
        <a:lstStyle/>
        <a:p>
          <a:endParaRPr lang="es-CL"/>
        </a:p>
      </dgm:t>
    </dgm:pt>
    <dgm:pt modelId="{1EC186C1-78EC-409D-A49F-AAC570330427}">
      <dgm:prSet phldrT="[Texto]"/>
      <dgm:spPr/>
      <dgm:t>
        <a:bodyPr/>
        <a:lstStyle/>
        <a:p>
          <a:r>
            <a:rPr lang="es-CL" dirty="0" smtClean="0"/>
            <a:t>ANUAL</a:t>
          </a:r>
          <a:endParaRPr lang="es-CL" dirty="0"/>
        </a:p>
      </dgm:t>
    </dgm:pt>
    <dgm:pt modelId="{D1A9DDD4-5641-4BB5-90B2-D63DFA400AF9}" type="parTrans" cxnId="{4C575B6D-016D-48B6-BC5C-EE5C1A5CAFF0}">
      <dgm:prSet/>
      <dgm:spPr/>
      <dgm:t>
        <a:bodyPr/>
        <a:lstStyle/>
        <a:p>
          <a:endParaRPr lang="es-CL"/>
        </a:p>
      </dgm:t>
    </dgm:pt>
    <dgm:pt modelId="{B6A58F36-B48D-4A95-8BD9-1F520BBF6228}" type="sibTrans" cxnId="{4C575B6D-016D-48B6-BC5C-EE5C1A5CAFF0}">
      <dgm:prSet/>
      <dgm:spPr/>
      <dgm:t>
        <a:bodyPr/>
        <a:lstStyle/>
        <a:p>
          <a:endParaRPr lang="es-CL"/>
        </a:p>
      </dgm:t>
    </dgm:pt>
    <dgm:pt modelId="{D794CDA2-5165-467B-9C28-A90BF67A18BE}">
      <dgm:prSet phldrT="[Texto]"/>
      <dgm:spPr/>
      <dgm:t>
        <a:bodyPr/>
        <a:lstStyle/>
        <a:p>
          <a:r>
            <a:rPr lang="es-CL" dirty="0" smtClean="0"/>
            <a:t>BET, REPARACIÓN</a:t>
          </a:r>
          <a:endParaRPr lang="es-CL" dirty="0"/>
        </a:p>
      </dgm:t>
    </dgm:pt>
    <dgm:pt modelId="{E09359E7-0A4A-4088-88BF-C706343C507F}" type="parTrans" cxnId="{0F9BF945-05F5-44C8-A390-F08A685F4146}">
      <dgm:prSet/>
      <dgm:spPr/>
      <dgm:t>
        <a:bodyPr/>
        <a:lstStyle/>
        <a:p>
          <a:endParaRPr lang="es-CL"/>
        </a:p>
      </dgm:t>
    </dgm:pt>
    <dgm:pt modelId="{E66A1C36-FAA3-4A74-897A-A555A8890589}" type="sibTrans" cxnId="{0F9BF945-05F5-44C8-A390-F08A685F4146}">
      <dgm:prSet/>
      <dgm:spPr/>
      <dgm:t>
        <a:bodyPr/>
        <a:lstStyle/>
        <a:p>
          <a:endParaRPr lang="es-CL"/>
        </a:p>
      </dgm:t>
    </dgm:pt>
    <dgm:pt modelId="{603F4828-6229-41A9-BD19-8B8F63EB8914}">
      <dgm:prSet phldrT="[Texto]"/>
      <dgm:spPr/>
      <dgm:t>
        <a:bodyPr/>
        <a:lstStyle/>
        <a:p>
          <a:r>
            <a:rPr lang="es-CL" dirty="0" smtClean="0"/>
            <a:t>BB,  </a:t>
          </a:r>
          <a:r>
            <a:rPr lang="es-CL" b="1" i="0" dirty="0" smtClean="0"/>
            <a:t>BPSU, BNM</a:t>
          </a:r>
          <a:endParaRPr lang="es-CL" dirty="0"/>
        </a:p>
      </dgm:t>
    </dgm:pt>
    <dgm:pt modelId="{83A3EC06-290D-496E-A6BA-A97AA2E635A0}" type="parTrans" cxnId="{892B5035-C840-4102-A412-0106CF4391DD}">
      <dgm:prSet/>
      <dgm:spPr/>
      <dgm:t>
        <a:bodyPr/>
        <a:lstStyle/>
        <a:p>
          <a:endParaRPr lang="es-CL"/>
        </a:p>
      </dgm:t>
    </dgm:pt>
    <dgm:pt modelId="{4FF663CD-D25C-4F0D-9870-314AF846184B}" type="sibTrans" cxnId="{892B5035-C840-4102-A412-0106CF4391DD}">
      <dgm:prSet/>
      <dgm:spPr/>
      <dgm:t>
        <a:bodyPr/>
        <a:lstStyle/>
        <a:p>
          <a:endParaRPr lang="es-CL"/>
        </a:p>
      </dgm:t>
    </dgm:pt>
    <dgm:pt modelId="{E34F1295-1D7C-4456-9EBF-FA25471181C2}" type="pres">
      <dgm:prSet presAssocID="{DA197093-8005-4951-B859-843CB093A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5847271-E277-4756-9D98-47D4445BEA7A}" type="pres">
      <dgm:prSet presAssocID="{74B7DB14-15F5-4ABC-90D9-785502D2C5CD}" presName="composite" presStyleCnt="0"/>
      <dgm:spPr/>
    </dgm:pt>
    <dgm:pt modelId="{360B2C4D-7F2F-4A68-A482-D2DEE8C20339}" type="pres">
      <dgm:prSet presAssocID="{74B7DB14-15F5-4ABC-90D9-785502D2C5CD}" presName="parentText" presStyleLbl="alignNode1" presStyleIdx="0" presStyleCnt="3" custLinFactNeighborX="0" custLinFactNeighborY="-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F59C77-6A15-4EE8-9D8F-07C81A20BDA0}" type="pres">
      <dgm:prSet presAssocID="{74B7DB14-15F5-4ABC-90D9-785502D2C5CD}" presName="descendantText" presStyleLbl="alignAcc1" presStyleIdx="0" presStyleCnt="3" custLinFactNeighborX="-969" custLinFactNeighborY="-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5EB12A-6F07-4B81-8DF7-A3110647B7D5}" type="pres">
      <dgm:prSet presAssocID="{F9709363-289C-4910-8F52-717403717ED3}" presName="sp" presStyleCnt="0"/>
      <dgm:spPr/>
    </dgm:pt>
    <dgm:pt modelId="{663CF1B8-CF63-414A-AC27-90ABF4DF235B}" type="pres">
      <dgm:prSet presAssocID="{7373800D-D686-4F08-9439-44C029E0E3B4}" presName="composite" presStyleCnt="0"/>
      <dgm:spPr/>
    </dgm:pt>
    <dgm:pt modelId="{7EA46B6C-1986-4396-AD97-D58A8F25DB59}" type="pres">
      <dgm:prSet presAssocID="{7373800D-D686-4F08-9439-44C029E0E3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4ED79A-19DF-4CB1-93EA-9DE2968A0534}" type="pres">
      <dgm:prSet presAssocID="{7373800D-D686-4F08-9439-44C029E0E3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7C2BCA-60EB-411A-AA70-26379F31FD74}" type="pres">
      <dgm:prSet presAssocID="{F91F1B3A-9034-497B-86F6-053B9A9AE03A}" presName="sp" presStyleCnt="0"/>
      <dgm:spPr/>
    </dgm:pt>
    <dgm:pt modelId="{9E7D5B7A-5CB0-451F-AF3C-43FAB3F54619}" type="pres">
      <dgm:prSet presAssocID="{1EC186C1-78EC-409D-A49F-AAC570330427}" presName="composite" presStyleCnt="0"/>
      <dgm:spPr/>
    </dgm:pt>
    <dgm:pt modelId="{3ED3C6DC-6E50-4FA5-A951-4E51D23CF921}" type="pres">
      <dgm:prSet presAssocID="{1EC186C1-78EC-409D-A49F-AAC5703304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F68708-B242-4F70-8DD1-A30F9FCC47FD}" type="pres">
      <dgm:prSet presAssocID="{1EC186C1-78EC-409D-A49F-AAC5703304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92B5035-C840-4102-A412-0106CF4391DD}" srcId="{1EC186C1-78EC-409D-A49F-AAC570330427}" destId="{603F4828-6229-41A9-BD19-8B8F63EB8914}" srcOrd="1" destOrd="0" parTransId="{83A3EC06-290D-496E-A6BA-A97AA2E635A0}" sibTransId="{4FF663CD-D25C-4F0D-9870-314AF846184B}"/>
    <dgm:cxn modelId="{F1700094-68F4-4631-B0DB-761F20483363}" srcId="{74B7DB14-15F5-4ABC-90D9-785502D2C5CD}" destId="{A7AF537A-D5C6-4058-8BF7-2776EABF1A2F}" srcOrd="1" destOrd="0" parTransId="{31AD9719-BDE8-4F03-8897-BB168AE0AC7E}" sibTransId="{5BBA6279-96E1-410D-A442-80ACF4ACB0D1}"/>
    <dgm:cxn modelId="{C9AA0E63-B057-4561-B051-9676553CB1A7}" srcId="{DA197093-8005-4951-B859-843CB093AAB8}" destId="{7373800D-D686-4F08-9439-44C029E0E3B4}" srcOrd="1" destOrd="0" parTransId="{07F6B095-B8AC-4195-8128-33D03E03355D}" sibTransId="{F91F1B3A-9034-497B-86F6-053B9A9AE03A}"/>
    <dgm:cxn modelId="{34E4FA3A-D3EB-4783-99F6-4472575D4A9C}" type="presOf" srcId="{D794CDA2-5165-467B-9C28-A90BF67A18BE}" destId="{8DF68708-B242-4F70-8DD1-A30F9FCC47FD}" srcOrd="0" destOrd="0" presId="urn:microsoft.com/office/officeart/2005/8/layout/chevron2"/>
    <dgm:cxn modelId="{4C575B6D-016D-48B6-BC5C-EE5C1A5CAFF0}" srcId="{DA197093-8005-4951-B859-843CB093AAB8}" destId="{1EC186C1-78EC-409D-A49F-AAC570330427}" srcOrd="2" destOrd="0" parTransId="{D1A9DDD4-5641-4BB5-90B2-D63DFA400AF9}" sibTransId="{B6A58F36-B48D-4A95-8BD9-1F520BBF6228}"/>
    <dgm:cxn modelId="{A3400552-87E8-4F36-9470-B2068431E558}" srcId="{7373800D-D686-4F08-9439-44C029E0E3B4}" destId="{C1A1F986-B82C-4DC8-B771-7D5AA191B63C}" srcOrd="1" destOrd="0" parTransId="{C891F98D-A745-49B6-9C61-E07D7273388A}" sibTransId="{BE098727-86D2-4400-BD61-EB98ADFB7847}"/>
    <dgm:cxn modelId="{90E6B330-B621-4BB1-A1D0-E8129B147CB0}" type="presOf" srcId="{8287AF30-6896-477B-B318-036C0C375B66}" destId="{E9F59C77-6A15-4EE8-9D8F-07C81A20BDA0}" srcOrd="0" destOrd="0" presId="urn:microsoft.com/office/officeart/2005/8/layout/chevron2"/>
    <dgm:cxn modelId="{9C2A1871-6BA5-4C9D-AA7E-B3803096BEAC}" srcId="{74B7DB14-15F5-4ABC-90D9-785502D2C5CD}" destId="{8287AF30-6896-477B-B318-036C0C375B66}" srcOrd="0" destOrd="0" parTransId="{5ABC7131-5135-4889-8080-3106F1DFB566}" sibTransId="{A48C3877-8AEA-4A94-BF84-9B58EB4E6EEE}"/>
    <dgm:cxn modelId="{E0C0535F-F9FA-4E69-A4ED-3A6A35FC1DCD}" type="presOf" srcId="{DA197093-8005-4951-B859-843CB093AAB8}" destId="{E34F1295-1D7C-4456-9EBF-FA25471181C2}" srcOrd="0" destOrd="0" presId="urn:microsoft.com/office/officeart/2005/8/layout/chevron2"/>
    <dgm:cxn modelId="{40139775-529A-46CF-A23C-F0449EDB8815}" type="presOf" srcId="{A7AF537A-D5C6-4058-8BF7-2776EABF1A2F}" destId="{E9F59C77-6A15-4EE8-9D8F-07C81A20BDA0}" srcOrd="0" destOrd="1" presId="urn:microsoft.com/office/officeart/2005/8/layout/chevron2"/>
    <dgm:cxn modelId="{EEF07D90-BAAA-4154-8398-AC381AA39D31}" type="presOf" srcId="{603F4828-6229-41A9-BD19-8B8F63EB8914}" destId="{8DF68708-B242-4F70-8DD1-A30F9FCC47FD}" srcOrd="0" destOrd="1" presId="urn:microsoft.com/office/officeart/2005/8/layout/chevron2"/>
    <dgm:cxn modelId="{0F9BF945-05F5-44C8-A390-F08A685F4146}" srcId="{1EC186C1-78EC-409D-A49F-AAC570330427}" destId="{D794CDA2-5165-467B-9C28-A90BF67A18BE}" srcOrd="0" destOrd="0" parTransId="{E09359E7-0A4A-4088-88BF-C706343C507F}" sibTransId="{E66A1C36-FAA3-4A74-897A-A555A8890589}"/>
    <dgm:cxn modelId="{DA219384-2E10-4018-AA2D-9173A8B6C0AE}" type="presOf" srcId="{999D3DFC-FF20-4E29-A9C8-6314B491847A}" destId="{864ED79A-19DF-4CB1-93EA-9DE2968A0534}" srcOrd="0" destOrd="0" presId="urn:microsoft.com/office/officeart/2005/8/layout/chevron2"/>
    <dgm:cxn modelId="{A8B83006-7793-46D1-AB9C-FDEE833B1E3E}" type="presOf" srcId="{C1A1F986-B82C-4DC8-B771-7D5AA191B63C}" destId="{864ED79A-19DF-4CB1-93EA-9DE2968A0534}" srcOrd="0" destOrd="1" presId="urn:microsoft.com/office/officeart/2005/8/layout/chevron2"/>
    <dgm:cxn modelId="{4839CE13-E201-4FD7-83B9-A8A5915B39AD}" srcId="{DA197093-8005-4951-B859-843CB093AAB8}" destId="{74B7DB14-15F5-4ABC-90D9-785502D2C5CD}" srcOrd="0" destOrd="0" parTransId="{41131383-E100-4347-B77D-9F794675BE70}" sibTransId="{F9709363-289C-4910-8F52-717403717ED3}"/>
    <dgm:cxn modelId="{22A3572F-A27F-4D61-85CA-9D4B2AAF38F7}" srcId="{7373800D-D686-4F08-9439-44C029E0E3B4}" destId="{999D3DFC-FF20-4E29-A9C8-6314B491847A}" srcOrd="0" destOrd="0" parTransId="{2C4B611B-7C3E-419D-AC76-E9AF073867CA}" sibTransId="{AB6FFA7E-7FB4-453E-A24B-2BAE351F0DA9}"/>
    <dgm:cxn modelId="{CC7E323F-7FB8-4B7C-858F-78286356D275}" type="presOf" srcId="{7373800D-D686-4F08-9439-44C029E0E3B4}" destId="{7EA46B6C-1986-4396-AD97-D58A8F25DB59}" srcOrd="0" destOrd="0" presId="urn:microsoft.com/office/officeart/2005/8/layout/chevron2"/>
    <dgm:cxn modelId="{D8944C26-3AAC-42CC-B9BC-820645A71FA8}" type="presOf" srcId="{74B7DB14-15F5-4ABC-90D9-785502D2C5CD}" destId="{360B2C4D-7F2F-4A68-A482-D2DEE8C20339}" srcOrd="0" destOrd="0" presId="urn:microsoft.com/office/officeart/2005/8/layout/chevron2"/>
    <dgm:cxn modelId="{1274701F-F55B-40AB-822E-D284AB7FDC40}" type="presOf" srcId="{1EC186C1-78EC-409D-A49F-AAC570330427}" destId="{3ED3C6DC-6E50-4FA5-A951-4E51D23CF921}" srcOrd="0" destOrd="0" presId="urn:microsoft.com/office/officeart/2005/8/layout/chevron2"/>
    <dgm:cxn modelId="{55942E7D-0E87-4AFA-BD3C-7D744E1B4B6E}" type="presParOf" srcId="{E34F1295-1D7C-4456-9EBF-FA25471181C2}" destId="{05847271-E277-4756-9D98-47D4445BEA7A}" srcOrd="0" destOrd="0" presId="urn:microsoft.com/office/officeart/2005/8/layout/chevron2"/>
    <dgm:cxn modelId="{7AF66B0D-587B-4AA2-A898-219F7CC2EB6A}" type="presParOf" srcId="{05847271-E277-4756-9D98-47D4445BEA7A}" destId="{360B2C4D-7F2F-4A68-A482-D2DEE8C20339}" srcOrd="0" destOrd="0" presId="urn:microsoft.com/office/officeart/2005/8/layout/chevron2"/>
    <dgm:cxn modelId="{37BE8AD2-C5F4-4133-BDA6-2AB434FF0405}" type="presParOf" srcId="{05847271-E277-4756-9D98-47D4445BEA7A}" destId="{E9F59C77-6A15-4EE8-9D8F-07C81A20BDA0}" srcOrd="1" destOrd="0" presId="urn:microsoft.com/office/officeart/2005/8/layout/chevron2"/>
    <dgm:cxn modelId="{E388C193-DE7F-44D8-A629-9A57EDFEE192}" type="presParOf" srcId="{E34F1295-1D7C-4456-9EBF-FA25471181C2}" destId="{C65EB12A-6F07-4B81-8DF7-A3110647B7D5}" srcOrd="1" destOrd="0" presId="urn:microsoft.com/office/officeart/2005/8/layout/chevron2"/>
    <dgm:cxn modelId="{5BA08B4B-8EC9-4671-B1C9-8064C2BB1314}" type="presParOf" srcId="{E34F1295-1D7C-4456-9EBF-FA25471181C2}" destId="{663CF1B8-CF63-414A-AC27-90ABF4DF235B}" srcOrd="2" destOrd="0" presId="urn:microsoft.com/office/officeart/2005/8/layout/chevron2"/>
    <dgm:cxn modelId="{0CB78F4D-FD21-4FAE-A6EE-7739F6A53164}" type="presParOf" srcId="{663CF1B8-CF63-414A-AC27-90ABF4DF235B}" destId="{7EA46B6C-1986-4396-AD97-D58A8F25DB59}" srcOrd="0" destOrd="0" presId="urn:microsoft.com/office/officeart/2005/8/layout/chevron2"/>
    <dgm:cxn modelId="{13B314AE-DD18-4068-A1D9-BCA398B87040}" type="presParOf" srcId="{663CF1B8-CF63-414A-AC27-90ABF4DF235B}" destId="{864ED79A-19DF-4CB1-93EA-9DE2968A0534}" srcOrd="1" destOrd="0" presId="urn:microsoft.com/office/officeart/2005/8/layout/chevron2"/>
    <dgm:cxn modelId="{E9E764AB-B0E5-4004-82FE-B2644F50B373}" type="presParOf" srcId="{E34F1295-1D7C-4456-9EBF-FA25471181C2}" destId="{207C2BCA-60EB-411A-AA70-26379F31FD74}" srcOrd="3" destOrd="0" presId="urn:microsoft.com/office/officeart/2005/8/layout/chevron2"/>
    <dgm:cxn modelId="{5B682DBD-77D7-4A5F-AF2D-72C01122869A}" type="presParOf" srcId="{E34F1295-1D7C-4456-9EBF-FA25471181C2}" destId="{9E7D5B7A-5CB0-451F-AF3C-43FAB3F54619}" srcOrd="4" destOrd="0" presId="urn:microsoft.com/office/officeart/2005/8/layout/chevron2"/>
    <dgm:cxn modelId="{D4AAA896-DC4D-4E17-AFC4-27A72ECF175A}" type="presParOf" srcId="{9E7D5B7A-5CB0-451F-AF3C-43FAB3F54619}" destId="{3ED3C6DC-6E50-4FA5-A951-4E51D23CF921}" srcOrd="0" destOrd="0" presId="urn:microsoft.com/office/officeart/2005/8/layout/chevron2"/>
    <dgm:cxn modelId="{1A208604-C3F5-4CE2-BA64-28F72718CBC2}" type="presParOf" srcId="{9E7D5B7A-5CB0-451F-AF3C-43FAB3F54619}" destId="{8DF68708-B242-4F70-8DD1-A30F9FCC4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197093-8005-4951-B859-843CB093AAB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4B7DB14-15F5-4ABC-90D9-785502D2C5CD}">
      <dgm:prSet phldrT="[Texto]"/>
      <dgm:spPr/>
      <dgm:t>
        <a:bodyPr/>
        <a:lstStyle/>
        <a:p>
          <a:r>
            <a:rPr lang="es-CL" dirty="0" smtClean="0"/>
            <a:t>BECAS</a:t>
          </a:r>
          <a:endParaRPr lang="es-CL" dirty="0"/>
        </a:p>
      </dgm:t>
    </dgm:pt>
    <dgm:pt modelId="{41131383-E100-4347-B77D-9F794675BE70}" type="parTrans" cxnId="{4839CE13-E201-4FD7-83B9-A8A5915B39AD}">
      <dgm:prSet/>
      <dgm:spPr/>
      <dgm:t>
        <a:bodyPr/>
        <a:lstStyle/>
        <a:p>
          <a:endParaRPr lang="es-CL"/>
        </a:p>
      </dgm:t>
    </dgm:pt>
    <dgm:pt modelId="{F9709363-289C-4910-8F52-717403717ED3}" type="sibTrans" cxnId="{4839CE13-E201-4FD7-83B9-A8A5915B39AD}">
      <dgm:prSet/>
      <dgm:spPr/>
      <dgm:t>
        <a:bodyPr/>
        <a:lstStyle/>
        <a:p>
          <a:endParaRPr lang="es-CL"/>
        </a:p>
      </dgm:t>
    </dgm:pt>
    <dgm:pt modelId="{1EC186C1-78EC-409D-A49F-AAC570330427}">
      <dgm:prSet phldrT="[Texto]"/>
      <dgm:spPr/>
      <dgm:t>
        <a:bodyPr/>
        <a:lstStyle/>
        <a:p>
          <a:endParaRPr lang="es-CL" dirty="0"/>
        </a:p>
      </dgm:t>
    </dgm:pt>
    <dgm:pt modelId="{D1A9DDD4-5641-4BB5-90B2-D63DFA400AF9}" type="parTrans" cxnId="{4C575B6D-016D-48B6-BC5C-EE5C1A5CAFF0}">
      <dgm:prSet/>
      <dgm:spPr/>
      <dgm:t>
        <a:bodyPr/>
        <a:lstStyle/>
        <a:p>
          <a:endParaRPr lang="es-CL"/>
        </a:p>
      </dgm:t>
    </dgm:pt>
    <dgm:pt modelId="{B6A58F36-B48D-4A95-8BD9-1F520BBF6228}" type="sibTrans" cxnId="{4C575B6D-016D-48B6-BC5C-EE5C1A5CAFF0}">
      <dgm:prSet/>
      <dgm:spPr/>
      <dgm:t>
        <a:bodyPr/>
        <a:lstStyle/>
        <a:p>
          <a:endParaRPr lang="es-CL"/>
        </a:p>
      </dgm:t>
    </dgm:pt>
    <dgm:pt modelId="{F0581D73-943E-4126-A00F-B9C32C823AAD}">
      <dgm:prSet/>
      <dgm:spPr/>
      <dgm:t>
        <a:bodyPr/>
        <a:lstStyle/>
        <a:p>
          <a:r>
            <a:rPr lang="es-CL" dirty="0" smtClean="0"/>
            <a:t>Presidente de la República</a:t>
          </a:r>
          <a:endParaRPr lang="es-CL" dirty="0"/>
        </a:p>
      </dgm:t>
    </dgm:pt>
    <dgm:pt modelId="{BC971771-9B13-4F81-BC8F-129137BE0A2F}" type="parTrans" cxnId="{F016AB12-C7EB-4113-8D7F-519B47A14715}">
      <dgm:prSet/>
      <dgm:spPr/>
      <dgm:t>
        <a:bodyPr/>
        <a:lstStyle/>
        <a:p>
          <a:endParaRPr lang="es-AR"/>
        </a:p>
      </dgm:t>
    </dgm:pt>
    <dgm:pt modelId="{6C0D4F30-DD94-42E6-89A6-AB200F9958A2}" type="sibTrans" cxnId="{F016AB12-C7EB-4113-8D7F-519B47A14715}">
      <dgm:prSet/>
      <dgm:spPr/>
      <dgm:t>
        <a:bodyPr/>
        <a:lstStyle/>
        <a:p>
          <a:endParaRPr lang="es-AR"/>
        </a:p>
      </dgm:t>
    </dgm:pt>
    <dgm:pt modelId="{CCED1DB1-CF09-4F35-92EB-3B5052283288}">
      <dgm:prSet/>
      <dgm:spPr/>
      <dgm:t>
        <a:bodyPr/>
        <a:lstStyle/>
        <a:p>
          <a:r>
            <a:rPr lang="es-CL" dirty="0" smtClean="0"/>
            <a:t>Alimentación</a:t>
          </a:r>
          <a:endParaRPr lang="es-CL" dirty="0"/>
        </a:p>
      </dgm:t>
    </dgm:pt>
    <dgm:pt modelId="{0A57117D-96B7-493D-A1B9-94E5F82049C2}" type="parTrans" cxnId="{4A0DEA49-EA2D-4DC7-B9D9-113D7C8504E8}">
      <dgm:prSet/>
      <dgm:spPr/>
      <dgm:t>
        <a:bodyPr/>
        <a:lstStyle/>
        <a:p>
          <a:endParaRPr lang="es-AR"/>
        </a:p>
      </dgm:t>
    </dgm:pt>
    <dgm:pt modelId="{1AA1A756-539E-45A1-B887-DA60B9058B6E}" type="sibTrans" cxnId="{4A0DEA49-EA2D-4DC7-B9D9-113D7C8504E8}">
      <dgm:prSet/>
      <dgm:spPr/>
      <dgm:t>
        <a:bodyPr/>
        <a:lstStyle/>
        <a:p>
          <a:endParaRPr lang="es-AR"/>
        </a:p>
      </dgm:t>
    </dgm:pt>
    <dgm:pt modelId="{7373800D-D686-4F08-9439-44C029E0E3B4}">
      <dgm:prSet phldrT="[Texto]"/>
      <dgm:spPr/>
      <dgm:t>
        <a:bodyPr/>
        <a:lstStyle/>
        <a:p>
          <a:r>
            <a:rPr lang="es-CL" dirty="0" smtClean="0"/>
            <a:t> </a:t>
          </a:r>
          <a:endParaRPr lang="es-CL" dirty="0"/>
        </a:p>
      </dgm:t>
    </dgm:pt>
    <dgm:pt modelId="{F91F1B3A-9034-497B-86F6-053B9A9AE03A}" type="sibTrans" cxnId="{C9AA0E63-B057-4561-B051-9676553CB1A7}">
      <dgm:prSet/>
      <dgm:spPr/>
      <dgm:t>
        <a:bodyPr/>
        <a:lstStyle/>
        <a:p>
          <a:endParaRPr lang="es-CL"/>
        </a:p>
      </dgm:t>
    </dgm:pt>
    <dgm:pt modelId="{07F6B095-B8AC-4195-8128-33D03E03355D}" type="parTrans" cxnId="{C9AA0E63-B057-4561-B051-9676553CB1A7}">
      <dgm:prSet/>
      <dgm:spPr/>
      <dgm:t>
        <a:bodyPr/>
        <a:lstStyle/>
        <a:p>
          <a:endParaRPr lang="es-CL"/>
        </a:p>
      </dgm:t>
    </dgm:pt>
    <dgm:pt modelId="{999D3DFC-FF20-4E29-A9C8-6314B491847A}">
      <dgm:prSet phldrT="[Texto]"/>
      <dgm:spPr/>
      <dgm:t>
        <a:bodyPr/>
        <a:lstStyle/>
        <a:p>
          <a:r>
            <a:rPr lang="es-CL" dirty="0" smtClean="0"/>
            <a:t>Indígena</a:t>
          </a:r>
          <a:endParaRPr lang="es-CL" dirty="0"/>
        </a:p>
      </dgm:t>
    </dgm:pt>
    <dgm:pt modelId="{AB6FFA7E-7FB4-453E-A24B-2BAE351F0DA9}" type="sibTrans" cxnId="{22A3572F-A27F-4D61-85CA-9D4B2AAF38F7}">
      <dgm:prSet/>
      <dgm:spPr/>
      <dgm:t>
        <a:bodyPr/>
        <a:lstStyle/>
        <a:p>
          <a:endParaRPr lang="es-CL"/>
        </a:p>
      </dgm:t>
    </dgm:pt>
    <dgm:pt modelId="{2C4B611B-7C3E-419D-AC76-E9AF073867CA}" type="parTrans" cxnId="{22A3572F-A27F-4D61-85CA-9D4B2AAF38F7}">
      <dgm:prSet/>
      <dgm:spPr/>
      <dgm:t>
        <a:bodyPr/>
        <a:lstStyle/>
        <a:p>
          <a:endParaRPr lang="es-CL"/>
        </a:p>
      </dgm:t>
    </dgm:pt>
    <dgm:pt modelId="{E34F1295-1D7C-4456-9EBF-FA25471181C2}" type="pres">
      <dgm:prSet presAssocID="{DA197093-8005-4951-B859-843CB093A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5847271-E277-4756-9D98-47D4445BEA7A}" type="pres">
      <dgm:prSet presAssocID="{74B7DB14-15F5-4ABC-90D9-785502D2C5CD}" presName="composite" presStyleCnt="0"/>
      <dgm:spPr/>
    </dgm:pt>
    <dgm:pt modelId="{360B2C4D-7F2F-4A68-A482-D2DEE8C20339}" type="pres">
      <dgm:prSet presAssocID="{74B7DB14-15F5-4ABC-90D9-785502D2C5CD}" presName="parentText" presStyleLbl="alignNode1" presStyleIdx="0" presStyleCnt="3" custLinFactNeighborX="0" custLinFactNeighborY="-7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F59C77-6A15-4EE8-9D8F-07C81A20BDA0}" type="pres">
      <dgm:prSet presAssocID="{74B7DB14-15F5-4ABC-90D9-785502D2C5CD}" presName="descendantText" presStyleLbl="alignAcc1" presStyleIdx="0" presStyleCnt="3" custLinFactNeighborX="-969" custLinFactNeighborY="-3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5EB12A-6F07-4B81-8DF7-A3110647B7D5}" type="pres">
      <dgm:prSet presAssocID="{F9709363-289C-4910-8F52-717403717ED3}" presName="sp" presStyleCnt="0"/>
      <dgm:spPr/>
    </dgm:pt>
    <dgm:pt modelId="{663CF1B8-CF63-414A-AC27-90ABF4DF235B}" type="pres">
      <dgm:prSet presAssocID="{7373800D-D686-4F08-9439-44C029E0E3B4}" presName="composite" presStyleCnt="0"/>
      <dgm:spPr/>
    </dgm:pt>
    <dgm:pt modelId="{7EA46B6C-1986-4396-AD97-D58A8F25DB59}" type="pres">
      <dgm:prSet presAssocID="{7373800D-D686-4F08-9439-44C029E0E3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4ED79A-19DF-4CB1-93EA-9DE2968A0534}" type="pres">
      <dgm:prSet presAssocID="{7373800D-D686-4F08-9439-44C029E0E3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7C2BCA-60EB-411A-AA70-26379F31FD74}" type="pres">
      <dgm:prSet presAssocID="{F91F1B3A-9034-497B-86F6-053B9A9AE03A}" presName="sp" presStyleCnt="0"/>
      <dgm:spPr/>
    </dgm:pt>
    <dgm:pt modelId="{9E7D5B7A-5CB0-451F-AF3C-43FAB3F54619}" type="pres">
      <dgm:prSet presAssocID="{1EC186C1-78EC-409D-A49F-AAC570330427}" presName="composite" presStyleCnt="0"/>
      <dgm:spPr/>
    </dgm:pt>
    <dgm:pt modelId="{3ED3C6DC-6E50-4FA5-A951-4E51D23CF921}" type="pres">
      <dgm:prSet presAssocID="{1EC186C1-78EC-409D-A49F-AAC57033042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F68708-B242-4F70-8DD1-A30F9FCC47FD}" type="pres">
      <dgm:prSet presAssocID="{1EC186C1-78EC-409D-A49F-AAC57033042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9AA0E63-B057-4561-B051-9676553CB1A7}" srcId="{DA197093-8005-4951-B859-843CB093AAB8}" destId="{7373800D-D686-4F08-9439-44C029E0E3B4}" srcOrd="1" destOrd="0" parTransId="{07F6B095-B8AC-4195-8128-33D03E03355D}" sibTransId="{F91F1B3A-9034-497B-86F6-053B9A9AE03A}"/>
    <dgm:cxn modelId="{1EC53C30-3ED2-402B-944A-BDC50205935E}" type="presOf" srcId="{1EC186C1-78EC-409D-A49F-AAC570330427}" destId="{3ED3C6DC-6E50-4FA5-A951-4E51D23CF921}" srcOrd="0" destOrd="0" presId="urn:microsoft.com/office/officeart/2005/8/layout/chevron2"/>
    <dgm:cxn modelId="{4A0DEA49-EA2D-4DC7-B9D9-113D7C8504E8}" srcId="{1EC186C1-78EC-409D-A49F-AAC570330427}" destId="{CCED1DB1-CF09-4F35-92EB-3B5052283288}" srcOrd="0" destOrd="0" parTransId="{0A57117D-96B7-493D-A1B9-94E5F82049C2}" sibTransId="{1AA1A756-539E-45A1-B887-DA60B9058B6E}"/>
    <dgm:cxn modelId="{4C575B6D-016D-48B6-BC5C-EE5C1A5CAFF0}" srcId="{DA197093-8005-4951-B859-843CB093AAB8}" destId="{1EC186C1-78EC-409D-A49F-AAC570330427}" srcOrd="2" destOrd="0" parTransId="{D1A9DDD4-5641-4BB5-90B2-D63DFA400AF9}" sibTransId="{B6A58F36-B48D-4A95-8BD9-1F520BBF6228}"/>
    <dgm:cxn modelId="{B749F8BE-9E51-47BD-9BB0-D48B5CE4EA88}" type="presOf" srcId="{999D3DFC-FF20-4E29-A9C8-6314B491847A}" destId="{864ED79A-19DF-4CB1-93EA-9DE2968A0534}" srcOrd="0" destOrd="0" presId="urn:microsoft.com/office/officeart/2005/8/layout/chevron2"/>
    <dgm:cxn modelId="{4839CE13-E201-4FD7-83B9-A8A5915B39AD}" srcId="{DA197093-8005-4951-B859-843CB093AAB8}" destId="{74B7DB14-15F5-4ABC-90D9-785502D2C5CD}" srcOrd="0" destOrd="0" parTransId="{41131383-E100-4347-B77D-9F794675BE70}" sibTransId="{F9709363-289C-4910-8F52-717403717ED3}"/>
    <dgm:cxn modelId="{CAABEEEE-EADE-4164-B92A-E3E30A8662DE}" type="presOf" srcId="{DA197093-8005-4951-B859-843CB093AAB8}" destId="{E34F1295-1D7C-4456-9EBF-FA25471181C2}" srcOrd="0" destOrd="0" presId="urn:microsoft.com/office/officeart/2005/8/layout/chevron2"/>
    <dgm:cxn modelId="{E023DB92-8405-49A8-A25F-941F16C47574}" type="presOf" srcId="{CCED1DB1-CF09-4F35-92EB-3B5052283288}" destId="{8DF68708-B242-4F70-8DD1-A30F9FCC47FD}" srcOrd="0" destOrd="0" presId="urn:microsoft.com/office/officeart/2005/8/layout/chevron2"/>
    <dgm:cxn modelId="{8D463BB8-F3D9-47F9-969E-61F5793FF7F4}" type="presOf" srcId="{F0581D73-943E-4126-A00F-B9C32C823AAD}" destId="{E9F59C77-6A15-4EE8-9D8F-07C81A20BDA0}" srcOrd="0" destOrd="0" presId="urn:microsoft.com/office/officeart/2005/8/layout/chevron2"/>
    <dgm:cxn modelId="{F016AB12-C7EB-4113-8D7F-519B47A14715}" srcId="{74B7DB14-15F5-4ABC-90D9-785502D2C5CD}" destId="{F0581D73-943E-4126-A00F-B9C32C823AAD}" srcOrd="0" destOrd="0" parTransId="{BC971771-9B13-4F81-BC8F-129137BE0A2F}" sibTransId="{6C0D4F30-DD94-42E6-89A6-AB200F9958A2}"/>
    <dgm:cxn modelId="{22A3572F-A27F-4D61-85CA-9D4B2AAF38F7}" srcId="{7373800D-D686-4F08-9439-44C029E0E3B4}" destId="{999D3DFC-FF20-4E29-A9C8-6314B491847A}" srcOrd="0" destOrd="0" parTransId="{2C4B611B-7C3E-419D-AC76-E9AF073867CA}" sibTransId="{AB6FFA7E-7FB4-453E-A24B-2BAE351F0DA9}"/>
    <dgm:cxn modelId="{93FA65A1-A51F-4DAD-8D11-61AF509788D4}" type="presOf" srcId="{7373800D-D686-4F08-9439-44C029E0E3B4}" destId="{7EA46B6C-1986-4396-AD97-D58A8F25DB59}" srcOrd="0" destOrd="0" presId="urn:microsoft.com/office/officeart/2005/8/layout/chevron2"/>
    <dgm:cxn modelId="{8C28481C-55B3-484F-8BF7-7177090FE988}" type="presOf" srcId="{74B7DB14-15F5-4ABC-90D9-785502D2C5CD}" destId="{360B2C4D-7F2F-4A68-A482-D2DEE8C20339}" srcOrd="0" destOrd="0" presId="urn:microsoft.com/office/officeart/2005/8/layout/chevron2"/>
    <dgm:cxn modelId="{5C5B470A-655D-49C7-BC16-919BD4CEB5CB}" type="presParOf" srcId="{E34F1295-1D7C-4456-9EBF-FA25471181C2}" destId="{05847271-E277-4756-9D98-47D4445BEA7A}" srcOrd="0" destOrd="0" presId="urn:microsoft.com/office/officeart/2005/8/layout/chevron2"/>
    <dgm:cxn modelId="{09699DB7-26A0-4787-A2E4-869AF1216FB4}" type="presParOf" srcId="{05847271-E277-4756-9D98-47D4445BEA7A}" destId="{360B2C4D-7F2F-4A68-A482-D2DEE8C20339}" srcOrd="0" destOrd="0" presId="urn:microsoft.com/office/officeart/2005/8/layout/chevron2"/>
    <dgm:cxn modelId="{2ECC112C-5A5F-4A3A-AD2E-1DF0DA5628ED}" type="presParOf" srcId="{05847271-E277-4756-9D98-47D4445BEA7A}" destId="{E9F59C77-6A15-4EE8-9D8F-07C81A20BDA0}" srcOrd="1" destOrd="0" presId="urn:microsoft.com/office/officeart/2005/8/layout/chevron2"/>
    <dgm:cxn modelId="{00DA466A-9913-4819-AB42-3F7BED424A20}" type="presParOf" srcId="{E34F1295-1D7C-4456-9EBF-FA25471181C2}" destId="{C65EB12A-6F07-4B81-8DF7-A3110647B7D5}" srcOrd="1" destOrd="0" presId="urn:microsoft.com/office/officeart/2005/8/layout/chevron2"/>
    <dgm:cxn modelId="{C9F1C556-9C41-4B1C-A78B-89A092611B11}" type="presParOf" srcId="{E34F1295-1D7C-4456-9EBF-FA25471181C2}" destId="{663CF1B8-CF63-414A-AC27-90ABF4DF235B}" srcOrd="2" destOrd="0" presId="urn:microsoft.com/office/officeart/2005/8/layout/chevron2"/>
    <dgm:cxn modelId="{ED2E1975-6410-4BE1-A8D3-B0FB85459192}" type="presParOf" srcId="{663CF1B8-CF63-414A-AC27-90ABF4DF235B}" destId="{7EA46B6C-1986-4396-AD97-D58A8F25DB59}" srcOrd="0" destOrd="0" presId="urn:microsoft.com/office/officeart/2005/8/layout/chevron2"/>
    <dgm:cxn modelId="{77C1F713-D214-4294-834C-9893D2727198}" type="presParOf" srcId="{663CF1B8-CF63-414A-AC27-90ABF4DF235B}" destId="{864ED79A-19DF-4CB1-93EA-9DE2968A0534}" srcOrd="1" destOrd="0" presId="urn:microsoft.com/office/officeart/2005/8/layout/chevron2"/>
    <dgm:cxn modelId="{50F49B43-4F2C-4415-AE40-14F259EEEAF9}" type="presParOf" srcId="{E34F1295-1D7C-4456-9EBF-FA25471181C2}" destId="{207C2BCA-60EB-411A-AA70-26379F31FD74}" srcOrd="3" destOrd="0" presId="urn:microsoft.com/office/officeart/2005/8/layout/chevron2"/>
    <dgm:cxn modelId="{83B7FD4D-8CE1-43D5-A7C1-0B98AA4DA052}" type="presParOf" srcId="{E34F1295-1D7C-4456-9EBF-FA25471181C2}" destId="{9E7D5B7A-5CB0-451F-AF3C-43FAB3F54619}" srcOrd="4" destOrd="0" presId="urn:microsoft.com/office/officeart/2005/8/layout/chevron2"/>
    <dgm:cxn modelId="{4CEC2791-39D7-43ED-B823-83F9A08E4DF7}" type="presParOf" srcId="{9E7D5B7A-5CB0-451F-AF3C-43FAB3F54619}" destId="{3ED3C6DC-6E50-4FA5-A951-4E51D23CF921}" srcOrd="0" destOrd="0" presId="urn:microsoft.com/office/officeart/2005/8/layout/chevron2"/>
    <dgm:cxn modelId="{A3A892C4-C858-46BE-AF63-4CFED07FE6C6}" type="presParOf" srcId="{9E7D5B7A-5CB0-451F-AF3C-43FAB3F54619}" destId="{8DF68708-B242-4F70-8DD1-A30F9FCC47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A13A5-0DF1-4CCA-8C8C-C8A8B88F8771}">
      <dsp:nvSpPr>
        <dsp:cNvPr id="0" name=""/>
        <dsp:cNvSpPr/>
      </dsp:nvSpPr>
      <dsp:spPr>
        <a:xfrm>
          <a:off x="0" y="79692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Gratuidad</a:t>
          </a:r>
          <a:endParaRPr lang="es-AR" sz="2900" kern="1200" dirty="0"/>
        </a:p>
      </dsp:txBody>
      <dsp:txXfrm>
        <a:off x="0" y="796924"/>
        <a:ext cx="2571749" cy="1543050"/>
      </dsp:txXfrm>
    </dsp:sp>
    <dsp:sp modelId="{35298FD8-F417-4FEC-8C90-7B6E39EF3003}">
      <dsp:nvSpPr>
        <dsp:cNvPr id="0" name=""/>
        <dsp:cNvSpPr/>
      </dsp:nvSpPr>
      <dsp:spPr>
        <a:xfrm>
          <a:off x="5410936" y="73404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Fondo solidario de crédito universitario</a:t>
          </a:r>
        </a:p>
      </dsp:txBody>
      <dsp:txXfrm>
        <a:off x="5410936" y="734045"/>
        <a:ext cx="2571749" cy="1543050"/>
      </dsp:txXfrm>
    </dsp:sp>
    <dsp:sp modelId="{4DD26C32-2A60-4E02-830E-7B5DC49839FF}">
      <dsp:nvSpPr>
        <dsp:cNvPr id="0" name=""/>
        <dsp:cNvSpPr/>
      </dsp:nvSpPr>
      <dsp:spPr>
        <a:xfrm>
          <a:off x="2674645" y="734045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Becas de arancel</a:t>
          </a:r>
          <a:endParaRPr lang="es-AR" sz="2900" kern="1200" dirty="0"/>
        </a:p>
      </dsp:txBody>
      <dsp:txXfrm>
        <a:off x="2674645" y="734045"/>
        <a:ext cx="2571749" cy="1543050"/>
      </dsp:txXfrm>
    </dsp:sp>
    <dsp:sp modelId="{66ACAE33-7CFE-46AB-865E-731E97B96216}">
      <dsp:nvSpPr>
        <dsp:cNvPr id="0" name=""/>
        <dsp:cNvSpPr/>
      </dsp:nvSpPr>
      <dsp:spPr>
        <a:xfrm>
          <a:off x="1414462" y="259714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Crédito con garantía estatal  </a:t>
          </a:r>
          <a:endParaRPr lang="es-AR" sz="2900" kern="1200" dirty="0"/>
        </a:p>
      </dsp:txBody>
      <dsp:txXfrm>
        <a:off x="1414462" y="2597149"/>
        <a:ext cx="2571749" cy="1543050"/>
      </dsp:txXfrm>
    </dsp:sp>
    <dsp:sp modelId="{62961DF9-BAC6-4892-A158-595FE090D7C3}">
      <dsp:nvSpPr>
        <dsp:cNvPr id="0" name=""/>
        <dsp:cNvSpPr/>
      </dsp:nvSpPr>
      <dsp:spPr>
        <a:xfrm>
          <a:off x="4243387" y="259714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Fondos propios</a:t>
          </a:r>
          <a:endParaRPr lang="es-AR" sz="2900" kern="1200" dirty="0"/>
        </a:p>
      </dsp:txBody>
      <dsp:txXfrm>
        <a:off x="4243387" y="259714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EBCAE-3FD9-408D-B3E8-B74156311A98}">
      <dsp:nvSpPr>
        <dsp:cNvPr id="0" name=""/>
        <dsp:cNvSpPr/>
      </dsp:nvSpPr>
      <dsp:spPr>
        <a:xfrm>
          <a:off x="0" y="0"/>
          <a:ext cx="3917900" cy="235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MINEDUC</a:t>
          </a:r>
          <a:endParaRPr lang="es-CL" sz="5700" kern="1200" dirty="0"/>
        </a:p>
      </dsp:txBody>
      <dsp:txXfrm>
        <a:off x="114754" y="114754"/>
        <a:ext cx="3688392" cy="2121232"/>
      </dsp:txXfrm>
    </dsp:sp>
    <dsp:sp modelId="{EDC0D938-0FFB-4FD8-94A0-F3810200AF7E}">
      <dsp:nvSpPr>
        <dsp:cNvPr id="0" name=""/>
        <dsp:cNvSpPr/>
      </dsp:nvSpPr>
      <dsp:spPr>
        <a:xfrm>
          <a:off x="4311699" y="28602"/>
          <a:ext cx="3917900" cy="235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5700" kern="1200" dirty="0" smtClean="0"/>
            <a:t>JUNAEB</a:t>
          </a:r>
          <a:endParaRPr lang="es-CL" sz="5700" kern="1200" dirty="0"/>
        </a:p>
      </dsp:txBody>
      <dsp:txXfrm>
        <a:off x="4426453" y="143356"/>
        <a:ext cx="3688392" cy="212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2C4D-7F2F-4A68-A482-D2DEE8C20339}">
      <dsp:nvSpPr>
        <dsp:cNvPr id="0" name=""/>
        <dsp:cNvSpPr/>
      </dsp:nvSpPr>
      <dsp:spPr>
        <a:xfrm rot="5400000">
          <a:off x="-142046" y="142367"/>
          <a:ext cx="946975" cy="662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BECAS</a:t>
          </a:r>
          <a:endParaRPr lang="es-CL" sz="1100" kern="1200" dirty="0"/>
        </a:p>
      </dsp:txBody>
      <dsp:txXfrm rot="-5400000">
        <a:off x="1" y="331761"/>
        <a:ext cx="662882" cy="284093"/>
      </dsp:txXfrm>
    </dsp:sp>
    <dsp:sp modelId="{E9F59C77-6A15-4EE8-9D8F-07C81A20BDA0}">
      <dsp:nvSpPr>
        <dsp:cNvPr id="0" name=""/>
        <dsp:cNvSpPr/>
      </dsp:nvSpPr>
      <dsp:spPr>
        <a:xfrm rot="5400000">
          <a:off x="1185980" y="-539322"/>
          <a:ext cx="615533" cy="1694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b="1" i="0" kern="1200" dirty="0" smtClean="0"/>
            <a:t>(BJGM)  Y BJGME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/>
            <a:t>BEA  10%, BVP</a:t>
          </a:r>
          <a:endParaRPr lang="es-CL" sz="1100" kern="1200" dirty="0"/>
        </a:p>
      </dsp:txBody>
      <dsp:txXfrm rot="-5400000">
        <a:off x="646461" y="30245"/>
        <a:ext cx="1664523" cy="555437"/>
      </dsp:txXfrm>
    </dsp:sp>
    <dsp:sp modelId="{7EA46B6C-1986-4396-AD97-D58A8F25DB59}">
      <dsp:nvSpPr>
        <dsp:cNvPr id="0" name=""/>
        <dsp:cNvSpPr/>
      </dsp:nvSpPr>
      <dsp:spPr>
        <a:xfrm rot="5400000">
          <a:off x="-142046" y="987881"/>
          <a:ext cx="946975" cy="662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ARANCEL </a:t>
          </a:r>
          <a:endParaRPr lang="es-CL" sz="1100" kern="1200" dirty="0"/>
        </a:p>
      </dsp:txBody>
      <dsp:txXfrm rot="-5400000">
        <a:off x="1" y="1177275"/>
        <a:ext cx="662882" cy="284093"/>
      </dsp:txXfrm>
    </dsp:sp>
    <dsp:sp modelId="{864ED79A-19DF-4CB1-93EA-9DE2968A0534}">
      <dsp:nvSpPr>
        <dsp:cNvPr id="0" name=""/>
        <dsp:cNvSpPr/>
      </dsp:nvSpPr>
      <dsp:spPr>
        <a:xfrm rot="5400000">
          <a:off x="1202401" y="306316"/>
          <a:ext cx="615533" cy="1694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/>
            <a:t>BHPE, NUEVO MILENIO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/>
            <a:t>BECA DISCAPACIDAD</a:t>
          </a:r>
          <a:endParaRPr lang="es-CL" sz="1100" kern="1200" dirty="0"/>
        </a:p>
      </dsp:txBody>
      <dsp:txXfrm rot="-5400000">
        <a:off x="662882" y="875883"/>
        <a:ext cx="1664523" cy="555437"/>
      </dsp:txXfrm>
    </dsp:sp>
    <dsp:sp modelId="{3ED3C6DC-6E50-4FA5-A951-4E51D23CF921}">
      <dsp:nvSpPr>
        <dsp:cNvPr id="0" name=""/>
        <dsp:cNvSpPr/>
      </dsp:nvSpPr>
      <dsp:spPr>
        <a:xfrm rot="5400000">
          <a:off x="-142046" y="1833329"/>
          <a:ext cx="946975" cy="6628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ANUAL</a:t>
          </a:r>
          <a:endParaRPr lang="es-CL" sz="1100" kern="1200" dirty="0"/>
        </a:p>
      </dsp:txBody>
      <dsp:txXfrm rot="-5400000">
        <a:off x="1" y="2022723"/>
        <a:ext cx="662882" cy="284093"/>
      </dsp:txXfrm>
    </dsp:sp>
    <dsp:sp modelId="{8DF68708-B242-4F70-8DD1-A30F9FCC47FD}">
      <dsp:nvSpPr>
        <dsp:cNvPr id="0" name=""/>
        <dsp:cNvSpPr/>
      </dsp:nvSpPr>
      <dsp:spPr>
        <a:xfrm rot="5400000">
          <a:off x="1202401" y="1151764"/>
          <a:ext cx="615533" cy="1694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/>
            <a:t>BET, REPARACIÓN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/>
            <a:t>BB,  </a:t>
          </a:r>
          <a:r>
            <a:rPr lang="es-CL" sz="1100" b="1" i="0" kern="1200" dirty="0" smtClean="0"/>
            <a:t>BPSU, BNM</a:t>
          </a:r>
          <a:endParaRPr lang="es-CL" sz="1100" kern="1200" dirty="0"/>
        </a:p>
      </dsp:txBody>
      <dsp:txXfrm rot="-5400000">
        <a:off x="662882" y="1721331"/>
        <a:ext cx="1664523" cy="555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B2C4D-7F2F-4A68-A482-D2DEE8C20339}">
      <dsp:nvSpPr>
        <dsp:cNvPr id="0" name=""/>
        <dsp:cNvSpPr/>
      </dsp:nvSpPr>
      <dsp:spPr>
        <a:xfrm rot="5400000">
          <a:off x="-139740" y="140079"/>
          <a:ext cx="931603" cy="652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BECAS</a:t>
          </a:r>
          <a:endParaRPr lang="es-CL" sz="1600" kern="1200" dirty="0"/>
        </a:p>
      </dsp:txBody>
      <dsp:txXfrm rot="-5400000">
        <a:off x="1" y="326399"/>
        <a:ext cx="652122" cy="279481"/>
      </dsp:txXfrm>
    </dsp:sp>
    <dsp:sp modelId="{E9F59C77-6A15-4EE8-9D8F-07C81A20BDA0}">
      <dsp:nvSpPr>
        <dsp:cNvPr id="0" name=""/>
        <dsp:cNvSpPr/>
      </dsp:nvSpPr>
      <dsp:spPr>
        <a:xfrm rot="5400000">
          <a:off x="1185492" y="-549678"/>
          <a:ext cx="605542" cy="1705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Presidente de la República</a:t>
          </a:r>
          <a:endParaRPr lang="es-CL" sz="1500" kern="1200" dirty="0"/>
        </a:p>
      </dsp:txBody>
      <dsp:txXfrm rot="-5400000">
        <a:off x="635598" y="29776"/>
        <a:ext cx="1675771" cy="546422"/>
      </dsp:txXfrm>
    </dsp:sp>
    <dsp:sp modelId="{7EA46B6C-1986-4396-AD97-D58A8F25DB59}">
      <dsp:nvSpPr>
        <dsp:cNvPr id="0" name=""/>
        <dsp:cNvSpPr/>
      </dsp:nvSpPr>
      <dsp:spPr>
        <a:xfrm rot="5400000">
          <a:off x="-139740" y="970082"/>
          <a:ext cx="931603" cy="652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 </a:t>
          </a:r>
          <a:endParaRPr lang="es-CL" sz="1600" kern="1200" dirty="0"/>
        </a:p>
      </dsp:txBody>
      <dsp:txXfrm rot="-5400000">
        <a:off x="1" y="1156402"/>
        <a:ext cx="652122" cy="279481"/>
      </dsp:txXfrm>
    </dsp:sp>
    <dsp:sp modelId="{864ED79A-19DF-4CB1-93EA-9DE2968A0534}">
      <dsp:nvSpPr>
        <dsp:cNvPr id="0" name=""/>
        <dsp:cNvSpPr/>
      </dsp:nvSpPr>
      <dsp:spPr>
        <a:xfrm rot="5400000">
          <a:off x="1202017" y="280447"/>
          <a:ext cx="605542" cy="1705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Indígena</a:t>
          </a:r>
          <a:endParaRPr lang="es-CL" sz="1500" kern="1200" dirty="0"/>
        </a:p>
      </dsp:txBody>
      <dsp:txXfrm rot="-5400000">
        <a:off x="652123" y="859901"/>
        <a:ext cx="1675771" cy="546422"/>
      </dsp:txXfrm>
    </dsp:sp>
    <dsp:sp modelId="{3ED3C6DC-6E50-4FA5-A951-4E51D23CF921}">
      <dsp:nvSpPr>
        <dsp:cNvPr id="0" name=""/>
        <dsp:cNvSpPr/>
      </dsp:nvSpPr>
      <dsp:spPr>
        <a:xfrm rot="5400000">
          <a:off x="-139740" y="1800021"/>
          <a:ext cx="931603" cy="6521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/>
        </a:p>
      </dsp:txBody>
      <dsp:txXfrm rot="-5400000">
        <a:off x="1" y="1986341"/>
        <a:ext cx="652122" cy="279481"/>
      </dsp:txXfrm>
    </dsp:sp>
    <dsp:sp modelId="{8DF68708-B242-4F70-8DD1-A30F9FCC47FD}">
      <dsp:nvSpPr>
        <dsp:cNvPr id="0" name=""/>
        <dsp:cNvSpPr/>
      </dsp:nvSpPr>
      <dsp:spPr>
        <a:xfrm rot="5400000">
          <a:off x="1202017" y="1110385"/>
          <a:ext cx="605542" cy="1705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Alimentación</a:t>
          </a:r>
          <a:endParaRPr lang="es-CL" sz="1500" kern="1200" dirty="0"/>
        </a:p>
      </dsp:txBody>
      <dsp:txXfrm rot="-5400000">
        <a:off x="652123" y="1689839"/>
        <a:ext cx="1675771" cy="546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084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F48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8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196EF5-79EB-47A5-A536-49CCFB388388}" type="datetimeFigureOut">
              <a:rPr lang="es-AR" smtClean="0"/>
              <a:t>06/09/2018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26E7CA-B54C-4BF1-8D6C-27EDA91F20AE}" type="slidenum">
              <a:rPr lang="es-AR" smtClean="0"/>
              <a:t>‹Nº›</a:t>
            </a:fld>
            <a:endParaRPr lang="es-AR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gistrosocial.gob.cl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ficiosestudiantiles.c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c.cl/index2.php?id_contenido=25672&amp;id_portal=74&amp;id_seccion=4804" TargetMode="External"/><Relationship Id="rId2" Type="http://schemas.openxmlformats.org/officeDocument/2006/relationships/hyperlink" Target="http://www.mineduc.cl/index2.php?id_contenido=29594&amp;id_portal=74&amp;id_seccion=416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asycreditos.cl/" TargetMode="External"/><Relationship Id="rId2" Type="http://schemas.openxmlformats.org/officeDocument/2006/relationships/hyperlink" Target="http://www.beneficiosestudiantiles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casycreditos.cl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Proceso Beneficios 2019 y FUAS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dirty="0" smtClean="0"/>
              <a:t>Orientación 2018</a:t>
            </a:r>
          </a:p>
          <a:p>
            <a:r>
              <a:rPr lang="es-ES_tradnl" smtClean="0"/>
              <a:t>Sara Cádiz</a:t>
            </a:r>
            <a:endParaRPr lang="es-ES_tradnl" dirty="0" smtClean="0"/>
          </a:p>
          <a:p>
            <a:endParaRPr lang="es-AR" dirty="0"/>
          </a:p>
        </p:txBody>
      </p:sp>
      <p:pic>
        <p:nvPicPr>
          <p:cNvPr id="4" name="3 Imagen" descr="C:\Documents and Settings\Administrador\Escritorio\LOGO LICEO 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2339975" cy="120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431282" cy="1590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Para Universidades del Consejo de Rectores (CRUCH)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BECA BICENTENARIO (BB) </a:t>
            </a:r>
          </a:p>
          <a:p>
            <a:pPr marL="82296" indent="0">
              <a:buNone/>
            </a:pPr>
            <a:r>
              <a:rPr lang="es-ES" dirty="0" smtClean="0"/>
              <a:t>Pago </a:t>
            </a:r>
            <a:r>
              <a:rPr lang="es-ES" dirty="0"/>
              <a:t>de tu carrera en una universidad tradicional, o en una universidad privada con al menos 4 años de acreditación. </a:t>
            </a:r>
          </a:p>
          <a:p>
            <a:r>
              <a:rPr lang="es-ES" dirty="0"/>
              <a:t>BECA NUEVO MILENIO (BNM) </a:t>
            </a:r>
          </a:p>
          <a:p>
            <a:pPr marL="82296" indent="0">
              <a:buNone/>
            </a:pPr>
            <a:r>
              <a:rPr lang="es-ES" dirty="0"/>
              <a:t>Financia </a:t>
            </a:r>
            <a:r>
              <a:rPr lang="es-ES" dirty="0" smtClean="0"/>
              <a:t> </a:t>
            </a:r>
            <a:r>
              <a:rPr lang="es-ES" dirty="0"/>
              <a:t>carrera técnico profesional con el apoyo del </a:t>
            </a:r>
            <a:r>
              <a:rPr lang="es-ES" dirty="0" err="1"/>
              <a:t>Mineduc</a:t>
            </a:r>
            <a:r>
              <a:rPr lang="es-ES" dirty="0"/>
              <a:t>. </a:t>
            </a:r>
          </a:p>
          <a:p>
            <a:r>
              <a:rPr lang="es-ES" dirty="0"/>
              <a:t>BECA JUAN GÓMEZ MILLAS (BJGM) </a:t>
            </a:r>
          </a:p>
          <a:p>
            <a:pPr marL="82296" indent="0">
              <a:buNone/>
            </a:pPr>
            <a:r>
              <a:rPr lang="es-ES" dirty="0"/>
              <a:t>A</a:t>
            </a:r>
            <a:r>
              <a:rPr lang="es-ES" dirty="0" smtClean="0"/>
              <a:t>poyo </a:t>
            </a:r>
            <a:r>
              <a:rPr lang="es-ES" dirty="0"/>
              <a:t>para financiar </a:t>
            </a:r>
            <a:r>
              <a:rPr lang="es-ES" dirty="0" smtClean="0"/>
              <a:t> </a:t>
            </a:r>
            <a:r>
              <a:rPr lang="es-ES" dirty="0"/>
              <a:t>estudios en cualquier institución acreditada. </a:t>
            </a:r>
          </a:p>
          <a:p>
            <a:r>
              <a:rPr lang="es-ES" dirty="0"/>
              <a:t>BECA VOCACIÓN DE PROFESOR - PEDAGOGÍAS (BVP PEDAGOGÍA)</a:t>
            </a:r>
          </a:p>
          <a:p>
            <a:pPr marL="82296" indent="0">
              <a:buNone/>
            </a:pPr>
            <a:r>
              <a:rPr lang="es-ES" dirty="0"/>
              <a:t>Si tu sueño es educar y obtuviste más de 600 puntos PSU, </a:t>
            </a:r>
            <a:r>
              <a:rPr lang="es-ES" dirty="0" smtClean="0"/>
              <a:t> financia </a:t>
            </a:r>
            <a:r>
              <a:rPr lang="es-ES" dirty="0"/>
              <a:t>el costo total de </a:t>
            </a:r>
            <a:r>
              <a:rPr lang="es-ES" dirty="0" smtClean="0"/>
              <a:t>la </a:t>
            </a:r>
            <a:r>
              <a:rPr lang="es-ES" dirty="0"/>
              <a:t>carrera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BECA VOCACIÓN DE PROFESOR - LICENCIATURAS (BVP LICENCIATURA)</a:t>
            </a:r>
          </a:p>
          <a:p>
            <a:pPr marL="82296" indent="0">
              <a:buNone/>
            </a:pPr>
            <a:r>
              <a:rPr lang="es-ES" dirty="0"/>
              <a:t>Si vas a cursar tu último año de licenciatura y quieres trabajar como profesor, obtén financiamiento estatal para tu formación como docente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/>
              <a:t>BECA PUNTAJE PSU (BPSU)</a:t>
            </a:r>
          </a:p>
          <a:p>
            <a:pPr marL="82296" indent="0">
              <a:buNone/>
            </a:pPr>
            <a:r>
              <a:rPr lang="es-ES" dirty="0"/>
              <a:t>Si obtuviste un puntaje nacional en la PSU, </a:t>
            </a:r>
            <a:r>
              <a:rPr lang="es-ES" dirty="0" smtClean="0"/>
              <a:t>es un apoyo para </a:t>
            </a:r>
            <a:r>
              <a:rPr lang="es-ES" dirty="0"/>
              <a:t>financiar </a:t>
            </a:r>
            <a:r>
              <a:rPr lang="es-ES" dirty="0" smtClean="0"/>
              <a:t>la carrera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57938" y="1340768"/>
            <a:ext cx="468052" cy="3384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237958" y="1340768"/>
            <a:ext cx="108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MINEDUC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52805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899592" y="116632"/>
            <a:ext cx="8028384" cy="6120680"/>
          </a:xfrm>
        </p:spPr>
        <p:txBody>
          <a:bodyPr>
            <a:normAutofit fontScale="25000" lnSpcReduction="20000"/>
          </a:bodyPr>
          <a:lstStyle/>
          <a:p>
            <a:r>
              <a:rPr lang="es-ES" sz="5600" dirty="0"/>
              <a:t>BECA EXCELENCIA ACADÉMICA (</a:t>
            </a:r>
            <a:r>
              <a:rPr lang="es-ES" sz="5600" dirty="0" smtClean="0"/>
              <a:t>BEA)</a:t>
            </a:r>
          </a:p>
          <a:p>
            <a:pPr marL="82296" indent="0">
              <a:buNone/>
            </a:pPr>
            <a:r>
              <a:rPr lang="es-ES" sz="5600" dirty="0" smtClean="0"/>
              <a:t>Si </a:t>
            </a:r>
            <a:r>
              <a:rPr lang="es-ES" sz="5600" dirty="0"/>
              <a:t>tienes las notas más altas de tu generación, premiamos tus logros académicos ayudándote a financiar tu carrera</a:t>
            </a:r>
            <a:r>
              <a:rPr lang="es-ES" sz="5600" dirty="0" smtClean="0"/>
              <a:t>.</a:t>
            </a:r>
            <a:endParaRPr lang="es-ES" sz="5600" dirty="0"/>
          </a:p>
          <a:p>
            <a:r>
              <a:rPr lang="es-ES" sz="5600" dirty="0"/>
              <a:t>BECA EXCELENCIA TÉCNICA (BET)</a:t>
            </a:r>
          </a:p>
          <a:p>
            <a:pPr marL="82296" indent="0">
              <a:buNone/>
            </a:pPr>
            <a:r>
              <a:rPr lang="es-ES" sz="5600" dirty="0" smtClean="0"/>
              <a:t>Apoyo a </a:t>
            </a:r>
            <a:r>
              <a:rPr lang="es-ES" sz="5600" dirty="0"/>
              <a:t>los mejores egresados de Enseñanza Media, que ingresen a carreras técnico </a:t>
            </a:r>
            <a:r>
              <a:rPr lang="es-ES" sz="5600" dirty="0" smtClean="0"/>
              <a:t>profesionales</a:t>
            </a:r>
            <a:endParaRPr lang="es-ES" sz="5600" dirty="0"/>
          </a:p>
          <a:p>
            <a:r>
              <a:rPr lang="es-ES" sz="5600" dirty="0"/>
              <a:t>BECA PARA HIJOS DE PROFESIONALES DE LA EDUCACIÓN (BHP) </a:t>
            </a:r>
          </a:p>
          <a:p>
            <a:pPr marL="82296" indent="0">
              <a:buNone/>
            </a:pPr>
            <a:r>
              <a:rPr lang="es-ES" sz="5600" dirty="0"/>
              <a:t>Para hijos de profesores o asistentes docentes de enseñanza básica o media. </a:t>
            </a:r>
          </a:p>
          <a:p>
            <a:r>
              <a:rPr lang="es-ES" sz="5600" dirty="0"/>
              <a:t>BECA DE ARTICULACIÓN (BAR)</a:t>
            </a:r>
          </a:p>
          <a:p>
            <a:pPr marL="82296" indent="0">
              <a:buNone/>
            </a:pPr>
            <a:r>
              <a:rPr lang="es-ES" sz="5600" dirty="0"/>
              <a:t>Si cursaste una carrera técnica, puedes continuar en una profesional con este beneficio</a:t>
            </a:r>
            <a:r>
              <a:rPr lang="es-ES" sz="5600" dirty="0" smtClean="0"/>
              <a:t>.</a:t>
            </a:r>
            <a:endParaRPr lang="es-ES" sz="5600" dirty="0"/>
          </a:p>
          <a:p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BECA DE REUBICACIÓN UNIVERSIDAD ARCIS</a:t>
            </a:r>
          </a:p>
          <a:p>
            <a:pPr marL="82296" indent="0">
              <a:buNone/>
            </a:pPr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Dirigida a estudiantes matriculados en esta casa de estudios a partir de 2015, que en 2018 ingresen a instituciones acreditadas por al menos tres años</a:t>
            </a:r>
            <a:r>
              <a:rPr lang="es-ES" sz="5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sz="5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BECA REUBICACIÓN U. IBEROAMERICANA</a:t>
            </a:r>
          </a:p>
          <a:p>
            <a:pPr marL="82296" indent="0">
              <a:buNone/>
            </a:pPr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Dirigida a estudiantes matriculados en esta casa de estudios en 2016 o 2017, que en 2018 ingresen a instituciones acreditadas por al menos tres años</a:t>
            </a:r>
            <a:r>
              <a:rPr lang="es-ES" sz="5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sz="5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BECA DE REUBICACIÓN UNIVERSIDAD DEL MAR</a:t>
            </a:r>
          </a:p>
          <a:p>
            <a:pPr marL="82296" indent="0">
              <a:buNone/>
            </a:pPr>
            <a:r>
              <a:rPr lang="es-ES" sz="5600" i="1" dirty="0">
                <a:solidFill>
                  <a:schemeClr val="accent1">
                    <a:lumMod val="75000"/>
                  </a:schemeClr>
                </a:solidFill>
              </a:rPr>
              <a:t>Beneficio disponible sólo para renovación, dirigido a estudiantes matriculados en esa casa de estudios que ingresaron a instituciones acreditadas. Financia el arancel de referencia anual</a:t>
            </a:r>
            <a:r>
              <a:rPr lang="es-ES" sz="5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S" sz="5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5600" dirty="0"/>
              <a:t>BECAS DE REPARACIÓN</a:t>
            </a:r>
          </a:p>
          <a:p>
            <a:pPr marL="82296" indent="0">
              <a:buNone/>
            </a:pPr>
            <a:r>
              <a:rPr lang="es-ES" sz="5600" dirty="0"/>
              <a:t>Dirigida a las personas que se encuentran en el Informe </a:t>
            </a:r>
            <a:r>
              <a:rPr lang="es-ES" sz="5600" dirty="0" err="1"/>
              <a:t>Valech</a:t>
            </a:r>
            <a:r>
              <a:rPr lang="es-ES" sz="5600" dirty="0"/>
              <a:t>, o a alguno de sus hijos o nietos</a:t>
            </a:r>
            <a:r>
              <a:rPr lang="es-ES" sz="5600" dirty="0" smtClean="0"/>
              <a:t>.</a:t>
            </a:r>
            <a:endParaRPr lang="es-ES" sz="5600" dirty="0"/>
          </a:p>
          <a:p>
            <a:r>
              <a:rPr lang="es-ES" sz="5600" dirty="0"/>
              <a:t>BECA JUAN GÓMEZ MILLAS PARA ESTUDIANTES EXTRANJEROS (BJGME)</a:t>
            </a:r>
          </a:p>
          <a:p>
            <a:pPr marL="82296" indent="0">
              <a:buNone/>
            </a:pPr>
            <a:r>
              <a:rPr lang="es-ES" sz="5600" dirty="0"/>
              <a:t>Una oportunidad de financiamiento para jóvenes de América Latina o el Caribe para sus estudios en Chile</a:t>
            </a:r>
            <a:r>
              <a:rPr lang="es-ES" sz="5600" dirty="0" smtClean="0"/>
              <a:t>.</a:t>
            </a:r>
            <a:endParaRPr lang="es-ES" sz="5600" dirty="0"/>
          </a:p>
          <a:p>
            <a:r>
              <a:rPr lang="es-ES" sz="5600" dirty="0"/>
              <a:t>BECAS PARA ESTUDIANTES EN SITUACIÓN DE DISCAPACIDAD</a:t>
            </a:r>
          </a:p>
          <a:p>
            <a:pPr marL="82296" indent="0">
              <a:buNone/>
            </a:pPr>
            <a:r>
              <a:rPr lang="es-ES" sz="5600" dirty="0"/>
              <a:t>Cupos especiales de las becas Bicentenario, Juan Gómez Millas y Nuevo Milenio para alumnos con esta condición, que tengan un promedio de notas Enseñanza Media desde </a:t>
            </a:r>
            <a:r>
              <a:rPr lang="es-ES" sz="5600" dirty="0" smtClean="0"/>
              <a:t>5,0</a:t>
            </a:r>
            <a:endParaRPr lang="es-ES" sz="5600" dirty="0"/>
          </a:p>
          <a:p>
            <a:r>
              <a:rPr lang="es-ES" sz="5600" dirty="0"/>
              <a:t>BECA DE APOYO AL NORTE DE CHILE</a:t>
            </a:r>
          </a:p>
          <a:p>
            <a:pPr marL="82296" indent="0">
              <a:buNone/>
            </a:pPr>
            <a:r>
              <a:rPr lang="es-ES" sz="5600" dirty="0"/>
              <a:t>Beneficio entregado en 2015 a estudiantes cuyas familias resultaron gravemente afectadas tras las inundaciones ocurridas en marzo de ese año en la zona norte de nuestro país.</a:t>
            </a:r>
            <a:endParaRPr lang="es-AR" sz="5600" dirty="0"/>
          </a:p>
          <a:p>
            <a:endParaRPr lang="es-AR" dirty="0"/>
          </a:p>
        </p:txBody>
      </p:sp>
      <p:sp>
        <p:nvSpPr>
          <p:cNvPr id="4" name="3 Flecha abajo"/>
          <p:cNvSpPr/>
          <p:nvPr/>
        </p:nvSpPr>
        <p:spPr>
          <a:xfrm>
            <a:off x="179512" y="908720"/>
            <a:ext cx="648072" cy="396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s-ES_tradnl" dirty="0"/>
              <a:t>MINEDUC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120143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3)Créditos para apoyar la educación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es-ES" sz="7200" dirty="0" smtClean="0"/>
              <a:t>Son </a:t>
            </a:r>
            <a:r>
              <a:rPr lang="es-ES" sz="7200" dirty="0"/>
              <a:t>préstamos que </a:t>
            </a:r>
            <a:r>
              <a:rPr lang="es-ES" sz="7200" dirty="0" smtClean="0"/>
              <a:t>cubren </a:t>
            </a:r>
            <a:r>
              <a:rPr lang="es-ES" sz="7200" dirty="0"/>
              <a:t>parte del costo de tus estudios, y que cuentan con recursos estatales - los que se entregan a través de una institución de Educación Superior - o con el respaldo del Estado (en el caso del CAE). </a:t>
            </a:r>
            <a:endParaRPr lang="es-ES" dirty="0"/>
          </a:p>
          <a:p>
            <a:pPr marL="114300" indent="0">
              <a:buNone/>
            </a:pPr>
            <a:r>
              <a:rPr lang="es-ES" dirty="0"/>
              <a:t>	 	 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es-ES" sz="8000" dirty="0"/>
              <a:t>D</a:t>
            </a:r>
            <a:r>
              <a:rPr lang="es-ES" sz="8000" dirty="0" smtClean="0"/>
              <a:t>ebes </a:t>
            </a:r>
            <a:r>
              <a:rPr lang="es-ES" sz="8000" dirty="0"/>
              <a:t>devolver esos recursos después de </a:t>
            </a:r>
            <a:r>
              <a:rPr lang="es-ES" sz="8000" dirty="0" smtClean="0"/>
              <a:t>egresar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2330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s-ES" dirty="0"/>
              <a:t>Existen dos créditos: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251520" y="1285875"/>
            <a:ext cx="4536504" cy="685800"/>
          </a:xfrm>
        </p:spPr>
        <p:txBody>
          <a:bodyPr/>
          <a:lstStyle/>
          <a:p>
            <a:pPr algn="ctr"/>
            <a:r>
              <a:rPr lang="es-ES" dirty="0"/>
              <a:t>Fondo Solidario del Crédito Universitario (FSCU)</a:t>
            </a: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dirty="0"/>
              <a:t>Crédito con Garantía</a:t>
            </a:r>
            <a:r>
              <a:rPr lang="es-AR" dirty="0"/>
              <a:t> </a:t>
            </a:r>
            <a:r>
              <a:rPr lang="es-ES" dirty="0"/>
              <a:t>Estatal (CAE)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/>
            </a:r>
            <a:br>
              <a:rPr lang="es-ES" b="1" dirty="0"/>
            </a:br>
            <a:r>
              <a:rPr lang="es-ES" dirty="0"/>
              <a:t>Cubre parte o el total de tu arancel de referencia en universidades tradicionales, si obtienes desde 475 puntos PSU.	</a:t>
            </a:r>
            <a:br>
              <a:rPr lang="es-ES" dirty="0"/>
            </a:b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(60% - 80% CRUCH)</a:t>
            </a:r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/>
            </a:r>
            <a:br>
              <a:rPr lang="es-ES" b="1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Recibe apoyo para financiar parte o el total de tu arancel de referencia, en cualquier institución acreditada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76504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FUAS</a:t>
            </a:r>
            <a:endParaRPr lang="es-CL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51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REGISTRO SOCIAL DE HOGARES</a:t>
            </a:r>
            <a:endParaRPr lang="es-AR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529808" cy="4572000"/>
          </a:xfrm>
        </p:spPr>
        <p:txBody>
          <a:bodyPr/>
          <a:lstStyle/>
          <a:p>
            <a:r>
              <a:rPr lang="es-AR" dirty="0">
                <a:solidFill>
                  <a:schemeClr val="tx1"/>
                </a:solidFill>
                <a:hlinkClick r:id="rId2"/>
              </a:rPr>
              <a:t>www.</a:t>
            </a:r>
            <a:r>
              <a:rPr lang="es-AR" b="1" dirty="0">
                <a:solidFill>
                  <a:schemeClr val="tx1"/>
                </a:solidFill>
                <a:hlinkClick r:id="rId2"/>
              </a:rPr>
              <a:t>registrosocial</a:t>
            </a:r>
            <a:r>
              <a:rPr lang="es-AR" dirty="0">
                <a:solidFill>
                  <a:schemeClr val="tx1"/>
                </a:solidFill>
                <a:hlinkClick r:id="rId2"/>
              </a:rPr>
              <a:t>.gob.cl</a:t>
            </a:r>
            <a:r>
              <a:rPr lang="es-AR" dirty="0" smtClean="0">
                <a:solidFill>
                  <a:schemeClr val="tx1"/>
                </a:solidFill>
                <a:hlinkClick r:id="rId2"/>
              </a:rPr>
              <a:t>/</a:t>
            </a:r>
            <a:endParaRPr lang="es-AR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80928"/>
            <a:ext cx="712879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76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371600" y="274638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s-ES_tradnl" dirty="0" smtClean="0"/>
              <a:t>Cómo postular a beneficios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43572"/>
            <a:ext cx="4224908" cy="52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844824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Arial Rounded MT Bold" pitchFamily="34" charset="0"/>
              </a:rPr>
              <a:t>A TRAVÉS DEL FUAS CREANDO UNA CUENTA</a:t>
            </a:r>
          </a:p>
          <a:p>
            <a:endParaRPr lang="es-CL" dirty="0">
              <a:latin typeface="Arial Rounded MT Bold" pitchFamily="34" charset="0"/>
            </a:endParaRPr>
          </a:p>
          <a:p>
            <a:r>
              <a:rPr lang="es-CL" dirty="0" smtClean="0">
                <a:latin typeface="Arial Rounded MT Bold" pitchFamily="34" charset="0"/>
              </a:rPr>
              <a:t>DÓNDE:</a:t>
            </a:r>
          </a:p>
          <a:p>
            <a:r>
              <a:rPr lang="es-CL" dirty="0" smtClean="0">
                <a:latin typeface="Arial Rounded MT Bold" pitchFamily="34" charset="0"/>
                <a:hlinkClick r:id="rId3"/>
              </a:rPr>
              <a:t>www.beneficiosestudiantiles.cl</a:t>
            </a:r>
            <a:endParaRPr lang="es-CL" dirty="0" smtClean="0">
              <a:latin typeface="Arial Rounded MT Bold" pitchFamily="34" charset="0"/>
            </a:endParaRPr>
          </a:p>
          <a:p>
            <a:endParaRPr lang="es-CL" dirty="0">
              <a:latin typeface="Arial Rounded MT Bold" pitchFamily="34" charset="0"/>
            </a:endParaRPr>
          </a:p>
          <a:p>
            <a:r>
              <a:rPr lang="es-CL" dirty="0" smtClean="0">
                <a:latin typeface="Arial Rounded MT Bold" pitchFamily="34" charset="0"/>
              </a:rPr>
              <a:t>CUÁNDO:</a:t>
            </a:r>
          </a:p>
          <a:p>
            <a:r>
              <a:rPr lang="es-CL" dirty="0" smtClean="0">
                <a:latin typeface="Arial Rounded MT Bold" pitchFamily="34" charset="0"/>
              </a:rPr>
              <a:t>OCTUBRE-NOVIEMBRE</a:t>
            </a:r>
          </a:p>
          <a:p>
            <a:endParaRPr lang="es-CL" dirty="0">
              <a:latin typeface="Arial Rounded MT Bold" pitchFamily="34" charset="0"/>
            </a:endParaRPr>
          </a:p>
          <a:p>
            <a:r>
              <a:rPr lang="es-CL" dirty="0" smtClean="0">
                <a:latin typeface="Arial Rounded MT Bold" pitchFamily="34" charset="0"/>
              </a:rPr>
              <a:t>RESULTADOS</a:t>
            </a:r>
          </a:p>
          <a:p>
            <a:r>
              <a:rPr lang="es-CL" dirty="0" smtClean="0">
                <a:latin typeface="Arial Rounded MT Bold" pitchFamily="34" charset="0"/>
              </a:rPr>
              <a:t>DICIEMBRE</a:t>
            </a:r>
            <a:endParaRPr lang="es-CL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chile.cl/image/f116137-3-o.jpeg?5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76"/>
            <a:ext cx="8820472" cy="67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38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59504" y="2383790"/>
            <a:ext cx="3731896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marR="5080" indent="-233679">
              <a:lnSpc>
                <a:spcPts val="4300"/>
              </a:lnSpc>
            </a:pPr>
            <a:r>
              <a:rPr sz="36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sz="3600" spc="-3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sz="3600" spc="-5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sz="3600" spc="-5" dirty="0">
                <a:solidFill>
                  <a:schemeClr val="accent2">
                    <a:lumMod val="75000"/>
                  </a:schemeClr>
                </a:solidFill>
              </a:rPr>
              <a:t>ecede</a:t>
            </a:r>
            <a:r>
              <a:rPr sz="3600" spc="-25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sz="3600" spc="-5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sz="3600" spc="-5" dirty="0">
                <a:solidFill>
                  <a:schemeClr val="accent2">
                    <a:lumMod val="75000"/>
                  </a:schemeClr>
                </a:solidFill>
              </a:rPr>
              <a:t>es  </a:t>
            </a:r>
            <a:r>
              <a:rPr sz="3600" dirty="0">
                <a:solidFill>
                  <a:schemeClr val="accent2">
                    <a:lumMod val="75000"/>
                  </a:schemeClr>
                </a:solidFill>
              </a:rPr>
              <a:t>del</a:t>
            </a:r>
            <a:r>
              <a:rPr sz="3600" spc="-10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600" dirty="0">
                <a:solidFill>
                  <a:schemeClr val="accent2">
                    <a:lumMod val="75000"/>
                  </a:schemeClr>
                </a:solidFill>
              </a:rPr>
              <a:t>alumno</a:t>
            </a:r>
            <a:endParaRPr sz="3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86405" y="2117725"/>
            <a:ext cx="64389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7E7E7E"/>
                </a:solidFill>
                <a:latin typeface="Calibri"/>
                <a:cs typeface="Calibri"/>
              </a:rPr>
              <a:t>1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2300" y="6570598"/>
            <a:ext cx="19431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10"/>
              </a:lnSpc>
            </a:pPr>
            <a:fld id="{81D60167-4931-47E6-BA6A-407CBD079E47}" type="slidenum">
              <a:rPr sz="900" dirty="0">
                <a:solidFill>
                  <a:srgbClr val="888888"/>
                </a:solidFill>
                <a:latin typeface="Calibri"/>
                <a:cs typeface="Calibri"/>
              </a:rPr>
              <a:pPr marL="25400">
                <a:lnSpc>
                  <a:spcPts val="1010"/>
                </a:lnSpc>
              </a:pPr>
              <a:t>18</a:t>
            </a:fld>
            <a:endParaRPr sz="900">
              <a:latin typeface="Calibri"/>
              <a:cs typeface="Calibri"/>
            </a:endParaRPr>
          </a:p>
        </p:txBody>
      </p:sp>
      <p:pic>
        <p:nvPicPr>
          <p:cNvPr id="9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2272" y="1"/>
            <a:ext cx="108172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636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0472" y="494665"/>
            <a:ext cx="63961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C00000"/>
                </a:solidFill>
              </a:rPr>
              <a:t>Antecedentes</a:t>
            </a:r>
            <a:r>
              <a:rPr sz="2800" b="1" spc="-20" dirty="0">
                <a:solidFill>
                  <a:srgbClr val="C00000"/>
                </a:solidFill>
              </a:rPr>
              <a:t> </a:t>
            </a:r>
            <a:r>
              <a:rPr sz="2800" b="1" spc="-5" dirty="0">
                <a:solidFill>
                  <a:srgbClr val="C00000"/>
                </a:solidFill>
              </a:rPr>
              <a:t>personales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0977" y="1519301"/>
            <a:ext cx="54933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s-CL" sz="1600" b="1" spc="-5" dirty="0" smtClean="0">
                <a:latin typeface="Calibri"/>
                <a:cs typeface="Calibri"/>
              </a:rPr>
              <a:t>El </a:t>
            </a:r>
            <a:r>
              <a:rPr sz="1600" b="1" spc="-5" smtClean="0">
                <a:latin typeface="Calibri"/>
                <a:cs typeface="Calibri"/>
              </a:rPr>
              <a:t>postulante </a:t>
            </a:r>
            <a:r>
              <a:rPr sz="1600" b="1" dirty="0">
                <a:latin typeface="Calibri"/>
                <a:cs typeface="Calibri"/>
              </a:rPr>
              <a:t>es </a:t>
            </a:r>
            <a:r>
              <a:rPr sz="1600" b="1" spc="-5" dirty="0">
                <a:latin typeface="Calibri"/>
                <a:cs typeface="Calibri"/>
              </a:rPr>
              <a:t>alumno de cuarto medio </a:t>
            </a:r>
            <a:r>
              <a:rPr sz="1600" b="1" spc="-10" dirty="0">
                <a:latin typeface="Calibri"/>
                <a:cs typeface="Calibri"/>
              </a:rPr>
              <a:t>pero </a:t>
            </a:r>
            <a:r>
              <a:rPr sz="1600" b="1" spc="-5" dirty="0">
                <a:latin typeface="Calibri"/>
                <a:cs typeface="Calibri"/>
              </a:rPr>
              <a:t>aún no ha </a:t>
            </a:r>
            <a:r>
              <a:rPr sz="1600" b="1" spc="-10" dirty="0">
                <a:latin typeface="Calibri"/>
                <a:cs typeface="Calibri"/>
              </a:rPr>
              <a:t>egresado, podrá  </a:t>
            </a:r>
            <a:r>
              <a:rPr sz="1600" b="1" spc="-5" dirty="0">
                <a:latin typeface="Calibri"/>
                <a:cs typeface="Calibri"/>
              </a:rPr>
              <a:t>seleccionar </a:t>
            </a:r>
            <a:r>
              <a:rPr sz="1600" b="1" spc="-10" dirty="0">
                <a:latin typeface="Calibri"/>
                <a:cs typeface="Calibri"/>
              </a:rPr>
              <a:t>“Educación </a:t>
            </a:r>
            <a:r>
              <a:rPr sz="1600" b="1" dirty="0">
                <a:latin typeface="Calibri"/>
                <a:cs typeface="Calibri"/>
              </a:rPr>
              <a:t>Media”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“5-Completa”.</a:t>
            </a:r>
            <a:endParaRPr sz="1600" b="1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1304" y="1581911"/>
            <a:ext cx="302260" cy="330835"/>
          </a:xfrm>
          <a:custGeom>
            <a:avLst/>
            <a:gdLst/>
            <a:ahLst/>
            <a:cxnLst/>
            <a:rect l="l" t="t" r="r" b="b"/>
            <a:pathLst>
              <a:path w="302260" h="330835">
                <a:moveTo>
                  <a:pt x="150875" y="0"/>
                </a:moveTo>
                <a:lnTo>
                  <a:pt x="103193" y="8430"/>
                </a:lnTo>
                <a:lnTo>
                  <a:pt x="61776" y="31906"/>
                </a:lnTo>
                <a:lnTo>
                  <a:pt x="29114" y="67702"/>
                </a:lnTo>
                <a:lnTo>
                  <a:pt x="7693" y="113092"/>
                </a:lnTo>
                <a:lnTo>
                  <a:pt x="0" y="165353"/>
                </a:lnTo>
                <a:lnTo>
                  <a:pt x="7693" y="217615"/>
                </a:lnTo>
                <a:lnTo>
                  <a:pt x="29114" y="263005"/>
                </a:lnTo>
                <a:lnTo>
                  <a:pt x="61776" y="298801"/>
                </a:lnTo>
                <a:lnTo>
                  <a:pt x="103193" y="322277"/>
                </a:lnTo>
                <a:lnTo>
                  <a:pt x="150875" y="330708"/>
                </a:lnTo>
                <a:lnTo>
                  <a:pt x="198558" y="322277"/>
                </a:lnTo>
                <a:lnTo>
                  <a:pt x="239975" y="298801"/>
                </a:lnTo>
                <a:lnTo>
                  <a:pt x="272637" y="263005"/>
                </a:lnTo>
                <a:lnTo>
                  <a:pt x="294058" y="217615"/>
                </a:lnTo>
                <a:lnTo>
                  <a:pt x="301751" y="165353"/>
                </a:lnTo>
                <a:lnTo>
                  <a:pt x="294058" y="113092"/>
                </a:lnTo>
                <a:lnTo>
                  <a:pt x="272637" y="67702"/>
                </a:lnTo>
                <a:lnTo>
                  <a:pt x="239975" y="31906"/>
                </a:lnTo>
                <a:lnTo>
                  <a:pt x="198558" y="8430"/>
                </a:lnTo>
                <a:lnTo>
                  <a:pt x="150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31822" y="1594992"/>
            <a:ext cx="141605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52116" y="2144267"/>
            <a:ext cx="5544311" cy="3640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14469" y="6572122"/>
            <a:ext cx="14160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0"/>
            <a:ext cx="1066800" cy="751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409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¿Cómo financiar los estudios?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2415003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39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152400"/>
            <a:ext cx="320040" cy="361315"/>
          </a:xfrm>
          <a:custGeom>
            <a:avLst/>
            <a:gdLst/>
            <a:ahLst/>
            <a:cxnLst/>
            <a:rect l="l" t="t" r="r" b="b"/>
            <a:pathLst>
              <a:path w="320039" h="361315">
                <a:moveTo>
                  <a:pt x="160020" y="0"/>
                </a:moveTo>
                <a:lnTo>
                  <a:pt x="117475" y="6454"/>
                </a:lnTo>
                <a:lnTo>
                  <a:pt x="79248" y="24666"/>
                </a:lnTo>
                <a:lnTo>
                  <a:pt x="46862" y="52911"/>
                </a:lnTo>
                <a:lnTo>
                  <a:pt x="21843" y="89464"/>
                </a:lnTo>
                <a:lnTo>
                  <a:pt x="5714" y="132600"/>
                </a:lnTo>
                <a:lnTo>
                  <a:pt x="0" y="180594"/>
                </a:lnTo>
                <a:lnTo>
                  <a:pt x="5715" y="228587"/>
                </a:lnTo>
                <a:lnTo>
                  <a:pt x="21844" y="271723"/>
                </a:lnTo>
                <a:lnTo>
                  <a:pt x="46863" y="308276"/>
                </a:lnTo>
                <a:lnTo>
                  <a:pt x="79248" y="336521"/>
                </a:lnTo>
                <a:lnTo>
                  <a:pt x="117475" y="354733"/>
                </a:lnTo>
                <a:lnTo>
                  <a:pt x="160020" y="361188"/>
                </a:lnTo>
                <a:lnTo>
                  <a:pt x="202565" y="354733"/>
                </a:lnTo>
                <a:lnTo>
                  <a:pt x="240792" y="336521"/>
                </a:lnTo>
                <a:lnTo>
                  <a:pt x="273177" y="308276"/>
                </a:lnTo>
                <a:lnTo>
                  <a:pt x="298196" y="271723"/>
                </a:lnTo>
                <a:lnTo>
                  <a:pt x="314325" y="228587"/>
                </a:lnTo>
                <a:lnTo>
                  <a:pt x="320040" y="180594"/>
                </a:lnTo>
                <a:lnTo>
                  <a:pt x="314325" y="132600"/>
                </a:lnTo>
                <a:lnTo>
                  <a:pt x="298196" y="89464"/>
                </a:lnTo>
                <a:lnTo>
                  <a:pt x="273177" y="52911"/>
                </a:lnTo>
                <a:lnTo>
                  <a:pt x="240792" y="24666"/>
                </a:lnTo>
                <a:lnTo>
                  <a:pt x="202565" y="6454"/>
                </a:lnTo>
                <a:lnTo>
                  <a:pt x="1600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r>
              <a:rPr lang="es-CL" dirty="0" smtClean="0">
                <a:solidFill>
                  <a:srgbClr val="FFFFFF"/>
                </a:solidFill>
                <a:latin typeface="Calibri"/>
                <a:cs typeface="Calibri"/>
              </a:rPr>
              <a:t>  2</a:t>
            </a:r>
            <a:endParaRPr lang="es-CL" dirty="0">
              <a:latin typeface="Calibri"/>
              <a:cs typeface="Calibri"/>
            </a:endParaRPr>
          </a:p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0" y="152400"/>
            <a:ext cx="59010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Se </a:t>
            </a:r>
            <a:r>
              <a:rPr sz="1600" spc="-5" dirty="0">
                <a:latin typeface="Calibri"/>
                <a:cs typeface="Calibri"/>
              </a:rPr>
              <a:t>solicitarán </a:t>
            </a:r>
            <a:r>
              <a:rPr sz="1600" dirty="0">
                <a:latin typeface="Calibri"/>
                <a:cs typeface="Calibri"/>
              </a:rPr>
              <a:t>las </a:t>
            </a:r>
            <a:r>
              <a:rPr sz="1600" b="1" spc="-5" dirty="0">
                <a:latin typeface="Calibri"/>
                <a:cs typeface="Calibri"/>
              </a:rPr>
              <a:t>Notas de Enseñanza Media</a:t>
            </a:r>
            <a:r>
              <a:rPr sz="1600" spc="-5" dirty="0">
                <a:latin typeface="Calibri"/>
                <a:cs typeface="Calibri"/>
              </a:rPr>
              <a:t>, quienes </a:t>
            </a:r>
            <a:r>
              <a:rPr sz="1600" dirty="0">
                <a:latin typeface="Calibri"/>
                <a:cs typeface="Calibri"/>
              </a:rPr>
              <a:t>aún </a:t>
            </a:r>
            <a:r>
              <a:rPr sz="1600" spc="-5" dirty="0">
                <a:latin typeface="Calibri"/>
                <a:cs typeface="Calibri"/>
              </a:rPr>
              <a:t>no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10" dirty="0">
                <a:latin typeface="Calibri"/>
                <a:cs typeface="Calibri"/>
              </a:rPr>
              <a:t>tengan, </a:t>
            </a:r>
            <a:r>
              <a:rPr sz="1600" spc="-5" dirty="0">
                <a:latin typeface="Calibri"/>
                <a:cs typeface="Calibri"/>
              </a:rPr>
              <a:t>deberán  ingresar </a:t>
            </a:r>
            <a:r>
              <a:rPr sz="1600" spc="5" dirty="0">
                <a:latin typeface="Calibri"/>
                <a:cs typeface="Calibri"/>
              </a:rPr>
              <a:t>un </a:t>
            </a:r>
            <a:r>
              <a:rPr sz="1600" spc="-5" dirty="0">
                <a:latin typeface="Calibri"/>
                <a:cs typeface="Calibri"/>
              </a:rPr>
              <a:t>promedio estimado, </a:t>
            </a:r>
            <a:r>
              <a:rPr sz="1600" dirty="0">
                <a:latin typeface="Calibri"/>
                <a:cs typeface="Calibri"/>
              </a:rPr>
              <a:t>que </a:t>
            </a:r>
            <a:r>
              <a:rPr sz="1600" spc="-5" dirty="0">
                <a:latin typeface="Calibri"/>
                <a:cs typeface="Calibri"/>
              </a:rPr>
              <a:t>posteriormente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5" dirty="0">
                <a:latin typeface="Calibri"/>
                <a:cs typeface="Calibri"/>
              </a:rPr>
              <a:t>validará </a:t>
            </a:r>
            <a:r>
              <a:rPr sz="1600" spc="-10" dirty="0">
                <a:latin typeface="Calibri"/>
                <a:cs typeface="Calibri"/>
              </a:rPr>
              <a:t>con </a:t>
            </a:r>
            <a:r>
              <a:rPr sz="1600" dirty="0">
                <a:latin typeface="Calibri"/>
                <a:cs typeface="Calibri"/>
              </a:rPr>
              <a:t>lo </a:t>
            </a:r>
            <a:r>
              <a:rPr sz="1600" spc="-10" dirty="0">
                <a:latin typeface="Calibri"/>
                <a:cs typeface="Calibri"/>
              </a:rPr>
              <a:t>informado  </a:t>
            </a:r>
            <a:r>
              <a:rPr sz="1600" spc="-5" dirty="0">
                <a:latin typeface="Calibri"/>
                <a:cs typeface="Calibri"/>
              </a:rPr>
              <a:t>por </a:t>
            </a:r>
            <a:r>
              <a:rPr sz="1600" dirty="0">
                <a:latin typeface="Calibri"/>
                <a:cs typeface="Calibri"/>
              </a:rPr>
              <a:t>los </a:t>
            </a:r>
            <a:r>
              <a:rPr sz="1600" spc="-5" dirty="0">
                <a:latin typeface="Calibri"/>
                <a:cs typeface="Calibri"/>
              </a:rPr>
              <a:t>establecimientos en el Sistema Información </a:t>
            </a:r>
            <a:r>
              <a:rPr sz="1600" spc="-10" dirty="0">
                <a:latin typeface="Calibri"/>
                <a:cs typeface="Calibri"/>
              </a:rPr>
              <a:t>General </a:t>
            </a:r>
            <a:r>
              <a:rPr sz="1600" spc="-5" dirty="0">
                <a:latin typeface="Calibri"/>
                <a:cs typeface="Calibri"/>
              </a:rPr>
              <a:t>de Estudiantes  (SIGE).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6800" y="1524000"/>
            <a:ext cx="590042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>
                <a:latin typeface="Calibri"/>
                <a:cs typeface="Calibri"/>
              </a:rPr>
              <a:t>También </a:t>
            </a:r>
            <a:r>
              <a:rPr dirty="0">
                <a:latin typeface="Calibri"/>
                <a:cs typeface="Calibri"/>
              </a:rPr>
              <a:t>se </a:t>
            </a:r>
            <a:r>
              <a:rPr spc="-5" dirty="0">
                <a:latin typeface="Calibri"/>
                <a:cs typeface="Calibri"/>
              </a:rPr>
              <a:t>solicitará </a:t>
            </a:r>
            <a:r>
              <a:rPr dirty="0">
                <a:latin typeface="Calibri"/>
                <a:cs typeface="Calibri"/>
              </a:rPr>
              <a:t>la </a:t>
            </a:r>
            <a:r>
              <a:rPr b="1" dirty="0">
                <a:latin typeface="Calibri"/>
                <a:cs typeface="Calibri"/>
              </a:rPr>
              <a:t>Institución </a:t>
            </a:r>
            <a:r>
              <a:rPr b="1" spc="-5">
                <a:latin typeface="Calibri"/>
                <a:cs typeface="Calibri"/>
              </a:rPr>
              <a:t>Educacional</a:t>
            </a:r>
            <a:r>
              <a:rPr spc="-5" smtClean="0">
                <a:latin typeface="Calibri"/>
                <a:cs typeface="Calibri"/>
              </a:rPr>
              <a:t>.</a:t>
            </a:r>
            <a:r>
              <a:rPr spc="-15" smtClean="0">
                <a:latin typeface="Calibri"/>
                <a:cs typeface="Calibri"/>
              </a:rPr>
              <a:t>, </a:t>
            </a:r>
            <a:r>
              <a:rPr spc="-5" dirty="0">
                <a:latin typeface="Calibri"/>
                <a:cs typeface="Calibri"/>
              </a:rPr>
              <a:t>deberán escoger  </a:t>
            </a:r>
            <a:r>
              <a:rPr dirty="0">
                <a:latin typeface="Calibri"/>
                <a:cs typeface="Calibri"/>
              </a:rPr>
              <a:t>la </a:t>
            </a:r>
            <a:r>
              <a:rPr spc="-5" dirty="0">
                <a:latin typeface="Calibri"/>
                <a:cs typeface="Calibri"/>
              </a:rPr>
              <a:t>opción </a:t>
            </a:r>
            <a:r>
              <a:rPr b="1" dirty="0">
                <a:latin typeface="Calibri"/>
                <a:cs typeface="Calibri"/>
              </a:rPr>
              <a:t>“Sin matrícula en institución de educación</a:t>
            </a:r>
            <a:r>
              <a:rPr b="1" spc="-16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superior”</a:t>
            </a:r>
            <a:r>
              <a:rPr spc="5" dirty="0">
                <a:latin typeface="Calibri"/>
                <a:cs typeface="Calibri"/>
              </a:rPr>
              <a:t>.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2743200"/>
            <a:ext cx="5929883" cy="3278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20</a:t>
            </a:fld>
            <a:endParaRPr dirty="0"/>
          </a:p>
        </p:txBody>
      </p:sp>
      <p:pic>
        <p:nvPicPr>
          <p:cNvPr id="13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0"/>
            <a:ext cx="1143000" cy="80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79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6789" y="2383790"/>
            <a:ext cx="2755011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90525">
              <a:lnSpc>
                <a:spcPts val="4300"/>
              </a:lnSpc>
            </a:pPr>
            <a:r>
              <a:rPr sz="3600" spc="-20" dirty="0">
                <a:solidFill>
                  <a:schemeClr val="accent2">
                    <a:lumMod val="75000"/>
                  </a:schemeClr>
                </a:solidFill>
              </a:rPr>
              <a:t>Datos  </a:t>
            </a:r>
            <a:r>
              <a:rPr sz="3600" spc="-6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sz="3600" dirty="0">
                <a:solidFill>
                  <a:schemeClr val="accent2">
                    <a:lumMod val="75000"/>
                  </a:schemeClr>
                </a:solidFill>
              </a:rPr>
              <a:t>amilia</a:t>
            </a:r>
            <a:r>
              <a:rPr sz="3600" spc="-3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sz="3600" spc="-5" dirty="0">
                <a:solidFill>
                  <a:schemeClr val="accent2">
                    <a:lumMod val="75000"/>
                  </a:schemeClr>
                </a:solidFill>
              </a:rPr>
              <a:t>es</a:t>
            </a:r>
            <a:endParaRPr sz="3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486405" y="2117725"/>
            <a:ext cx="64389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7E7E7E"/>
                </a:solidFill>
                <a:latin typeface="Calibri"/>
                <a:cs typeface="Calibri"/>
              </a:rPr>
              <a:t>2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"/>
            <a:ext cx="990600" cy="69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32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8400" y="304800"/>
            <a:ext cx="6248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15" dirty="0">
                <a:solidFill>
                  <a:srgbClr val="C00000"/>
                </a:solidFill>
              </a:rPr>
              <a:t>Datos</a:t>
            </a:r>
            <a:r>
              <a:rPr sz="3600" spc="-60" dirty="0">
                <a:solidFill>
                  <a:srgbClr val="C00000"/>
                </a:solidFill>
              </a:rPr>
              <a:t> </a:t>
            </a:r>
            <a:r>
              <a:rPr sz="3600" spc="-10" dirty="0">
                <a:solidFill>
                  <a:srgbClr val="C00000"/>
                </a:solidFill>
              </a:rPr>
              <a:t>familiares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22</a:t>
            </a:fld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9800" y="914400"/>
            <a:ext cx="62528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Ingresar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cada </a:t>
            </a:r>
            <a:r>
              <a:rPr sz="1600" dirty="0">
                <a:latin typeface="Calibri"/>
                <a:cs typeface="Calibri"/>
              </a:rPr>
              <a:t>uno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los </a:t>
            </a:r>
            <a:r>
              <a:rPr sz="1600" b="1" spc="-10" dirty="0">
                <a:latin typeface="Calibri"/>
                <a:cs typeface="Calibri"/>
              </a:rPr>
              <a:t>integrantes </a:t>
            </a:r>
            <a:r>
              <a:rPr sz="1600" b="1" spc="-5" dirty="0">
                <a:latin typeface="Calibri"/>
                <a:cs typeface="Calibri"/>
              </a:rPr>
              <a:t>del grupo familiar</a:t>
            </a:r>
            <a:r>
              <a:rPr sz="1600" spc="-5" dirty="0">
                <a:latin typeface="Calibri"/>
                <a:cs typeface="Calibri"/>
              </a:rPr>
              <a:t>.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consideran miembros </a:t>
            </a:r>
            <a:r>
              <a:rPr sz="1600" spc="-5" dirty="0">
                <a:latin typeface="Calibri"/>
                <a:cs typeface="Calibri"/>
              </a:rPr>
              <a:t>de  un </a:t>
            </a:r>
            <a:r>
              <a:rPr sz="1600" spc="-10" dirty="0">
                <a:latin typeface="Calibri"/>
                <a:cs typeface="Calibri"/>
              </a:rPr>
              <a:t>hogar </a:t>
            </a:r>
            <a:r>
              <a:rPr sz="1600" dirty="0">
                <a:latin typeface="Calibri"/>
                <a:cs typeface="Calibri"/>
              </a:rPr>
              <a:t>a </a:t>
            </a:r>
            <a:r>
              <a:rPr sz="1600" spc="-5" dirty="0">
                <a:latin typeface="Calibri"/>
                <a:cs typeface="Calibri"/>
              </a:rPr>
              <a:t>todas </a:t>
            </a:r>
            <a:r>
              <a:rPr sz="1600" dirty="0">
                <a:latin typeface="Calibri"/>
                <a:cs typeface="Calibri"/>
              </a:rPr>
              <a:t>aquellas </a:t>
            </a:r>
            <a:r>
              <a:rPr sz="1600" spc="-5" dirty="0">
                <a:latin typeface="Calibri"/>
                <a:cs typeface="Calibri"/>
              </a:rPr>
              <a:t>personas </a:t>
            </a:r>
            <a:r>
              <a:rPr sz="1600" dirty="0">
                <a:latin typeface="Calibri"/>
                <a:cs typeface="Calibri"/>
              </a:rPr>
              <a:t>que, </a:t>
            </a:r>
            <a:r>
              <a:rPr sz="1600" spc="-5" dirty="0">
                <a:latin typeface="Calibri"/>
                <a:cs typeface="Calibri"/>
              </a:rPr>
              <a:t>realizan habitualmente </a:t>
            </a:r>
            <a:r>
              <a:rPr sz="1600" dirty="0">
                <a:latin typeface="Calibri"/>
                <a:cs typeface="Calibri"/>
              </a:rPr>
              <a:t>una vida en </a:t>
            </a:r>
            <a:r>
              <a:rPr sz="1600" spc="-10" dirty="0">
                <a:latin typeface="Calibri"/>
                <a:cs typeface="Calibri"/>
              </a:rPr>
              <a:t>común </a:t>
            </a:r>
            <a:r>
              <a:rPr sz="1600" dirty="0">
                <a:latin typeface="Calibri"/>
                <a:cs typeface="Calibri"/>
              </a:rPr>
              <a:t>y  </a:t>
            </a:r>
            <a:r>
              <a:rPr sz="1600" spc="-5" dirty="0">
                <a:latin typeface="Calibri"/>
                <a:cs typeface="Calibri"/>
              </a:rPr>
              <a:t>comparten el </a:t>
            </a:r>
            <a:r>
              <a:rPr sz="1600" dirty="0">
                <a:latin typeface="Calibri"/>
                <a:cs typeface="Calibri"/>
              </a:rPr>
              <a:t>mismo </a:t>
            </a:r>
            <a:r>
              <a:rPr sz="1600" spc="-10" dirty="0">
                <a:latin typeface="Calibri"/>
                <a:cs typeface="Calibri"/>
              </a:rPr>
              <a:t>presupuesto </a:t>
            </a:r>
            <a:r>
              <a:rPr sz="1600" spc="-5" dirty="0">
                <a:latin typeface="Calibri"/>
                <a:cs typeface="Calibri"/>
              </a:rPr>
              <a:t>de alimentación, independientemente de </a:t>
            </a:r>
            <a:r>
              <a:rPr sz="1600" dirty="0">
                <a:latin typeface="Calibri"/>
                <a:cs typeface="Calibri"/>
              </a:rPr>
              <a:t>si </a:t>
            </a:r>
            <a:r>
              <a:rPr sz="1600" spc="-5" dirty="0">
                <a:latin typeface="Calibri"/>
                <a:cs typeface="Calibri"/>
              </a:rPr>
              <a:t>existen  </a:t>
            </a:r>
            <a:r>
              <a:rPr sz="1600" dirty="0">
                <a:latin typeface="Calibri"/>
                <a:cs typeface="Calibri"/>
              </a:rPr>
              <a:t>o </a:t>
            </a:r>
            <a:r>
              <a:rPr sz="1600" spc="-5" dirty="0">
                <a:latin typeface="Calibri"/>
                <a:cs typeface="Calibri"/>
              </a:rPr>
              <a:t>no vínculos de </a:t>
            </a:r>
            <a:r>
              <a:rPr sz="1600" spc="-10" dirty="0">
                <a:latin typeface="Calibri"/>
                <a:cs typeface="Calibri"/>
              </a:rPr>
              <a:t>parentesco entre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ellas.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762000"/>
            <a:ext cx="321945" cy="330835"/>
          </a:xfrm>
          <a:custGeom>
            <a:avLst/>
            <a:gdLst/>
            <a:ahLst/>
            <a:cxnLst/>
            <a:rect l="l" t="t" r="r" b="b"/>
            <a:pathLst>
              <a:path w="321944" h="330834">
                <a:moveTo>
                  <a:pt x="160781" y="0"/>
                </a:moveTo>
                <a:lnTo>
                  <a:pt x="118048" y="5907"/>
                </a:lnTo>
                <a:lnTo>
                  <a:pt x="79643" y="22577"/>
                </a:lnTo>
                <a:lnTo>
                  <a:pt x="47101" y="48434"/>
                </a:lnTo>
                <a:lnTo>
                  <a:pt x="21956" y="81900"/>
                </a:lnTo>
                <a:lnTo>
                  <a:pt x="5744" y="121399"/>
                </a:lnTo>
                <a:lnTo>
                  <a:pt x="0" y="165354"/>
                </a:lnTo>
                <a:lnTo>
                  <a:pt x="5744" y="209308"/>
                </a:lnTo>
                <a:lnTo>
                  <a:pt x="21956" y="248807"/>
                </a:lnTo>
                <a:lnTo>
                  <a:pt x="47101" y="282273"/>
                </a:lnTo>
                <a:lnTo>
                  <a:pt x="79643" y="308130"/>
                </a:lnTo>
                <a:lnTo>
                  <a:pt x="118048" y="324800"/>
                </a:lnTo>
                <a:lnTo>
                  <a:pt x="160781" y="330708"/>
                </a:lnTo>
                <a:lnTo>
                  <a:pt x="203515" y="324800"/>
                </a:lnTo>
                <a:lnTo>
                  <a:pt x="241920" y="308130"/>
                </a:lnTo>
                <a:lnTo>
                  <a:pt x="274462" y="282273"/>
                </a:lnTo>
                <a:lnTo>
                  <a:pt x="299607" y="248807"/>
                </a:lnTo>
                <a:lnTo>
                  <a:pt x="315819" y="209308"/>
                </a:lnTo>
                <a:lnTo>
                  <a:pt x="321563" y="165354"/>
                </a:lnTo>
                <a:lnTo>
                  <a:pt x="315819" y="121399"/>
                </a:lnTo>
                <a:lnTo>
                  <a:pt x="299607" y="81900"/>
                </a:lnTo>
                <a:lnTo>
                  <a:pt x="274462" y="48434"/>
                </a:lnTo>
                <a:lnTo>
                  <a:pt x="241920" y="22577"/>
                </a:lnTo>
                <a:lnTo>
                  <a:pt x="203515" y="5907"/>
                </a:lnTo>
                <a:lnTo>
                  <a:pt x="1607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28800" y="762000"/>
            <a:ext cx="14160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4788" y="2310383"/>
            <a:ext cx="6048756" cy="3694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2272" y="1"/>
            <a:ext cx="1081727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742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9000" y="6324598"/>
            <a:ext cx="1571244" cy="53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6789" y="2383790"/>
            <a:ext cx="3288411" cy="1109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2875">
              <a:lnSpc>
                <a:spcPts val="4300"/>
              </a:lnSpc>
            </a:pPr>
            <a:r>
              <a:rPr sz="3600" spc="-10" dirty="0">
                <a:solidFill>
                  <a:schemeClr val="accent2">
                    <a:lumMod val="75000"/>
                  </a:schemeClr>
                </a:solidFill>
              </a:rPr>
              <a:t>Ingresos  </a:t>
            </a:r>
            <a:r>
              <a:rPr sz="3600" spc="-60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sz="3600" dirty="0">
                <a:solidFill>
                  <a:schemeClr val="accent2">
                    <a:lumMod val="75000"/>
                  </a:schemeClr>
                </a:solidFill>
              </a:rPr>
              <a:t>amilia</a:t>
            </a:r>
            <a:r>
              <a:rPr sz="3600" spc="-30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sz="3600" spc="-5" dirty="0">
                <a:solidFill>
                  <a:schemeClr val="accent2">
                    <a:lumMod val="75000"/>
                  </a:schemeClr>
                </a:solidFill>
              </a:rPr>
              <a:t>es</a:t>
            </a:r>
            <a:endParaRPr sz="36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486405" y="2117725"/>
            <a:ext cx="643890" cy="1537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600" dirty="0">
                <a:solidFill>
                  <a:srgbClr val="7E7E7E"/>
                </a:solidFill>
                <a:latin typeface="Calibri"/>
                <a:cs typeface="Calibri"/>
              </a:rPr>
              <a:t>3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28" y="1"/>
            <a:ext cx="1298072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69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3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s-CL" dirty="0" smtClean="0">
                <a:solidFill>
                  <a:srgbClr val="FFFFFF"/>
                </a:solidFill>
                <a:cs typeface="Calibri"/>
              </a:rPr>
              <a:t> </a:t>
            </a:r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3000" y="1143000"/>
            <a:ext cx="739648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Se debe identificar </a:t>
            </a:r>
            <a:r>
              <a:rPr b="1" dirty="0">
                <a:latin typeface="Calibri"/>
                <a:cs typeface="Calibri"/>
              </a:rPr>
              <a:t>el </a:t>
            </a:r>
            <a:r>
              <a:rPr b="1" spc="-5" dirty="0">
                <a:latin typeface="Calibri"/>
                <a:cs typeface="Calibri"/>
              </a:rPr>
              <a:t>PROMEDIO </a:t>
            </a:r>
            <a:r>
              <a:rPr b="1" spc="-10" dirty="0">
                <a:latin typeface="Calibri"/>
                <a:cs typeface="Calibri"/>
              </a:rPr>
              <a:t>MENSUAL </a:t>
            </a:r>
            <a:r>
              <a:rPr b="1" dirty="0">
                <a:latin typeface="Calibri"/>
                <a:cs typeface="Calibri"/>
              </a:rPr>
              <a:t>de </a:t>
            </a:r>
            <a:r>
              <a:rPr b="1" spc="-10" dirty="0">
                <a:latin typeface="Calibri"/>
                <a:cs typeface="Calibri"/>
              </a:rPr>
              <a:t>ingresos </a:t>
            </a:r>
            <a:r>
              <a:rPr b="1" spc="-5" dirty="0">
                <a:latin typeface="Calibri"/>
                <a:cs typeface="Calibri"/>
              </a:rPr>
              <a:t>de </a:t>
            </a:r>
            <a:r>
              <a:rPr b="1" spc="-5" dirty="0" smtClean="0">
                <a:latin typeface="Calibri"/>
                <a:cs typeface="Calibri"/>
              </a:rPr>
              <a:t>201</a:t>
            </a:r>
            <a:r>
              <a:rPr lang="es-CL" b="1" spc="-5" dirty="0" smtClean="0">
                <a:latin typeface="Calibri"/>
                <a:cs typeface="Calibri"/>
              </a:rPr>
              <a:t>7</a:t>
            </a:r>
            <a:r>
              <a:rPr b="1" spc="-5" dirty="0" smtClean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y </a:t>
            </a:r>
            <a:r>
              <a:rPr b="1" dirty="0" smtClean="0">
                <a:latin typeface="Calibri"/>
                <a:cs typeface="Calibri"/>
              </a:rPr>
              <a:t>201</a:t>
            </a:r>
            <a:r>
              <a:rPr lang="es-CL" b="1" dirty="0" smtClean="0">
                <a:latin typeface="Calibri"/>
                <a:cs typeface="Calibri"/>
              </a:rPr>
              <a:t>8</a:t>
            </a:r>
            <a:r>
              <a:rPr dirty="0" smtClean="0">
                <a:latin typeface="Calibri"/>
                <a:cs typeface="Calibri"/>
              </a:rPr>
              <a:t>,  </a:t>
            </a:r>
            <a:r>
              <a:rPr spc="-10" dirty="0">
                <a:latin typeface="Calibri"/>
                <a:cs typeface="Calibri"/>
              </a:rPr>
              <a:t>considerando </a:t>
            </a:r>
            <a:r>
              <a:rPr dirty="0">
                <a:latin typeface="Calibri"/>
                <a:cs typeface="Calibri"/>
              </a:rPr>
              <a:t>los </a:t>
            </a:r>
            <a:r>
              <a:rPr spc="-10" dirty="0">
                <a:latin typeface="Calibri"/>
                <a:cs typeface="Calibri"/>
              </a:rPr>
              <a:t>montos </a:t>
            </a:r>
            <a:r>
              <a:rPr spc="-5" dirty="0">
                <a:latin typeface="Calibri"/>
                <a:cs typeface="Calibri"/>
              </a:rPr>
              <a:t>de dinero percibidos </a:t>
            </a:r>
            <a:r>
              <a:rPr b="1" dirty="0">
                <a:latin typeface="Calibri"/>
                <a:cs typeface="Calibri"/>
              </a:rPr>
              <a:t>por </a:t>
            </a:r>
            <a:r>
              <a:rPr b="1" spc="-5" dirty="0">
                <a:latin typeface="Calibri"/>
                <a:cs typeface="Calibri"/>
              </a:rPr>
              <a:t>cada </a:t>
            </a:r>
            <a:r>
              <a:rPr b="1" spc="-15" dirty="0">
                <a:latin typeface="Calibri"/>
                <a:cs typeface="Calibri"/>
              </a:rPr>
              <a:t>integrante </a:t>
            </a:r>
            <a:r>
              <a:rPr b="1" spc="-5" dirty="0">
                <a:latin typeface="Calibri"/>
                <a:cs typeface="Calibri"/>
              </a:rPr>
              <a:t>del </a:t>
            </a:r>
            <a:r>
              <a:rPr b="1" spc="-10" dirty="0">
                <a:latin typeface="Calibri"/>
                <a:cs typeface="Calibri"/>
              </a:rPr>
              <a:t>hogar</a:t>
            </a:r>
            <a:r>
              <a:rPr spc="-10" dirty="0">
                <a:latin typeface="Calibri"/>
                <a:cs typeface="Calibri"/>
              </a:rPr>
              <a:t>. </a:t>
            </a:r>
            <a:r>
              <a:rPr spc="-5" dirty="0">
                <a:latin typeface="Calibri"/>
                <a:cs typeface="Calibri"/>
              </a:rPr>
              <a:t>Las  indicaciones </a:t>
            </a:r>
            <a:r>
              <a:rPr spc="-10" dirty="0">
                <a:latin typeface="Calibri"/>
                <a:cs typeface="Calibri"/>
              </a:rPr>
              <a:t>para realizar estos </a:t>
            </a:r>
            <a:r>
              <a:rPr spc="-5" dirty="0">
                <a:latin typeface="Calibri"/>
                <a:cs typeface="Calibri"/>
              </a:rPr>
              <a:t>cálculos </a:t>
            </a:r>
            <a:r>
              <a:rPr spc="-10" dirty="0">
                <a:latin typeface="Calibri"/>
                <a:cs typeface="Calibri"/>
              </a:rPr>
              <a:t>estarán </a:t>
            </a:r>
            <a:r>
              <a:rPr spc="-5" dirty="0">
                <a:latin typeface="Calibri"/>
                <a:cs typeface="Calibri"/>
              </a:rPr>
              <a:t>disponibles en el </a:t>
            </a:r>
            <a:r>
              <a:rPr spc="-10" dirty="0">
                <a:latin typeface="Calibri"/>
                <a:cs typeface="Calibri"/>
              </a:rPr>
              <a:t>formulario, </a:t>
            </a:r>
            <a:r>
              <a:rPr dirty="0">
                <a:latin typeface="Calibri"/>
                <a:cs typeface="Calibri"/>
              </a:rPr>
              <a:t>y  </a:t>
            </a:r>
            <a:r>
              <a:rPr spc="-5" dirty="0">
                <a:latin typeface="Calibri"/>
                <a:cs typeface="Calibri"/>
              </a:rPr>
              <a:t>adicionalmente en </a:t>
            </a:r>
            <a:r>
              <a:rPr spc="-10" dirty="0">
                <a:latin typeface="Calibri"/>
                <a:cs typeface="Calibri"/>
              </a:rPr>
              <a:t>cada columna </a:t>
            </a:r>
            <a:r>
              <a:rPr dirty="0">
                <a:latin typeface="Calibri"/>
                <a:cs typeface="Calibri"/>
              </a:rPr>
              <a:t>se </a:t>
            </a:r>
            <a:r>
              <a:rPr spc="-5" dirty="0">
                <a:latin typeface="Calibri"/>
                <a:cs typeface="Calibri"/>
              </a:rPr>
              <a:t>detallará </a:t>
            </a:r>
            <a:r>
              <a:rPr dirty="0">
                <a:latin typeface="Calibri"/>
                <a:cs typeface="Calibri"/>
              </a:rPr>
              <a:t>la </a:t>
            </a:r>
            <a:r>
              <a:rPr spc="-5" dirty="0">
                <a:latin typeface="Calibri"/>
                <a:cs typeface="Calibri"/>
              </a:rPr>
              <a:t>información </a:t>
            </a:r>
            <a:r>
              <a:rPr dirty="0">
                <a:latin typeface="Calibri"/>
                <a:cs typeface="Calibri"/>
              </a:rPr>
              <a:t>a</a:t>
            </a:r>
            <a:r>
              <a:rPr spc="60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ingresar.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6800" y="2667000"/>
            <a:ext cx="7799832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>
              <a:lnSpc>
                <a:spcPct val="100000"/>
              </a:lnSpc>
            </a:pPr>
            <a:r>
              <a:rPr spc="-5" dirty="0"/>
              <a:t>Ingresos</a:t>
            </a:r>
            <a:r>
              <a:rPr spc="-100" dirty="0"/>
              <a:t> </a:t>
            </a:r>
            <a:r>
              <a:rPr spc="-10" dirty="0"/>
              <a:t>familiares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24</a:t>
            </a:fld>
            <a:endParaRPr dirty="0"/>
          </a:p>
        </p:txBody>
      </p:sp>
      <p:pic>
        <p:nvPicPr>
          <p:cNvPr id="14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"/>
            <a:ext cx="990599" cy="697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72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120" y="5344667"/>
            <a:ext cx="2580640" cy="297180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0" rIns="0" bIns="0" rtlCol="0">
            <a:spAutoFit/>
          </a:bodyPr>
          <a:lstStyle/>
          <a:p>
            <a:pPr marL="259715">
              <a:lnSpc>
                <a:spcPts val="1645"/>
              </a:lnSpc>
            </a:pPr>
            <a:r>
              <a:rPr sz="1400" b="1" spc="-5" dirty="0">
                <a:latin typeface="Calibri"/>
                <a:cs typeface="Calibri"/>
              </a:rPr>
              <a:t>Promedio </a:t>
            </a:r>
            <a:r>
              <a:rPr sz="1400" b="1" dirty="0">
                <a:latin typeface="Calibri"/>
                <a:cs typeface="Calibri"/>
              </a:rPr>
              <a:t>mensual de 1</a:t>
            </a:r>
            <a:r>
              <a:rPr sz="1400" b="1" spc="-1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año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6444" y="598931"/>
            <a:ext cx="1805939" cy="577850"/>
          </a:xfrm>
          <a:custGeom>
            <a:avLst/>
            <a:gdLst/>
            <a:ahLst/>
            <a:cxnLst/>
            <a:rect l="l" t="t" r="r" b="b"/>
            <a:pathLst>
              <a:path w="1805940" h="577850">
                <a:moveTo>
                  <a:pt x="0" y="577596"/>
                </a:moveTo>
                <a:lnTo>
                  <a:pt x="1805939" y="577596"/>
                </a:lnTo>
                <a:lnTo>
                  <a:pt x="1805939" y="0"/>
                </a:lnTo>
                <a:lnTo>
                  <a:pt x="0" y="0"/>
                </a:lnTo>
                <a:lnTo>
                  <a:pt x="0" y="577596"/>
                </a:lnTo>
                <a:close/>
              </a:path>
            </a:pathLst>
          </a:custGeom>
          <a:solidFill>
            <a:srgbClr val="88D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1553" y="770128"/>
            <a:ext cx="129413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Situación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Laboral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82383" y="598931"/>
            <a:ext cx="1595755" cy="577850"/>
          </a:xfrm>
          <a:custGeom>
            <a:avLst/>
            <a:gdLst/>
            <a:ahLst/>
            <a:cxnLst/>
            <a:rect l="l" t="t" r="r" b="b"/>
            <a:pathLst>
              <a:path w="1595754" h="577850">
                <a:moveTo>
                  <a:pt x="0" y="577596"/>
                </a:moveTo>
                <a:lnTo>
                  <a:pt x="1595627" y="577596"/>
                </a:lnTo>
                <a:lnTo>
                  <a:pt x="1595627" y="0"/>
                </a:lnTo>
                <a:lnTo>
                  <a:pt x="0" y="0"/>
                </a:lnTo>
                <a:lnTo>
                  <a:pt x="0" y="577596"/>
                </a:lnTo>
                <a:close/>
              </a:path>
            </a:pathLst>
          </a:custGeom>
          <a:solidFill>
            <a:srgbClr val="88D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1882" y="582040"/>
            <a:ext cx="97790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Monto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bruto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6998" y="793785"/>
            <a:ext cx="140779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5090">
              <a:lnSpc>
                <a:spcPct val="77900"/>
              </a:lnSpc>
            </a:pPr>
            <a:r>
              <a:rPr sz="1400" b="1" dirty="0">
                <a:latin typeface="Calibri"/>
                <a:cs typeface="Calibri"/>
              </a:rPr>
              <a:t>mensual, </a:t>
            </a:r>
            <a:r>
              <a:rPr sz="1400" b="1" spc="-5" dirty="0">
                <a:latin typeface="Calibri"/>
                <a:cs typeface="Calibri"/>
              </a:rPr>
              <a:t>menos  descuentos</a:t>
            </a:r>
            <a:r>
              <a:rPr sz="1400" b="1" spc="-10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legales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12492" y="1464563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12492" y="1176527"/>
            <a:ext cx="6065520" cy="4072254"/>
          </a:xfrm>
          <a:custGeom>
            <a:avLst/>
            <a:gdLst/>
            <a:ahLst/>
            <a:cxnLst/>
            <a:rect l="l" t="t" r="r" b="b"/>
            <a:pathLst>
              <a:path w="6065520" h="4072254">
                <a:moveTo>
                  <a:pt x="0" y="4072128"/>
                </a:moveTo>
                <a:lnTo>
                  <a:pt x="6065520" y="4072128"/>
                </a:lnTo>
                <a:lnTo>
                  <a:pt x="6065520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ln w="9144">
            <a:solidFill>
              <a:srgbClr val="88DA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76288" y="673608"/>
            <a:ext cx="0" cy="4576445"/>
          </a:xfrm>
          <a:custGeom>
            <a:avLst/>
            <a:gdLst/>
            <a:ahLst/>
            <a:cxnLst/>
            <a:rect l="l" t="t" r="r" b="b"/>
            <a:pathLst>
              <a:path h="4576445">
                <a:moveTo>
                  <a:pt x="0" y="0"/>
                </a:moveTo>
                <a:lnTo>
                  <a:pt x="0" y="4575936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2492" y="1825751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12492" y="2231135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12492" y="2958083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2492" y="3337559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12492" y="3697223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12492" y="4056888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12492" y="4344923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12492" y="4632959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2492" y="4920996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70730" y="1173098"/>
            <a:ext cx="44767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1515" y="1533905"/>
            <a:ext cx="5880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Febrero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51553" y="1959483"/>
            <a:ext cx="4851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Mar</a:t>
            </a:r>
            <a:r>
              <a:rPr sz="1400" spc="-40" dirty="0">
                <a:latin typeface="Calibri"/>
                <a:cs typeface="Calibri"/>
              </a:rPr>
              <a:t>z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11244" y="2306573"/>
            <a:ext cx="36703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Abril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7715" y="2633979"/>
            <a:ext cx="4337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3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y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93590" y="3079241"/>
            <a:ext cx="4032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J</a:t>
            </a:r>
            <a:r>
              <a:rPr sz="1400" spc="-10" dirty="0">
                <a:latin typeface="Calibri"/>
                <a:cs typeface="Calibri"/>
              </a:rPr>
              <a:t>un</a:t>
            </a:r>
            <a:r>
              <a:rPr sz="1400" dirty="0">
                <a:latin typeface="Calibri"/>
                <a:cs typeface="Calibri"/>
              </a:rPr>
              <a:t>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9753" y="3419728"/>
            <a:ext cx="35115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J</a:t>
            </a:r>
            <a:r>
              <a:rPr sz="1400" spc="-10" dirty="0">
                <a:latin typeface="Calibri"/>
                <a:cs typeface="Calibri"/>
              </a:rPr>
              <a:t>u</a:t>
            </a:r>
            <a:r>
              <a:rPr sz="1400" dirty="0">
                <a:latin typeface="Calibri"/>
                <a:cs typeface="Calibri"/>
              </a:rPr>
              <a:t>lio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31107" y="3766566"/>
            <a:ext cx="5270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g</a:t>
            </a:r>
            <a:r>
              <a:rPr sz="1400" spc="-5" dirty="0">
                <a:latin typeface="Calibri"/>
                <a:cs typeface="Calibri"/>
              </a:rPr>
              <a:t>os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64102" y="4074414"/>
            <a:ext cx="86106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Sep</a:t>
            </a:r>
            <a:r>
              <a:rPr sz="1400" dirty="0">
                <a:latin typeface="Calibri"/>
                <a:cs typeface="Calibri"/>
              </a:rPr>
              <a:t>ti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mb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89578" y="4362450"/>
            <a:ext cx="61150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Octubre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80230" y="4650485"/>
            <a:ext cx="82931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Noviembre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98166" y="770128"/>
            <a:ext cx="2078989" cy="4544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96670" algn="ctr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N° de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160"/>
              </a:spcBef>
            </a:pPr>
            <a:r>
              <a:rPr sz="140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894"/>
              </a:spcBef>
            </a:pPr>
            <a:r>
              <a:rPr sz="140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000"/>
              </a:spcBef>
            </a:pPr>
            <a:r>
              <a:rPr sz="1400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1050"/>
              </a:spcBef>
            </a:pPr>
            <a:r>
              <a:rPr sz="1400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  <a:spcBef>
                <a:spcPts val="745"/>
              </a:spcBef>
            </a:pPr>
            <a:r>
              <a:rPr sz="1400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585"/>
              </a:spcBef>
            </a:pPr>
            <a:r>
              <a:rPr sz="1400" spc="-5" dirty="0">
                <a:latin typeface="Calibri"/>
                <a:cs typeface="Calibri"/>
              </a:rPr>
              <a:t>11</a:t>
            </a:r>
            <a:endParaRPr sz="14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  <a:spcBef>
                <a:spcPts val="1155"/>
              </a:spcBef>
              <a:tabLst>
                <a:tab pos="1327785" algn="l"/>
              </a:tabLst>
            </a:pPr>
            <a:r>
              <a:rPr sz="1400" spc="-5" smtClean="0">
                <a:latin typeface="Calibri"/>
                <a:cs typeface="Calibri"/>
              </a:rPr>
              <a:t>1</a:t>
            </a:r>
            <a:r>
              <a:rPr sz="1400" smtClean="0">
                <a:latin typeface="Calibri"/>
                <a:cs typeface="Calibri"/>
              </a:rPr>
              <a:t>2</a:t>
            </a:r>
            <a:r>
              <a:rPr lang="es-CL" sz="1400" dirty="0" smtClean="0">
                <a:latin typeface="Calibri"/>
                <a:cs typeface="Calibri"/>
              </a:rPr>
              <a:t>	</a:t>
            </a:r>
            <a:r>
              <a:rPr sz="1400" spc="-5" smtClean="0">
                <a:latin typeface="Calibri"/>
                <a:cs typeface="Calibri"/>
              </a:rPr>
              <a:t>Dic</a:t>
            </a:r>
            <a:r>
              <a:rPr sz="1400" smtClean="0">
                <a:latin typeface="Calibri"/>
                <a:cs typeface="Calibri"/>
              </a:rPr>
              <a:t>ie</a:t>
            </a:r>
            <a:r>
              <a:rPr sz="1400" spc="-10" smtClean="0">
                <a:latin typeface="Calibri"/>
                <a:cs typeface="Calibri"/>
              </a:rPr>
              <a:t>mb</a:t>
            </a:r>
            <a:r>
              <a:rPr sz="1400" spc="-25" smtClean="0">
                <a:latin typeface="Calibri"/>
                <a:cs typeface="Calibri"/>
              </a:rPr>
              <a:t>r</a:t>
            </a:r>
            <a:r>
              <a:rPr sz="1400" smtClean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71565" y="1173098"/>
            <a:ext cx="601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esa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71565" y="1544573"/>
            <a:ext cx="601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esa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86883" y="1912269"/>
            <a:ext cx="145415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 marR="5080" indent="-90170">
              <a:lnSpc>
                <a:spcPct val="65700"/>
              </a:lnSpc>
            </a:pPr>
            <a:r>
              <a:rPr sz="1400" spc="-15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informal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sin  boleta ni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91302" y="2675763"/>
            <a:ext cx="601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esa</a:t>
            </a:r>
            <a:r>
              <a:rPr sz="1400" spc="-25" dirty="0">
                <a:latin typeface="Calibri"/>
                <a:cs typeface="Calibri"/>
              </a:rPr>
              <a:t>n</a:t>
            </a:r>
            <a:r>
              <a:rPr sz="1400" spc="-15" dirty="0">
                <a:latin typeface="Calibri"/>
                <a:cs typeface="Calibri"/>
              </a:rPr>
              <a:t>t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15509" y="4094226"/>
            <a:ext cx="15201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5509" y="4362450"/>
            <a:ext cx="15201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34000" y="4648200"/>
            <a:ext cx="15201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15509" y="5000117"/>
            <a:ext cx="152019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latin typeface="Calibri"/>
                <a:cs typeface="Calibri"/>
              </a:rPr>
              <a:t>Trabajo </a:t>
            </a:r>
            <a:r>
              <a:rPr sz="1400" spc="-5" dirty="0">
                <a:latin typeface="Calibri"/>
                <a:cs typeface="Calibri"/>
              </a:rPr>
              <a:t>con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91730" y="1173098"/>
            <a:ext cx="205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91730" y="1533905"/>
            <a:ext cx="205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43953" y="1959483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$250.000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3953" y="2306573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$250.000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91730" y="2633979"/>
            <a:ext cx="2057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43953" y="3079241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$400.000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43953" y="3419728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$400.000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43953" y="3766566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$400.000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43953" y="4116196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$500.000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43953" y="4362450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$500.000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43953" y="4692650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$500.000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43953" y="5000117"/>
            <a:ext cx="70104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$500.000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3692" y="2311557"/>
            <a:ext cx="145415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marR="5080" indent="-88900">
              <a:lnSpc>
                <a:spcPct val="65700"/>
              </a:lnSpc>
            </a:pPr>
            <a:r>
              <a:rPr sz="1400" spc="-20" dirty="0">
                <a:latin typeface="Calibri"/>
                <a:cs typeface="Calibri"/>
              </a:rPr>
              <a:t>Trabajo </a:t>
            </a:r>
            <a:r>
              <a:rPr sz="1400" spc="-10" dirty="0">
                <a:latin typeface="Calibri"/>
                <a:cs typeface="Calibri"/>
              </a:rPr>
              <a:t>informal </a:t>
            </a:r>
            <a:r>
              <a:rPr sz="1400" spc="-5" dirty="0">
                <a:latin typeface="Calibri"/>
                <a:cs typeface="Calibri"/>
              </a:rPr>
              <a:t>sin  boleta ni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163439" y="3031774"/>
            <a:ext cx="1511300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65700"/>
              </a:lnSpc>
            </a:pPr>
            <a:r>
              <a:rPr sz="1400" spc="-20" dirty="0">
                <a:latin typeface="Calibri"/>
                <a:cs typeface="Calibri"/>
              </a:rPr>
              <a:t>Trabajo </a:t>
            </a:r>
            <a:r>
              <a:rPr sz="1400" spc="-10" dirty="0">
                <a:latin typeface="Calibri"/>
                <a:cs typeface="Calibri"/>
              </a:rPr>
              <a:t>informal </a:t>
            </a:r>
            <a:r>
              <a:rPr sz="1400" spc="-5" dirty="0">
                <a:latin typeface="Calibri"/>
                <a:cs typeface="Calibri"/>
              </a:rPr>
              <a:t>con  boleta ni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238750" y="3430173"/>
            <a:ext cx="151066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65700"/>
              </a:lnSpc>
            </a:pPr>
            <a:r>
              <a:rPr sz="1400" spc="-20" dirty="0">
                <a:latin typeface="Calibri"/>
                <a:cs typeface="Calibri"/>
              </a:rPr>
              <a:t>Trabajo </a:t>
            </a:r>
            <a:r>
              <a:rPr sz="1400" spc="-10" dirty="0">
                <a:latin typeface="Calibri"/>
                <a:cs typeface="Calibri"/>
              </a:rPr>
              <a:t>informal con  </a:t>
            </a:r>
            <a:r>
              <a:rPr sz="1400" spc="-5" dirty="0">
                <a:latin typeface="Calibri"/>
                <a:cs typeface="Calibri"/>
              </a:rPr>
              <a:t>boleta ni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238750" y="3790091"/>
            <a:ext cx="1510665" cy="30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65700"/>
              </a:lnSpc>
            </a:pPr>
            <a:r>
              <a:rPr sz="1400" spc="-20" dirty="0">
                <a:latin typeface="Calibri"/>
                <a:cs typeface="Calibri"/>
              </a:rPr>
              <a:t>Trabajo </a:t>
            </a:r>
            <a:r>
              <a:rPr sz="1400" spc="-10" dirty="0">
                <a:latin typeface="Calibri"/>
                <a:cs typeface="Calibri"/>
              </a:rPr>
              <a:t>informal con  </a:t>
            </a:r>
            <a:r>
              <a:rPr sz="1400" spc="-5" dirty="0">
                <a:latin typeface="Calibri"/>
                <a:cs typeface="Calibri"/>
              </a:rPr>
              <a:t>boleta ni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contrato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48071" y="5344667"/>
            <a:ext cx="1610995" cy="297180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762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60"/>
              </a:spcBef>
            </a:pPr>
            <a:r>
              <a:rPr sz="1400" b="1" spc="-5" dirty="0">
                <a:latin typeface="Calibri"/>
                <a:cs typeface="Calibri"/>
              </a:rPr>
              <a:t>$3.700.000/12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947916" y="5344667"/>
            <a:ext cx="1511935" cy="297180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7620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60"/>
              </a:spcBef>
            </a:pPr>
            <a:r>
              <a:rPr sz="1400" b="1" spc="-5" dirty="0">
                <a:latin typeface="Calibri"/>
                <a:cs typeface="Calibri"/>
              </a:rPr>
              <a:t>$308.333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84120" y="5724144"/>
            <a:ext cx="2580640" cy="368935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Calibri"/>
                <a:cs typeface="Calibri"/>
              </a:rPr>
              <a:t>Promedio </a:t>
            </a:r>
            <a:r>
              <a:rPr sz="1400" b="1" dirty="0">
                <a:latin typeface="Calibri"/>
                <a:cs typeface="Calibri"/>
              </a:rPr>
              <a:t>mensual de 10</a:t>
            </a:r>
            <a:r>
              <a:rPr sz="1400" b="1" spc="-114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meses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148071" y="5724144"/>
            <a:ext cx="1610995" cy="368935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4381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345"/>
              </a:spcBef>
            </a:pPr>
            <a:r>
              <a:rPr sz="1400" b="1" spc="-5" dirty="0">
                <a:latin typeface="Calibri"/>
                <a:cs typeface="Calibri"/>
              </a:rPr>
              <a:t>$2.700.000/9 </a:t>
            </a:r>
            <a:r>
              <a:rPr sz="1400" b="1" dirty="0">
                <a:latin typeface="Calibri"/>
                <a:cs typeface="Calibri"/>
              </a:rPr>
              <a:t>ó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47916" y="5724144"/>
            <a:ext cx="1511935" cy="353695"/>
          </a:xfrm>
          <a:prstGeom prst="rect">
            <a:avLst/>
          </a:prstGeom>
          <a:solidFill>
            <a:srgbClr val="88DA1F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125"/>
              </a:lnSpc>
            </a:pPr>
            <a:r>
              <a:rPr sz="1400" b="1" spc="-5" dirty="0">
                <a:latin typeface="Calibri"/>
                <a:cs typeface="Calibri"/>
              </a:rPr>
              <a:t>$300. 000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ó</a:t>
            </a:r>
            <a:endParaRPr sz="1400">
              <a:latin typeface="Calibri"/>
              <a:cs typeface="Calibri"/>
            </a:endParaRPr>
          </a:p>
          <a:p>
            <a:pPr marL="3175" algn="ctr">
              <a:lnSpc>
                <a:spcPts val="1385"/>
              </a:lnSpc>
            </a:pPr>
            <a:r>
              <a:rPr sz="1400" b="1" spc="-5" dirty="0">
                <a:latin typeface="Calibri"/>
                <a:cs typeface="Calibri"/>
              </a:rPr>
              <a:t>$270.000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70732" y="598931"/>
            <a:ext cx="1506220" cy="577850"/>
          </a:xfrm>
          <a:custGeom>
            <a:avLst/>
            <a:gdLst/>
            <a:ahLst/>
            <a:cxnLst/>
            <a:rect l="l" t="t" r="r" b="b"/>
            <a:pathLst>
              <a:path w="1506220" h="577850">
                <a:moveTo>
                  <a:pt x="0" y="577596"/>
                </a:moveTo>
                <a:lnTo>
                  <a:pt x="1505712" y="577596"/>
                </a:lnTo>
                <a:lnTo>
                  <a:pt x="1505712" y="0"/>
                </a:lnTo>
                <a:lnTo>
                  <a:pt x="0" y="0"/>
                </a:lnTo>
                <a:lnTo>
                  <a:pt x="0" y="577596"/>
                </a:lnTo>
                <a:close/>
              </a:path>
            </a:pathLst>
          </a:custGeom>
          <a:solidFill>
            <a:srgbClr val="88D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152646" y="771652"/>
            <a:ext cx="34226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12492" y="2636520"/>
            <a:ext cx="6066790" cy="0"/>
          </a:xfrm>
          <a:custGeom>
            <a:avLst/>
            <a:gdLst/>
            <a:ahLst/>
            <a:cxnLst/>
            <a:rect l="l" t="t" r="r" b="b"/>
            <a:pathLst>
              <a:path w="6066790">
                <a:moveTo>
                  <a:pt x="0" y="0"/>
                </a:moveTo>
                <a:lnTo>
                  <a:pt x="6066535" y="0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64635" y="673608"/>
            <a:ext cx="0" cy="4576445"/>
          </a:xfrm>
          <a:custGeom>
            <a:avLst/>
            <a:gdLst/>
            <a:ahLst/>
            <a:cxnLst/>
            <a:rect l="l" t="t" r="r" b="b"/>
            <a:pathLst>
              <a:path h="4576445">
                <a:moveTo>
                  <a:pt x="0" y="0"/>
                </a:moveTo>
                <a:lnTo>
                  <a:pt x="0" y="4575936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03291" y="673608"/>
            <a:ext cx="0" cy="4576445"/>
          </a:xfrm>
          <a:custGeom>
            <a:avLst/>
            <a:gdLst/>
            <a:ahLst/>
            <a:cxnLst/>
            <a:rect l="l" t="t" r="r" b="b"/>
            <a:pathLst>
              <a:path h="4576445">
                <a:moveTo>
                  <a:pt x="0" y="0"/>
                </a:moveTo>
                <a:lnTo>
                  <a:pt x="0" y="4575936"/>
                </a:lnTo>
              </a:path>
            </a:pathLst>
          </a:custGeom>
          <a:ln w="6096">
            <a:solidFill>
              <a:srgbClr val="0D0D0D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Ejemplo:</a:t>
            </a:r>
            <a:endParaRPr lang="es-C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s-CL" smtClean="0"/>
              <a:pPr/>
              <a:t>25</a:t>
            </a:fld>
            <a:endParaRPr lang="es-CL" dirty="0"/>
          </a:p>
        </p:txBody>
      </p:sp>
      <p:pic>
        <p:nvPicPr>
          <p:cNvPr id="73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6929" y="0"/>
            <a:ext cx="917071" cy="646012"/>
          </a:xfrm>
          <a:prstGeom prst="rect">
            <a:avLst/>
          </a:prstGeom>
          <a:noFill/>
        </p:spPr>
      </p:pic>
      <p:sp>
        <p:nvSpPr>
          <p:cNvPr id="68" name="67 CuadroTexto"/>
          <p:cNvSpPr txBox="1"/>
          <p:nvPr/>
        </p:nvSpPr>
        <p:spPr>
          <a:xfrm>
            <a:off x="1303486" y="5334999"/>
            <a:ext cx="110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2017</a:t>
            </a:r>
            <a:endParaRPr lang="es-CL" dirty="0"/>
          </a:p>
        </p:txBody>
      </p:sp>
      <p:sp>
        <p:nvSpPr>
          <p:cNvPr id="70" name="69 CuadroTexto"/>
          <p:cNvSpPr txBox="1"/>
          <p:nvPr/>
        </p:nvSpPr>
        <p:spPr>
          <a:xfrm>
            <a:off x="1260364" y="57241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2018</a:t>
            </a:r>
            <a:endParaRPr lang="es-CL" dirty="0"/>
          </a:p>
        </p:txBody>
      </p:sp>
      <p:cxnSp>
        <p:nvCxnSpPr>
          <p:cNvPr id="74" name="73 Conector recto de flecha"/>
          <p:cNvCxnSpPr>
            <a:endCxn id="70" idx="3"/>
          </p:cNvCxnSpPr>
          <p:nvPr/>
        </p:nvCxnSpPr>
        <p:spPr>
          <a:xfrm>
            <a:off x="2123728" y="5900991"/>
            <a:ext cx="288764" cy="7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>
            <a:endCxn id="68" idx="3"/>
          </p:cNvCxnSpPr>
          <p:nvPr/>
        </p:nvCxnSpPr>
        <p:spPr>
          <a:xfrm>
            <a:off x="2123728" y="5519665"/>
            <a:ext cx="2887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04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1188368"/>
          </a:xfrm>
        </p:spPr>
        <p:txBody>
          <a:bodyPr>
            <a:normAutofit fontScale="90000"/>
          </a:bodyPr>
          <a:lstStyle/>
          <a:p>
            <a:r>
              <a:rPr lang="es-CL" sz="2700" dirty="0"/>
              <a:t>Al completar el FUAS, los estudiantes están optando a todos los beneficios de arancel  para Educación Superior: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CL" dirty="0"/>
          </a:p>
          <a:p>
            <a:r>
              <a:rPr lang="es-CL" dirty="0"/>
              <a:t>Gratuidad </a:t>
            </a:r>
            <a:r>
              <a:rPr lang="es-CL" dirty="0" smtClean="0"/>
              <a:t>2019 </a:t>
            </a:r>
          </a:p>
          <a:p>
            <a:r>
              <a:rPr lang="es-CL" dirty="0" smtClean="0"/>
              <a:t>Beca Bicentenario</a:t>
            </a:r>
            <a:endParaRPr lang="es-CL" dirty="0"/>
          </a:p>
          <a:p>
            <a:r>
              <a:rPr lang="es-CL" dirty="0"/>
              <a:t>Beca Excelencia Académica</a:t>
            </a:r>
          </a:p>
          <a:p>
            <a:r>
              <a:rPr lang="es-CL" dirty="0"/>
              <a:t>Beca Juan Gómez </a:t>
            </a:r>
            <a:r>
              <a:rPr lang="es-CL" dirty="0" smtClean="0"/>
              <a:t>Millas</a:t>
            </a:r>
          </a:p>
          <a:p>
            <a:r>
              <a:rPr lang="es-CL" dirty="0" smtClean="0"/>
              <a:t>Beca </a:t>
            </a:r>
            <a:r>
              <a:rPr lang="es-CL" dirty="0"/>
              <a:t>Nuevo Milenio </a:t>
            </a:r>
            <a:endParaRPr lang="es-CL" dirty="0" smtClean="0"/>
          </a:p>
          <a:p>
            <a:r>
              <a:rPr lang="es-CL" dirty="0" smtClean="0"/>
              <a:t>Beca </a:t>
            </a:r>
            <a:r>
              <a:rPr lang="es-CL" dirty="0"/>
              <a:t>para Hijos de Profesionales de la </a:t>
            </a:r>
            <a:r>
              <a:rPr lang="es-CL" dirty="0" smtClean="0"/>
              <a:t>Educación</a:t>
            </a:r>
            <a:endParaRPr lang="es-CL" dirty="0"/>
          </a:p>
          <a:p>
            <a:r>
              <a:rPr lang="es-CL" dirty="0"/>
              <a:t>Beca Puntaje PSU</a:t>
            </a:r>
          </a:p>
          <a:p>
            <a:r>
              <a:rPr lang="es-CL" dirty="0"/>
              <a:t>Beca de Articulación</a:t>
            </a:r>
          </a:p>
          <a:p>
            <a:r>
              <a:rPr lang="es-CL" dirty="0"/>
              <a:t>Crédito con Garantía </a:t>
            </a:r>
            <a:r>
              <a:rPr lang="es-CL" dirty="0" smtClean="0"/>
              <a:t>Estatal</a:t>
            </a:r>
            <a:endParaRPr lang="es-CL" dirty="0"/>
          </a:p>
          <a:p>
            <a:r>
              <a:rPr lang="es-CL" dirty="0"/>
              <a:t>Fondo Solidario de Crédito Universitario</a:t>
            </a:r>
          </a:p>
          <a:p>
            <a:r>
              <a:rPr lang="es-CL" dirty="0"/>
              <a:t>Beca de Alimentación (Junaeb)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0774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6091" y="2205227"/>
            <a:ext cx="3075940" cy="396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214629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7432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435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Final</a:t>
            </a:r>
            <a:r>
              <a:rPr spc="-5" dirty="0">
                <a:solidFill>
                  <a:srgbClr val="C00000"/>
                </a:solidFill>
              </a:rPr>
              <a:t>i</a:t>
            </a:r>
            <a:r>
              <a:rPr spc="-30" dirty="0">
                <a:solidFill>
                  <a:srgbClr val="C00000"/>
                </a:solidFill>
              </a:rPr>
              <a:t>z</a:t>
            </a:r>
            <a:r>
              <a:rPr dirty="0">
                <a:solidFill>
                  <a:srgbClr val="C00000"/>
                </a:solidFill>
              </a:rPr>
              <a:t>ar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/>
              <a:pPr marL="51435">
                <a:lnSpc>
                  <a:spcPct val="100000"/>
                </a:lnSpc>
                <a:spcBef>
                  <a:spcPts val="20"/>
                </a:spcBef>
              </a:pPr>
              <a:t>27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2058670" y="942975"/>
            <a:ext cx="625348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Una </a:t>
            </a:r>
            <a:r>
              <a:rPr sz="1600" spc="-10" dirty="0">
                <a:latin typeface="Calibri"/>
                <a:cs typeface="Calibri"/>
              </a:rPr>
              <a:t>vez </a:t>
            </a:r>
            <a:r>
              <a:rPr sz="1600" spc="-5" dirty="0">
                <a:latin typeface="Calibri"/>
                <a:cs typeface="Calibri"/>
              </a:rPr>
              <a:t>completado el </a:t>
            </a:r>
            <a:r>
              <a:rPr sz="1600" spc="-10" dirty="0">
                <a:latin typeface="Calibri"/>
                <a:cs typeface="Calibri"/>
              </a:rPr>
              <a:t>formulario, </a:t>
            </a:r>
            <a:r>
              <a:rPr sz="1600" spc="-5" dirty="0">
                <a:latin typeface="Calibri"/>
                <a:cs typeface="Calibri"/>
              </a:rPr>
              <a:t>el estudiante </a:t>
            </a:r>
            <a:r>
              <a:rPr sz="1600" dirty="0">
                <a:latin typeface="Calibri"/>
                <a:cs typeface="Calibri"/>
              </a:rPr>
              <a:t>debe </a:t>
            </a:r>
            <a:r>
              <a:rPr sz="1600" spc="-5" dirty="0">
                <a:latin typeface="Calibri"/>
                <a:cs typeface="Calibri"/>
              </a:rPr>
              <a:t>aceptar </a:t>
            </a:r>
            <a:r>
              <a:rPr sz="1600" dirty="0">
                <a:latin typeface="Calibri"/>
                <a:cs typeface="Calibri"/>
              </a:rPr>
              <a:t>los </a:t>
            </a:r>
            <a:r>
              <a:rPr sz="1600" spc="-5" dirty="0">
                <a:latin typeface="Calibri"/>
                <a:cs typeface="Calibri"/>
              </a:rPr>
              <a:t>términos </a:t>
            </a:r>
            <a:r>
              <a:rPr sz="1600" dirty="0">
                <a:latin typeface="Calibri"/>
                <a:cs typeface="Calibri"/>
              </a:rPr>
              <a:t>y  </a:t>
            </a:r>
            <a:r>
              <a:rPr sz="1600" spc="-5" dirty="0">
                <a:latin typeface="Calibri"/>
                <a:cs typeface="Calibri"/>
              </a:rPr>
              <a:t>acuerdos, ingresar </a:t>
            </a:r>
            <a:r>
              <a:rPr sz="1600" dirty="0">
                <a:latin typeface="Calibri"/>
                <a:cs typeface="Calibri"/>
              </a:rPr>
              <a:t>su </a:t>
            </a:r>
            <a:r>
              <a:rPr sz="1600" spc="-5" dirty="0">
                <a:latin typeface="Calibri"/>
                <a:cs typeface="Calibri"/>
              </a:rPr>
              <a:t>Rut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10" dirty="0">
                <a:latin typeface="Calibri"/>
                <a:cs typeface="Calibri"/>
              </a:rPr>
              <a:t>contraseña </a:t>
            </a:r>
            <a:r>
              <a:rPr sz="1600" spc="-5" dirty="0">
                <a:latin typeface="Calibri"/>
                <a:cs typeface="Calibri"/>
              </a:rPr>
              <a:t>creada al </a:t>
            </a:r>
            <a:r>
              <a:rPr sz="1600" spc="-10" dirty="0">
                <a:latin typeface="Calibri"/>
                <a:cs typeface="Calibri"/>
              </a:rPr>
              <a:t>momento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0" dirty="0">
                <a:latin typeface="Calibri"/>
                <a:cs typeface="Calibri"/>
              </a:rPr>
              <a:t>registrarse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b="1" dirty="0">
                <a:latin typeface="Calibri"/>
                <a:cs typeface="Calibri"/>
              </a:rPr>
              <a:t>“Finalizar” 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postulación.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10" dirty="0">
                <a:latin typeface="Calibri"/>
                <a:cs typeface="Calibri"/>
              </a:rPr>
              <a:t>generará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b="1" spc="-10" dirty="0">
                <a:latin typeface="Calibri"/>
                <a:cs typeface="Calibri"/>
              </a:rPr>
              <a:t>comprobante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5" dirty="0">
                <a:latin typeface="Calibri"/>
                <a:cs typeface="Calibri"/>
              </a:rPr>
              <a:t>postulación, </a:t>
            </a:r>
            <a:r>
              <a:rPr sz="1600" spc="-5" dirty="0">
                <a:latin typeface="Calibri"/>
                <a:cs typeface="Calibri"/>
              </a:rPr>
              <a:t>el </a:t>
            </a:r>
            <a:r>
              <a:rPr sz="1600" dirty="0">
                <a:latin typeface="Calibri"/>
                <a:cs typeface="Calibri"/>
              </a:rPr>
              <a:t>que </a:t>
            </a:r>
            <a:r>
              <a:rPr sz="1600" spc="-5" dirty="0">
                <a:latin typeface="Calibri"/>
                <a:cs typeface="Calibri"/>
              </a:rPr>
              <a:t>deberá </a:t>
            </a:r>
            <a:r>
              <a:rPr sz="1600" spc="5" dirty="0">
                <a:latin typeface="Calibri"/>
                <a:cs typeface="Calibri"/>
              </a:rPr>
              <a:t>leer  </a:t>
            </a:r>
            <a:r>
              <a:rPr sz="1600" spc="-10" dirty="0">
                <a:latin typeface="Calibri"/>
                <a:cs typeface="Calibri"/>
              </a:rPr>
              <a:t>atentamente </a:t>
            </a:r>
            <a:r>
              <a:rPr sz="1600" dirty="0">
                <a:latin typeface="Calibri"/>
                <a:cs typeface="Calibri"/>
              </a:rPr>
              <a:t>y </a:t>
            </a:r>
            <a:r>
              <a:rPr sz="1600" spc="-5" dirty="0">
                <a:latin typeface="Calibri"/>
                <a:cs typeface="Calibri"/>
              </a:rPr>
              <a:t>guardar </a:t>
            </a:r>
            <a:r>
              <a:rPr sz="1600" spc="-10" dirty="0">
                <a:latin typeface="Calibri"/>
                <a:cs typeface="Calibri"/>
              </a:rPr>
              <a:t>para </a:t>
            </a:r>
            <a:r>
              <a:rPr sz="1600" spc="-5" dirty="0">
                <a:latin typeface="Calibri"/>
                <a:cs typeface="Calibri"/>
              </a:rPr>
              <a:t>presentar en </a:t>
            </a:r>
            <a:r>
              <a:rPr sz="1600" dirty="0">
                <a:latin typeface="Calibri"/>
                <a:cs typeface="Calibri"/>
              </a:rPr>
              <a:t>la </a:t>
            </a:r>
            <a:r>
              <a:rPr sz="1600" spc="-5" dirty="0">
                <a:latin typeface="Calibri"/>
                <a:cs typeface="Calibri"/>
              </a:rPr>
              <a:t>institución </a:t>
            </a:r>
            <a:r>
              <a:rPr sz="1600" dirty="0">
                <a:latin typeface="Calibri"/>
                <a:cs typeface="Calibri"/>
              </a:rPr>
              <a:t>de </a:t>
            </a:r>
            <a:r>
              <a:rPr sz="1600" spc="-5" dirty="0">
                <a:latin typeface="Calibri"/>
                <a:cs typeface="Calibri"/>
              </a:rPr>
              <a:t>Educación </a:t>
            </a:r>
            <a:r>
              <a:rPr sz="1600" spc="-15" dirty="0">
                <a:latin typeface="Calibri"/>
                <a:cs typeface="Calibri"/>
              </a:rPr>
              <a:t>Superior, </a:t>
            </a:r>
            <a:r>
              <a:rPr sz="1600" spc="-5" dirty="0">
                <a:latin typeface="Calibri"/>
                <a:cs typeface="Calibri"/>
              </a:rPr>
              <a:t>donde  </a:t>
            </a:r>
            <a:r>
              <a:rPr sz="1600" dirty="0">
                <a:latin typeface="Calibri"/>
                <a:cs typeface="Calibri"/>
              </a:rPr>
              <a:t>se </a:t>
            </a:r>
            <a:r>
              <a:rPr sz="1600" spc="-5" dirty="0">
                <a:latin typeface="Calibri"/>
                <a:cs typeface="Calibri"/>
              </a:rPr>
              <a:t>matricule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posteriormente.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84120" y="2991611"/>
            <a:ext cx="1845563" cy="2348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6091" y="2205227"/>
            <a:ext cx="3075432" cy="396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Resultado de imagen para logo liceo galvarino riveros carden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0446" y="1"/>
            <a:ext cx="973553" cy="68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32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Acreditación</a:t>
            </a:r>
            <a:endParaRPr lang="es-C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13775" y="1678488"/>
            <a:ext cx="8072665" cy="410333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s-CL" b="1" smtClean="0"/>
              <a:t>¿Qué es la acreditación socioeconómica?</a:t>
            </a:r>
          </a:p>
          <a:p>
            <a:pPr marL="0" indent="0" algn="just">
              <a:buFontTx/>
              <a:buNone/>
            </a:pPr>
            <a:r>
              <a:rPr lang="es-CL" smtClean="0"/>
              <a:t>La acreditación socioeconómica es el proceso de verificación de los antecedentes de tu grupo familiar y sus ingresos. Para ello, debes presentar ante la institución en la que te matricules la </a:t>
            </a:r>
            <a:r>
              <a:rPr lang="es-CL" b="1" smtClean="0">
                <a:hlinkClick r:id="rId2"/>
              </a:rPr>
              <a:t>documentación</a:t>
            </a:r>
            <a:r>
              <a:rPr lang="es-CL" smtClean="0"/>
              <a:t> que respalde la información que declaraste en el formulario </a:t>
            </a:r>
            <a:r>
              <a:rPr lang="es-CL" b="1" smtClean="0">
                <a:hlinkClick r:id="rId3" tooltip="Glosario"/>
              </a:rPr>
              <a:t>FUAS</a:t>
            </a:r>
            <a:r>
              <a:rPr lang="es-CL" smtClean="0"/>
              <a:t>. </a:t>
            </a:r>
            <a:r>
              <a:rPr lang="es-CL" b="1" smtClean="0"/>
              <a:t>Recuerda que además deberás presentar tu comprobante de postulación a becas y créditos. 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107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00207" y="1327759"/>
            <a:ext cx="8855901" cy="220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b="1" dirty="0" smtClean="0"/>
              <a:t>Proceso de</a:t>
            </a:r>
          </a:p>
          <a:p>
            <a:r>
              <a:rPr lang="es-CL" b="1" dirty="0" smtClean="0"/>
              <a:t> postulación gratuidad,</a:t>
            </a:r>
          </a:p>
          <a:p>
            <a:r>
              <a:rPr lang="es-CL" b="1" dirty="0" smtClean="0"/>
              <a:t> becas y créditos 2019</a:t>
            </a:r>
            <a:endParaRPr lang="es-CL" b="1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0207" y="3890136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s-CL" dirty="0" smtClean="0"/>
              <a:t> octubre </a:t>
            </a:r>
            <a:r>
              <a:rPr lang="es-CL" dirty="0"/>
              <a:t>y</a:t>
            </a:r>
            <a:r>
              <a:rPr lang="es-CL" dirty="0" smtClean="0"/>
              <a:t> </a:t>
            </a:r>
            <a:r>
              <a:rPr lang="es-CL" dirty="0" smtClean="0"/>
              <a:t>noviembre</a:t>
            </a:r>
          </a:p>
          <a:p>
            <a:pPr marL="0" indent="0" algn="ctr">
              <a:buNone/>
            </a:pPr>
            <a:r>
              <a:rPr lang="es-CL" dirty="0" smtClean="0">
                <a:latin typeface="Arial Rounded MT Bold" pitchFamily="34" charset="0"/>
                <a:hlinkClick r:id="rId2"/>
              </a:rPr>
              <a:t>www.beneficiosestudiantiles.cl</a:t>
            </a:r>
            <a:r>
              <a:rPr lang="es-CL" dirty="0" smtClean="0"/>
              <a:t> </a:t>
            </a:r>
            <a:endParaRPr lang="es-CL" dirty="0" smtClean="0"/>
          </a:p>
          <a:p>
            <a:pPr marL="0" indent="0" algn="ctr">
              <a:buNone/>
            </a:pPr>
            <a:r>
              <a:rPr lang="es-CL" dirty="0" smtClean="0">
                <a:hlinkClick r:id="rId3"/>
              </a:rPr>
              <a:t>www.becasycreditos.cl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268" y="5063295"/>
            <a:ext cx="1730544" cy="173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57249" y="2161711"/>
            <a:ext cx="75152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/>
              <a:t>Dirigida a los alumnos/as que </a:t>
            </a:r>
            <a:r>
              <a:rPr lang="es-CL" sz="3200" dirty="0" smtClean="0"/>
              <a:t>pertenecen a </a:t>
            </a:r>
            <a:r>
              <a:rPr lang="es-CL" sz="3200" dirty="0"/>
              <a:t>los </a:t>
            </a:r>
            <a:r>
              <a:rPr lang="es-CL" sz="3200" dirty="0" smtClean="0"/>
              <a:t>seis</a:t>
            </a:r>
            <a:r>
              <a:rPr lang="es-CL" sz="3200" dirty="0" smtClean="0"/>
              <a:t> </a:t>
            </a:r>
            <a:r>
              <a:rPr lang="es-CL" sz="3200" dirty="0"/>
              <a:t>primeros </a:t>
            </a:r>
            <a:r>
              <a:rPr lang="es-CL" sz="3200" dirty="0" err="1"/>
              <a:t>deciles</a:t>
            </a:r>
            <a:r>
              <a:rPr lang="es-CL" sz="3200" dirty="0"/>
              <a:t> socioeconómicos </a:t>
            </a:r>
            <a:r>
              <a:rPr lang="es-CL" sz="3200" dirty="0" smtClean="0"/>
              <a:t>de </a:t>
            </a:r>
            <a:r>
              <a:rPr lang="es-CL" sz="3200" dirty="0"/>
              <a:t>la población.</a:t>
            </a:r>
          </a:p>
          <a:p>
            <a:pPr algn="just"/>
            <a:r>
              <a:rPr lang="es-CL" sz="3200" dirty="0"/>
              <a:t>Estar matriculados en carreras de </a:t>
            </a:r>
            <a:r>
              <a:rPr lang="es-CL" sz="3200" dirty="0" smtClean="0"/>
              <a:t>pregrado  </a:t>
            </a:r>
            <a:r>
              <a:rPr lang="es-CL" sz="3200" dirty="0"/>
              <a:t>presenciales, diurnas o vespertinas, </a:t>
            </a:r>
            <a:r>
              <a:rPr lang="es-CL" sz="3200" dirty="0" smtClean="0"/>
              <a:t>dictadas </a:t>
            </a:r>
            <a:r>
              <a:rPr lang="es-CL" sz="3200" dirty="0"/>
              <a:t>en las instituciones elegibles.</a:t>
            </a:r>
            <a:r>
              <a:rPr lang="es-CL" sz="2800" dirty="0"/>
              <a:t> 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Gratuidad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¿Qué pasará con la gratuidad el 2017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41"/>
            <a:ext cx="4700429" cy="197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uchile.cl/uchile/ImageServlet?idDocumento=82546&amp;indic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93029"/>
            <a:ext cx="235815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580112" y="58772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BAES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2379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kissllonario.com/wp-content/uploads/2014/10/camino-al-exito-econom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823" y="642918"/>
            <a:ext cx="9000773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22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19"/>
          <p:cNvGrpSpPr>
            <a:grpSpLocks/>
          </p:cNvGrpSpPr>
          <p:nvPr/>
        </p:nvGrpSpPr>
        <p:grpSpPr bwMode="auto">
          <a:xfrm>
            <a:off x="285720" y="2000240"/>
            <a:ext cx="8858280" cy="2738060"/>
            <a:chOff x="456237" y="1972638"/>
            <a:chExt cx="11319601" cy="2738144"/>
          </a:xfrm>
        </p:grpSpPr>
        <p:sp>
          <p:nvSpPr>
            <p:cNvPr id="4" name="Rectángulo 9"/>
            <p:cNvSpPr/>
            <p:nvPr/>
          </p:nvSpPr>
          <p:spPr>
            <a:xfrm>
              <a:off x="456237" y="1972638"/>
              <a:ext cx="11319601" cy="2687719"/>
            </a:xfrm>
            <a:prstGeom prst="rect">
              <a:avLst/>
            </a:prstGeom>
            <a:solidFill>
              <a:srgbClr val="FFFFFF"/>
            </a:solidFill>
            <a:ln w="28575" cmpd="sng">
              <a:solidFill>
                <a:srgbClr val="E918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748315" y="2142505"/>
              <a:ext cx="2816011" cy="8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tabLst>
                  <a:tab pos="668338" algn="l"/>
                </a:tabLst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CL" altLang="es-ES_tradnl" sz="2400" b="1" dirty="0">
                  <a:solidFill>
                    <a:srgbClr val="175EAD"/>
                  </a:solidFill>
                  <a:latin typeface="Georgia" charset="0"/>
                  <a:sym typeface="Wingdings" charset="2"/>
                </a:rPr>
                <a:t>¿</a:t>
              </a:r>
              <a:r>
                <a:rPr lang="es-ES_tradnl" altLang="es-ES_tradnl" sz="2400" b="1" dirty="0">
                  <a:solidFill>
                    <a:srgbClr val="175EAD"/>
                  </a:solidFill>
                  <a:latin typeface="Georgia" charset="0"/>
                  <a:sym typeface="Wingdings" charset="2"/>
                </a:rPr>
                <a:t>Para quién</a:t>
              </a:r>
              <a:r>
                <a:rPr lang="es-CL" altLang="es-ES_tradnl" sz="2400" b="1" dirty="0">
                  <a:solidFill>
                    <a:srgbClr val="175EAD"/>
                  </a:solidFill>
                  <a:latin typeface="Georgia" charset="0"/>
                  <a:sym typeface="Wingdings" charset="2"/>
                </a:rPr>
                <a:t> es la gratuidad?</a:t>
              </a:r>
              <a:endParaRPr lang="es-MX" altLang="es-ES_tradnl" sz="2400" b="1" dirty="0">
                <a:solidFill>
                  <a:srgbClr val="175EAD"/>
                </a:solidFill>
                <a:latin typeface="Georgia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521515" y="2142505"/>
              <a:ext cx="3098564" cy="46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tabLst>
                  <a:tab pos="668338" algn="l"/>
                </a:tabLst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ES_tradnl" sz="2400" b="1">
                  <a:solidFill>
                    <a:srgbClr val="175EAD"/>
                  </a:solidFill>
                  <a:latin typeface="Georgia" charset="0"/>
                  <a:sym typeface="Wingdings" charset="2"/>
                </a:rPr>
                <a:t>¿Cómo postulo?</a:t>
              </a:r>
              <a:endParaRPr lang="es-MX" altLang="es-ES_tradnl" sz="2400" b="1">
                <a:solidFill>
                  <a:srgbClr val="175EAD"/>
                </a:solidFill>
                <a:latin typeface="Georgia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521711" y="2142505"/>
              <a:ext cx="3100152" cy="46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tabLst>
                  <a:tab pos="668338" algn="l"/>
                </a:tabLst>
                <a:defRPr sz="28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4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 sz="2000"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tabLst>
                  <a:tab pos="668338" algn="l"/>
                </a:tabLst>
                <a:defRPr>
                  <a:solidFill>
                    <a:schemeClr val="tx1"/>
                  </a:solidFill>
                  <a:latin typeface="Calibri" charset="0"/>
                  <a:ea typeface="MS PGothic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s-ES_tradnl" altLang="es-ES_tradnl" sz="2400" b="1">
                  <a:solidFill>
                    <a:srgbClr val="175EAD"/>
                  </a:solidFill>
                  <a:latin typeface="Georgia" charset="0"/>
                  <a:sym typeface="Wingdings" charset="2"/>
                </a:rPr>
                <a:t>¿Cuándo postulo?</a:t>
              </a:r>
              <a:endParaRPr lang="es-MX" altLang="es-ES_tradnl" sz="2400" b="1">
                <a:solidFill>
                  <a:srgbClr val="175EAD"/>
                </a:solidFill>
                <a:latin typeface="Georgia" charset="0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>
              <a:off x="516557" y="3141074"/>
              <a:ext cx="3277938" cy="15697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668338" algn="l"/>
                </a:tabLst>
                <a:defRPr/>
              </a:pPr>
              <a:r>
                <a:rPr lang="es-CL" sz="2400" dirty="0">
                  <a:solidFill>
                    <a:srgbClr val="E91860"/>
                  </a:solidFill>
                  <a:latin typeface="Georgia"/>
                  <a:ea typeface="+mn-ea"/>
                  <a:cs typeface="Georgia"/>
                  <a:sym typeface="Wingdings" pitchFamily="2" charset="2"/>
                </a:rPr>
                <a:t>Para quienes se encuentren dentro de los </a:t>
              </a:r>
              <a:r>
                <a:rPr lang="es-CL" sz="2400" dirty="0" smtClean="0">
                  <a:solidFill>
                    <a:srgbClr val="E91860"/>
                  </a:solidFill>
                  <a:latin typeface="Georgia"/>
                  <a:ea typeface="+mn-ea"/>
                  <a:cs typeface="Georgia"/>
                  <a:sym typeface="Wingdings" pitchFamily="2" charset="2"/>
                </a:rPr>
                <a:t>6 </a:t>
              </a:r>
              <a:r>
                <a:rPr lang="es-CL" sz="2400" dirty="0">
                  <a:solidFill>
                    <a:srgbClr val="E91860"/>
                  </a:solidFill>
                  <a:latin typeface="Georgia"/>
                  <a:ea typeface="+mn-ea"/>
                  <a:cs typeface="Georgia"/>
                  <a:sym typeface="Wingdings" pitchFamily="2" charset="2"/>
                </a:rPr>
                <a:t>primeros deciles</a:t>
              </a:r>
              <a:endParaRPr lang="es-MX" sz="2400" dirty="0">
                <a:solidFill>
                  <a:srgbClr val="E91860"/>
                </a:solidFill>
                <a:latin typeface="Georgia"/>
                <a:ea typeface="+mn-ea"/>
                <a:cs typeface="Georgia"/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3984981" y="3141074"/>
              <a:ext cx="4171633" cy="12003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668338" algn="l"/>
                </a:tabLst>
                <a:defRPr/>
              </a:pPr>
              <a:r>
                <a:rPr lang="es-CL" sz="2400" dirty="0">
                  <a:solidFill>
                    <a:srgbClr val="E91860"/>
                  </a:solidFill>
                  <a:latin typeface="Georgia"/>
                  <a:ea typeface="+mn-ea"/>
                  <a:cs typeface="Georgia"/>
                  <a:sym typeface="Wingdings" pitchFamily="2" charset="2"/>
                </a:rPr>
                <a:t>Ingresando en </a:t>
              </a:r>
              <a:r>
                <a:rPr lang="es-CL" sz="2400" dirty="0" smtClean="0">
                  <a:solidFill>
                    <a:srgbClr val="E91860"/>
                  </a:solidFill>
                  <a:latin typeface="Georgia"/>
                  <a:ea typeface="+mn-ea"/>
                  <a:cs typeface="Georgia"/>
                  <a:sym typeface="Wingdings" pitchFamily="2" charset="2"/>
                  <a:hlinkClick r:id="rId2"/>
                </a:rPr>
                <a:t>www.becasycreditos.cl</a:t>
              </a:r>
              <a:endParaRPr lang="es-CL" sz="2400" dirty="0" smtClean="0">
                <a:solidFill>
                  <a:srgbClr val="E91860"/>
                </a:solidFill>
                <a:latin typeface="Georgia"/>
                <a:ea typeface="+mn-ea"/>
                <a:cs typeface="Georgia"/>
                <a:sym typeface="Wingdings" pitchFamily="2" charset="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668338" algn="l"/>
                </a:tabLst>
                <a:defRPr/>
              </a:pPr>
              <a:r>
                <a:rPr lang="es-CL" sz="2400" dirty="0" smtClean="0">
                  <a:solidFill>
                    <a:srgbClr val="E91860"/>
                  </a:solidFill>
                  <a:latin typeface="Georgia"/>
                  <a:cs typeface="Georgia"/>
                  <a:sym typeface="Wingdings" pitchFamily="2" charset="2"/>
                </a:rPr>
                <a:t>FUAS</a:t>
              </a:r>
              <a:endParaRPr lang="es-CL" sz="2400" dirty="0">
                <a:solidFill>
                  <a:srgbClr val="E91860"/>
                </a:solidFill>
                <a:latin typeface="Georgia"/>
                <a:ea typeface="+mn-ea"/>
                <a:cs typeface="Georgia"/>
                <a:sym typeface="Wingdings" pitchFamily="2" charset="2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8435992" y="3141074"/>
              <a:ext cx="3271588" cy="15697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668338" algn="l"/>
                </a:tabLst>
                <a:defRPr/>
              </a:pPr>
              <a:r>
                <a:rPr lang="es-MX" sz="2400" dirty="0" smtClean="0">
                  <a:solidFill>
                    <a:srgbClr val="E91860"/>
                  </a:solidFill>
                  <a:latin typeface="Georgia"/>
                  <a:ea typeface="+mn-ea"/>
                  <a:cs typeface="Georgia"/>
                </a:rPr>
                <a:t>Octubre- noviembre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tabLst>
                  <a:tab pos="668338" algn="l"/>
                </a:tabLst>
                <a:defRPr/>
              </a:pPr>
              <a:r>
                <a:rPr lang="es-MX" sz="2400" dirty="0" smtClean="0">
                  <a:solidFill>
                    <a:srgbClr val="E91860"/>
                  </a:solidFill>
                  <a:latin typeface="Georgia"/>
                  <a:cs typeface="Georgia"/>
                </a:rPr>
                <a:t>Fechas por  confirmar</a:t>
              </a:r>
              <a:endParaRPr lang="es-MX" sz="2400" dirty="0">
                <a:solidFill>
                  <a:srgbClr val="E91860"/>
                </a:solidFill>
                <a:latin typeface="Georgia"/>
                <a:ea typeface="+mn-ea"/>
                <a:cs typeface="Georgia"/>
              </a:endParaRPr>
            </a:p>
          </p:txBody>
        </p:sp>
        <p:cxnSp>
          <p:nvCxnSpPr>
            <p:cNvPr id="11" name="Conector recto 2"/>
            <p:cNvCxnSpPr/>
            <p:nvPr/>
          </p:nvCxnSpPr>
          <p:spPr>
            <a:xfrm>
              <a:off x="4056413" y="2058366"/>
              <a:ext cx="0" cy="2516264"/>
            </a:xfrm>
            <a:prstGeom prst="line">
              <a:avLst/>
            </a:prstGeom>
            <a:ln w="28575" cmpd="sng">
              <a:solidFill>
                <a:srgbClr val="E918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echa a la derecha con bandas 5"/>
            <p:cNvSpPr>
              <a:spLocks/>
            </p:cNvSpPr>
            <p:nvPr/>
          </p:nvSpPr>
          <p:spPr bwMode="auto">
            <a:xfrm>
              <a:off x="3859578" y="2860077"/>
              <a:ext cx="604791" cy="579456"/>
            </a:xfrm>
            <a:custGeom>
              <a:avLst/>
              <a:gdLst>
                <a:gd name="T0" fmla="*/ 0 w 604791"/>
                <a:gd name="T1" fmla="*/ 144864 h 579456"/>
                <a:gd name="T2" fmla="*/ 18108 w 604791"/>
                <a:gd name="T3" fmla="*/ 144864 h 579456"/>
                <a:gd name="T4" fmla="*/ 18108 w 604791"/>
                <a:gd name="T5" fmla="*/ 434592 h 579456"/>
                <a:gd name="T6" fmla="*/ 0 w 604791"/>
                <a:gd name="T7" fmla="*/ 434592 h 579456"/>
                <a:gd name="T8" fmla="*/ 0 w 604791"/>
                <a:gd name="T9" fmla="*/ 144864 h 579456"/>
                <a:gd name="T10" fmla="*/ 36216 w 604791"/>
                <a:gd name="T11" fmla="*/ 144864 h 579456"/>
                <a:gd name="T12" fmla="*/ 72432 w 604791"/>
                <a:gd name="T13" fmla="*/ 144864 h 579456"/>
                <a:gd name="T14" fmla="*/ 72432 w 604791"/>
                <a:gd name="T15" fmla="*/ 434592 h 579456"/>
                <a:gd name="T16" fmla="*/ 36216 w 604791"/>
                <a:gd name="T17" fmla="*/ 434592 h 579456"/>
                <a:gd name="T18" fmla="*/ 36216 w 604791"/>
                <a:gd name="T19" fmla="*/ 144864 h 579456"/>
                <a:gd name="T20" fmla="*/ 90540 w 604791"/>
                <a:gd name="T21" fmla="*/ 144864 h 579456"/>
                <a:gd name="T22" fmla="*/ 315063 w 604791"/>
                <a:gd name="T23" fmla="*/ 144864 h 579456"/>
                <a:gd name="T24" fmla="*/ 315063 w 604791"/>
                <a:gd name="T25" fmla="*/ 0 h 579456"/>
                <a:gd name="T26" fmla="*/ 604791 w 604791"/>
                <a:gd name="T27" fmla="*/ 289728 h 579456"/>
                <a:gd name="T28" fmla="*/ 315063 w 604791"/>
                <a:gd name="T29" fmla="*/ 579456 h 579456"/>
                <a:gd name="T30" fmla="*/ 315063 w 604791"/>
                <a:gd name="T31" fmla="*/ 434592 h 579456"/>
                <a:gd name="T32" fmla="*/ 90540 w 604791"/>
                <a:gd name="T33" fmla="*/ 434592 h 579456"/>
                <a:gd name="T34" fmla="*/ 90540 w 604791"/>
                <a:gd name="T35" fmla="*/ 144864 h 5794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4791" h="579456">
                  <a:moveTo>
                    <a:pt x="0" y="144864"/>
                  </a:moveTo>
                  <a:lnTo>
                    <a:pt x="18108" y="144864"/>
                  </a:lnTo>
                  <a:lnTo>
                    <a:pt x="18108" y="434592"/>
                  </a:lnTo>
                  <a:lnTo>
                    <a:pt x="0" y="434592"/>
                  </a:lnTo>
                  <a:lnTo>
                    <a:pt x="0" y="144864"/>
                  </a:lnTo>
                  <a:close/>
                  <a:moveTo>
                    <a:pt x="36216" y="144864"/>
                  </a:moveTo>
                  <a:lnTo>
                    <a:pt x="72432" y="144864"/>
                  </a:lnTo>
                  <a:lnTo>
                    <a:pt x="72432" y="434592"/>
                  </a:lnTo>
                  <a:lnTo>
                    <a:pt x="36216" y="434592"/>
                  </a:lnTo>
                  <a:lnTo>
                    <a:pt x="36216" y="144864"/>
                  </a:lnTo>
                  <a:close/>
                  <a:moveTo>
                    <a:pt x="90540" y="144864"/>
                  </a:moveTo>
                  <a:lnTo>
                    <a:pt x="315063" y="144864"/>
                  </a:lnTo>
                  <a:lnTo>
                    <a:pt x="315063" y="0"/>
                  </a:lnTo>
                  <a:lnTo>
                    <a:pt x="604791" y="289728"/>
                  </a:lnTo>
                  <a:lnTo>
                    <a:pt x="315063" y="579456"/>
                  </a:lnTo>
                  <a:lnTo>
                    <a:pt x="315063" y="434592"/>
                  </a:lnTo>
                  <a:lnTo>
                    <a:pt x="90540" y="434592"/>
                  </a:lnTo>
                  <a:lnTo>
                    <a:pt x="90540" y="144864"/>
                  </a:lnTo>
                  <a:close/>
                </a:path>
              </a:pathLst>
            </a:custGeom>
            <a:solidFill>
              <a:srgbClr val="E9186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8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s-ES">
                <a:ea typeface="MS PGothic" charset="0"/>
                <a:cs typeface="MS PGothic" charset="0"/>
              </a:endParaRPr>
            </a:p>
          </p:txBody>
        </p:sp>
        <p:sp>
          <p:nvSpPr>
            <p:cNvPr id="13" name="Flecha a la derecha con bandas 21"/>
            <p:cNvSpPr>
              <a:spLocks/>
            </p:cNvSpPr>
            <p:nvPr/>
          </p:nvSpPr>
          <p:spPr bwMode="auto">
            <a:xfrm>
              <a:off x="7966128" y="2860077"/>
              <a:ext cx="603204" cy="579456"/>
            </a:xfrm>
            <a:custGeom>
              <a:avLst/>
              <a:gdLst>
                <a:gd name="T0" fmla="*/ 0 w 603204"/>
                <a:gd name="T1" fmla="*/ 144864 h 579456"/>
                <a:gd name="T2" fmla="*/ 18108 w 603204"/>
                <a:gd name="T3" fmla="*/ 144864 h 579456"/>
                <a:gd name="T4" fmla="*/ 18108 w 603204"/>
                <a:gd name="T5" fmla="*/ 434592 h 579456"/>
                <a:gd name="T6" fmla="*/ 0 w 603204"/>
                <a:gd name="T7" fmla="*/ 434592 h 579456"/>
                <a:gd name="T8" fmla="*/ 0 w 603204"/>
                <a:gd name="T9" fmla="*/ 144864 h 579456"/>
                <a:gd name="T10" fmla="*/ 36216 w 603204"/>
                <a:gd name="T11" fmla="*/ 144864 h 579456"/>
                <a:gd name="T12" fmla="*/ 72432 w 603204"/>
                <a:gd name="T13" fmla="*/ 144864 h 579456"/>
                <a:gd name="T14" fmla="*/ 72432 w 603204"/>
                <a:gd name="T15" fmla="*/ 434592 h 579456"/>
                <a:gd name="T16" fmla="*/ 36216 w 603204"/>
                <a:gd name="T17" fmla="*/ 434592 h 579456"/>
                <a:gd name="T18" fmla="*/ 36216 w 603204"/>
                <a:gd name="T19" fmla="*/ 144864 h 579456"/>
                <a:gd name="T20" fmla="*/ 90540 w 603204"/>
                <a:gd name="T21" fmla="*/ 144864 h 579456"/>
                <a:gd name="T22" fmla="*/ 313476 w 603204"/>
                <a:gd name="T23" fmla="*/ 144864 h 579456"/>
                <a:gd name="T24" fmla="*/ 313476 w 603204"/>
                <a:gd name="T25" fmla="*/ 0 h 579456"/>
                <a:gd name="T26" fmla="*/ 603204 w 603204"/>
                <a:gd name="T27" fmla="*/ 289728 h 579456"/>
                <a:gd name="T28" fmla="*/ 313476 w 603204"/>
                <a:gd name="T29" fmla="*/ 579456 h 579456"/>
                <a:gd name="T30" fmla="*/ 313476 w 603204"/>
                <a:gd name="T31" fmla="*/ 434592 h 579456"/>
                <a:gd name="T32" fmla="*/ 90540 w 603204"/>
                <a:gd name="T33" fmla="*/ 434592 h 579456"/>
                <a:gd name="T34" fmla="*/ 90540 w 603204"/>
                <a:gd name="T35" fmla="*/ 144864 h 5794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3204" h="579456">
                  <a:moveTo>
                    <a:pt x="0" y="144864"/>
                  </a:moveTo>
                  <a:lnTo>
                    <a:pt x="18108" y="144864"/>
                  </a:lnTo>
                  <a:lnTo>
                    <a:pt x="18108" y="434592"/>
                  </a:lnTo>
                  <a:lnTo>
                    <a:pt x="0" y="434592"/>
                  </a:lnTo>
                  <a:lnTo>
                    <a:pt x="0" y="144864"/>
                  </a:lnTo>
                  <a:close/>
                  <a:moveTo>
                    <a:pt x="36216" y="144864"/>
                  </a:moveTo>
                  <a:lnTo>
                    <a:pt x="72432" y="144864"/>
                  </a:lnTo>
                  <a:lnTo>
                    <a:pt x="72432" y="434592"/>
                  </a:lnTo>
                  <a:lnTo>
                    <a:pt x="36216" y="434592"/>
                  </a:lnTo>
                  <a:lnTo>
                    <a:pt x="36216" y="144864"/>
                  </a:lnTo>
                  <a:close/>
                  <a:moveTo>
                    <a:pt x="90540" y="144864"/>
                  </a:moveTo>
                  <a:lnTo>
                    <a:pt x="313476" y="144864"/>
                  </a:lnTo>
                  <a:lnTo>
                    <a:pt x="313476" y="0"/>
                  </a:lnTo>
                  <a:lnTo>
                    <a:pt x="603204" y="289728"/>
                  </a:lnTo>
                  <a:lnTo>
                    <a:pt x="313476" y="579456"/>
                  </a:lnTo>
                  <a:lnTo>
                    <a:pt x="313476" y="434592"/>
                  </a:lnTo>
                  <a:lnTo>
                    <a:pt x="90540" y="434592"/>
                  </a:lnTo>
                  <a:lnTo>
                    <a:pt x="90540" y="144864"/>
                  </a:lnTo>
                  <a:close/>
                </a:path>
              </a:pathLst>
            </a:custGeom>
            <a:solidFill>
              <a:srgbClr val="E91860"/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39998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s-ES">
                <a:ea typeface="MS PGothic" charset="0"/>
                <a:cs typeface="MS PGothic" charset="0"/>
              </a:endParaRPr>
            </a:p>
          </p:txBody>
        </p:sp>
        <p:cxnSp>
          <p:nvCxnSpPr>
            <p:cNvPr id="14" name="Conector recto 22"/>
            <p:cNvCxnSpPr/>
            <p:nvPr/>
          </p:nvCxnSpPr>
          <p:spPr>
            <a:xfrm>
              <a:off x="8175662" y="2058366"/>
              <a:ext cx="0" cy="2516264"/>
            </a:xfrm>
            <a:prstGeom prst="line">
              <a:avLst/>
            </a:prstGeom>
            <a:ln w="28575" cmpd="sng">
              <a:solidFill>
                <a:srgbClr val="E918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61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043608" y="364710"/>
            <a:ext cx="7137859" cy="1145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s-CL" sz="4000" kern="0" dirty="0" smtClean="0"/>
              <a:t>Requisitos Económicos</a:t>
            </a:r>
            <a:endParaRPr lang="es-CL" sz="4000" kern="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33061"/>
              </p:ext>
            </p:extLst>
          </p:nvPr>
        </p:nvGraphicFramePr>
        <p:xfrm>
          <a:off x="323529" y="1509870"/>
          <a:ext cx="8320410" cy="48379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601883"/>
                <a:gridCol w="1479825"/>
                <a:gridCol w="2158595"/>
                <a:gridCol w="2080107"/>
              </a:tblGrid>
              <a:tr h="818170">
                <a:tc rowSpan="2">
                  <a:txBody>
                    <a:bodyPr/>
                    <a:lstStyle/>
                    <a:p>
                      <a:pPr algn="ctr"/>
                      <a:r>
                        <a:rPr lang="es-CL" sz="1600" dirty="0" err="1">
                          <a:effectLst/>
                        </a:rPr>
                        <a:t>Decil</a:t>
                      </a:r>
                      <a:endParaRPr lang="es-CL" sz="1600" dirty="0">
                        <a:effectLst/>
                      </a:endParaRPr>
                    </a:p>
                  </a:txBody>
                  <a:tcPr marL="30126" marR="30126" marT="15063" marB="15063"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Quintil</a:t>
                      </a:r>
                    </a:p>
                  </a:txBody>
                  <a:tcPr marL="30126" marR="30126" marT="15063" marB="15063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effectLst/>
                        </a:rPr>
                        <a:t>Promedio de Ingreso</a:t>
                      </a:r>
                    </a:p>
                  </a:txBody>
                  <a:tcPr marL="30126" marR="30126" marT="15063" marB="15063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2644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Desde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Hasta </a:t>
                      </a:r>
                      <a:br>
                        <a:rPr lang="es-CL" sz="1600" dirty="0">
                          <a:effectLst/>
                        </a:rPr>
                      </a:br>
                      <a:endParaRPr lang="es-CL" sz="1600" dirty="0">
                        <a:effectLst/>
                      </a:endParaRP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1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1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0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48.750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2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 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48.751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74.969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3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2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74.970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100.709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4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 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100.710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125.558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125.559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</a:rPr>
                        <a:t>154.166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154.167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solidFill>
                            <a:srgbClr val="FF0000"/>
                          </a:solidFill>
                          <a:effectLst/>
                        </a:rPr>
                        <a:t>193.104</a:t>
                      </a:r>
                    </a:p>
                  </a:txBody>
                  <a:tcPr marL="30126" marR="30126" marT="15063" marB="15063"/>
                </a:tc>
              </a:tr>
              <a:tr h="410261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7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4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193.105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250.663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8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 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250.664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352.743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9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effectLst/>
                        </a:rPr>
                        <a:t>5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352.744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611.728</a:t>
                      </a:r>
                    </a:p>
                  </a:txBody>
                  <a:tcPr marL="30126" marR="30126" marT="15063" marB="15063"/>
                </a:tc>
              </a:tr>
              <a:tr h="331447"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10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>
                          <a:effectLst/>
                        </a:rPr>
                        <a:t> 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>
                          <a:effectLst/>
                        </a:rPr>
                        <a:t>611.729</a:t>
                      </a:r>
                    </a:p>
                  </a:txBody>
                  <a:tcPr marL="30126" marR="30126" marT="15063" marB="150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L" sz="1600" dirty="0">
                          <a:effectLst/>
                        </a:rPr>
                        <a:t>-</a:t>
                      </a:r>
                    </a:p>
                  </a:txBody>
                  <a:tcPr marL="30126" marR="30126" marT="15063" marB="15063"/>
                </a:tc>
              </a:tr>
            </a:tbl>
          </a:graphicData>
        </a:graphic>
      </p:graphicFrame>
      <p:cxnSp>
        <p:nvCxnSpPr>
          <p:cNvPr id="5" name="4 Conector recto"/>
          <p:cNvCxnSpPr>
            <a:endCxn id="3" idx="2"/>
          </p:cNvCxnSpPr>
          <p:nvPr/>
        </p:nvCxnSpPr>
        <p:spPr>
          <a:xfrm>
            <a:off x="2987824" y="1509870"/>
            <a:ext cx="1495910" cy="4837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H="1">
            <a:off x="2987824" y="1509870"/>
            <a:ext cx="1368152" cy="4837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Universidades adscritas a la Gratuidad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5112568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1200" dirty="0"/>
              <a:t>	</a:t>
            </a:r>
          </a:p>
          <a:p>
            <a:pPr marL="0" indent="0">
              <a:buNone/>
            </a:pPr>
            <a:r>
              <a:rPr lang="es-CL" sz="1400" dirty="0" smtClean="0"/>
              <a:t>1  Pontificia </a:t>
            </a:r>
            <a:r>
              <a:rPr lang="es-CL" sz="1400" dirty="0"/>
              <a:t>Universidad Católica de Chile	</a:t>
            </a:r>
          </a:p>
          <a:p>
            <a:pPr marL="0" indent="0">
              <a:buNone/>
            </a:pPr>
            <a:r>
              <a:rPr lang="es-CL" sz="1400" dirty="0" smtClean="0"/>
              <a:t>2  Pontificia </a:t>
            </a:r>
            <a:r>
              <a:rPr lang="es-CL" sz="1400" dirty="0"/>
              <a:t>Universidad Católica de Valparaíso	</a:t>
            </a:r>
          </a:p>
          <a:p>
            <a:pPr marL="0" indent="0">
              <a:buNone/>
            </a:pPr>
            <a:r>
              <a:rPr lang="es-CL" sz="1400" dirty="0" smtClean="0"/>
              <a:t>3  Universidad </a:t>
            </a:r>
            <a:r>
              <a:rPr lang="es-CL" sz="1400" dirty="0"/>
              <a:t>Academia de Humanismo </a:t>
            </a:r>
            <a:r>
              <a:rPr lang="es-CL" sz="1400" dirty="0"/>
              <a:t> </a:t>
            </a:r>
            <a:r>
              <a:rPr lang="es-CL" sz="1400" dirty="0" smtClean="0"/>
              <a:t>Cristiano </a:t>
            </a:r>
            <a:r>
              <a:rPr lang="es-CL" sz="1400" dirty="0"/>
              <a:t>	</a:t>
            </a:r>
          </a:p>
          <a:p>
            <a:pPr marL="0" indent="0">
              <a:buNone/>
            </a:pPr>
            <a:r>
              <a:rPr lang="es-CL" sz="1400" dirty="0" smtClean="0"/>
              <a:t>4  Universidad </a:t>
            </a:r>
            <a:r>
              <a:rPr lang="es-CL" sz="1400" dirty="0"/>
              <a:t>Alberto Hurtado	</a:t>
            </a:r>
          </a:p>
          <a:p>
            <a:pPr marL="0" indent="0">
              <a:buNone/>
            </a:pPr>
            <a:r>
              <a:rPr lang="es-CL" sz="1400" dirty="0" smtClean="0"/>
              <a:t>5  Universidad </a:t>
            </a:r>
            <a:r>
              <a:rPr lang="es-CL" sz="1400" dirty="0"/>
              <a:t>Arturo Prat	</a:t>
            </a:r>
          </a:p>
          <a:p>
            <a:pPr marL="0" indent="0">
              <a:buNone/>
            </a:pPr>
            <a:r>
              <a:rPr lang="es-CL" sz="1400" dirty="0" smtClean="0"/>
              <a:t>6  Universidad </a:t>
            </a:r>
            <a:r>
              <a:rPr lang="es-CL" sz="1400" dirty="0"/>
              <a:t>Austral	</a:t>
            </a:r>
          </a:p>
          <a:p>
            <a:pPr marL="0" indent="0">
              <a:buNone/>
            </a:pPr>
            <a:r>
              <a:rPr lang="es-CL" sz="1400" dirty="0" smtClean="0"/>
              <a:t>7 Universidad </a:t>
            </a:r>
            <a:r>
              <a:rPr lang="es-CL" sz="1400" dirty="0"/>
              <a:t>Autónoma de Chile		</a:t>
            </a:r>
          </a:p>
          <a:p>
            <a:pPr marL="0" indent="0">
              <a:buNone/>
            </a:pPr>
            <a:r>
              <a:rPr lang="es-CL" sz="1400" dirty="0" smtClean="0"/>
              <a:t>8 Universidad </a:t>
            </a:r>
            <a:r>
              <a:rPr lang="es-CL" sz="1400" dirty="0"/>
              <a:t>Católica Cardenal Silva Henríquez	 </a:t>
            </a:r>
          </a:p>
          <a:p>
            <a:pPr marL="0" indent="0">
              <a:buNone/>
            </a:pPr>
            <a:r>
              <a:rPr lang="es-CL" sz="1400" dirty="0" smtClean="0"/>
              <a:t>9  Universidad </a:t>
            </a:r>
            <a:r>
              <a:rPr lang="es-CL" sz="1400" dirty="0"/>
              <a:t>Católica de la Santísima </a:t>
            </a:r>
            <a:r>
              <a:rPr lang="es-CL" sz="1400" dirty="0" smtClean="0"/>
              <a:t>Concepción</a:t>
            </a:r>
            <a:endParaRPr lang="es-CL" sz="1400" dirty="0"/>
          </a:p>
          <a:p>
            <a:pPr marL="0" indent="0">
              <a:buNone/>
            </a:pPr>
            <a:r>
              <a:rPr lang="es-CL" sz="1400" dirty="0" smtClean="0"/>
              <a:t>10  Universidad </a:t>
            </a:r>
            <a:r>
              <a:rPr lang="es-CL" sz="1400" dirty="0"/>
              <a:t>Católica de Temuco	</a:t>
            </a:r>
          </a:p>
          <a:p>
            <a:pPr marL="0" indent="0">
              <a:buNone/>
            </a:pPr>
            <a:r>
              <a:rPr lang="es-CL" sz="1400" dirty="0" smtClean="0"/>
              <a:t>11  Universidad </a:t>
            </a:r>
            <a:r>
              <a:rPr lang="es-CL" sz="1400" dirty="0"/>
              <a:t>Católica del Maule	</a:t>
            </a:r>
          </a:p>
          <a:p>
            <a:pPr marL="0" indent="0">
              <a:buNone/>
            </a:pPr>
            <a:r>
              <a:rPr lang="es-CL" sz="1400" dirty="0" smtClean="0"/>
              <a:t>12  Universidad </a:t>
            </a:r>
            <a:r>
              <a:rPr lang="es-CL" sz="1400" dirty="0"/>
              <a:t>Católica del Norte	</a:t>
            </a:r>
          </a:p>
          <a:p>
            <a:pPr marL="0" indent="0">
              <a:buNone/>
            </a:pPr>
            <a:r>
              <a:rPr lang="es-CL" sz="1400" dirty="0" smtClean="0"/>
              <a:t>13  Universidad </a:t>
            </a:r>
            <a:r>
              <a:rPr lang="es-CL" sz="1400" dirty="0"/>
              <a:t>de Antofagasta	</a:t>
            </a:r>
          </a:p>
          <a:p>
            <a:pPr marL="0" indent="0">
              <a:buNone/>
            </a:pPr>
            <a:r>
              <a:rPr lang="es-CL" sz="1400" dirty="0" smtClean="0"/>
              <a:t>14  Universidad </a:t>
            </a:r>
            <a:r>
              <a:rPr lang="es-CL" sz="1400" dirty="0"/>
              <a:t>de Atacama	 </a:t>
            </a:r>
          </a:p>
          <a:p>
            <a:pPr marL="0" indent="0">
              <a:buNone/>
            </a:pPr>
            <a:r>
              <a:rPr lang="es-CL" sz="1400" dirty="0" smtClean="0"/>
              <a:t>15  Universidad </a:t>
            </a:r>
            <a:r>
              <a:rPr lang="es-CL" sz="1400" dirty="0"/>
              <a:t>de Aysén	</a:t>
            </a:r>
          </a:p>
          <a:p>
            <a:pPr marL="0" indent="0">
              <a:buNone/>
            </a:pPr>
            <a:r>
              <a:rPr lang="es-CL" sz="1400" dirty="0" smtClean="0"/>
              <a:t>16  Universidad </a:t>
            </a:r>
            <a:r>
              <a:rPr lang="es-CL" sz="1400" dirty="0"/>
              <a:t>de Chile	</a:t>
            </a:r>
            <a:r>
              <a:rPr lang="es-CL" sz="1200" dirty="0"/>
              <a:t>	</a:t>
            </a:r>
          </a:p>
          <a:p>
            <a:pPr marL="0" indent="0">
              <a:buNone/>
            </a:pPr>
            <a:r>
              <a:rPr lang="es-CL" sz="1200" dirty="0"/>
              <a:t> 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4008" y="980728"/>
            <a:ext cx="4317870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CL" sz="3500" dirty="0" smtClean="0"/>
              <a:t>17 Universidad </a:t>
            </a:r>
            <a:r>
              <a:rPr lang="es-CL" sz="3500" dirty="0"/>
              <a:t>de Concepción		</a:t>
            </a:r>
          </a:p>
          <a:p>
            <a:pPr marL="0" indent="0">
              <a:buNone/>
            </a:pPr>
            <a:r>
              <a:rPr lang="es-CL" sz="3500" dirty="0" smtClean="0"/>
              <a:t>18 Universidad </a:t>
            </a:r>
            <a:r>
              <a:rPr lang="es-CL" sz="3500" dirty="0"/>
              <a:t>de la Frontera		</a:t>
            </a:r>
          </a:p>
          <a:p>
            <a:pPr marL="0" indent="0">
              <a:buNone/>
            </a:pPr>
            <a:r>
              <a:rPr lang="es-CL" sz="3500" dirty="0" smtClean="0"/>
              <a:t>19 Universidad </a:t>
            </a:r>
            <a:r>
              <a:rPr lang="es-CL" sz="3500" dirty="0"/>
              <a:t>de La Serena		</a:t>
            </a:r>
          </a:p>
          <a:p>
            <a:pPr marL="0" indent="0">
              <a:buNone/>
            </a:pPr>
            <a:r>
              <a:rPr lang="es-CL" sz="3500" dirty="0" smtClean="0"/>
              <a:t>20 Universidad </a:t>
            </a:r>
            <a:r>
              <a:rPr lang="es-CL" sz="3500" dirty="0"/>
              <a:t>de Los Lagos		</a:t>
            </a:r>
          </a:p>
          <a:p>
            <a:pPr marL="0" indent="0">
              <a:buNone/>
            </a:pPr>
            <a:r>
              <a:rPr lang="es-CL" sz="3500" dirty="0" smtClean="0"/>
              <a:t>21 Universidad </a:t>
            </a:r>
            <a:r>
              <a:rPr lang="es-CL" sz="3500" dirty="0"/>
              <a:t>de Magallanes		</a:t>
            </a:r>
          </a:p>
          <a:p>
            <a:pPr marL="0" indent="0">
              <a:buNone/>
            </a:pPr>
            <a:r>
              <a:rPr lang="es-CL" sz="3500" dirty="0" smtClean="0"/>
              <a:t>22 Universidad </a:t>
            </a:r>
            <a:r>
              <a:rPr lang="es-CL" sz="3500" dirty="0"/>
              <a:t>de O’Higgins		</a:t>
            </a:r>
          </a:p>
          <a:p>
            <a:pPr marL="0" indent="0">
              <a:buNone/>
            </a:pPr>
            <a:r>
              <a:rPr lang="es-CL" sz="3500" dirty="0" smtClean="0"/>
              <a:t>23 Universidad </a:t>
            </a:r>
            <a:r>
              <a:rPr lang="es-CL" sz="3500" dirty="0"/>
              <a:t>de Playa Ancha		</a:t>
            </a:r>
          </a:p>
          <a:p>
            <a:pPr marL="0" indent="0">
              <a:buNone/>
            </a:pPr>
            <a:r>
              <a:rPr lang="es-CL" sz="3500" dirty="0" smtClean="0"/>
              <a:t>24 Universidad </a:t>
            </a:r>
            <a:r>
              <a:rPr lang="es-CL" sz="3500" dirty="0"/>
              <a:t>de Santiago de </a:t>
            </a:r>
            <a:r>
              <a:rPr lang="es-CL" sz="3500" dirty="0" smtClean="0"/>
              <a:t>Chile</a:t>
            </a:r>
            <a:r>
              <a:rPr lang="es-CL" sz="3500" dirty="0"/>
              <a:t>	</a:t>
            </a:r>
          </a:p>
          <a:p>
            <a:pPr marL="0" indent="0">
              <a:buNone/>
            </a:pPr>
            <a:r>
              <a:rPr lang="es-CL" sz="3500" dirty="0" smtClean="0"/>
              <a:t>25 Universidad </a:t>
            </a:r>
            <a:r>
              <a:rPr lang="es-CL" sz="3500" dirty="0"/>
              <a:t>de Talca		</a:t>
            </a:r>
          </a:p>
          <a:p>
            <a:pPr marL="0" indent="0">
              <a:buNone/>
            </a:pPr>
            <a:r>
              <a:rPr lang="es-CL" sz="3500" dirty="0" smtClean="0"/>
              <a:t>26 Universidad </a:t>
            </a:r>
            <a:r>
              <a:rPr lang="es-CL" sz="3500" dirty="0"/>
              <a:t>de Tarapacá		</a:t>
            </a:r>
          </a:p>
          <a:p>
            <a:pPr marL="0" indent="0">
              <a:buNone/>
            </a:pPr>
            <a:r>
              <a:rPr lang="es-CL" sz="3500" dirty="0" smtClean="0"/>
              <a:t>27 Universidad </a:t>
            </a:r>
            <a:r>
              <a:rPr lang="es-CL" sz="3500" dirty="0"/>
              <a:t>de Valparaíso		</a:t>
            </a:r>
          </a:p>
          <a:p>
            <a:pPr marL="0" indent="0">
              <a:buNone/>
            </a:pPr>
            <a:r>
              <a:rPr lang="es-CL" sz="3500" dirty="0" smtClean="0"/>
              <a:t>28 Universidad </a:t>
            </a:r>
            <a:r>
              <a:rPr lang="es-CL" sz="3500" dirty="0"/>
              <a:t>del </a:t>
            </a:r>
            <a:r>
              <a:rPr lang="es-CL" sz="3500" dirty="0" err="1"/>
              <a:t>Bío</a:t>
            </a:r>
            <a:r>
              <a:rPr lang="es-CL" sz="3500" dirty="0"/>
              <a:t> </a:t>
            </a:r>
            <a:r>
              <a:rPr lang="es-CL" sz="3500" dirty="0" err="1"/>
              <a:t>Bío</a:t>
            </a:r>
            <a:r>
              <a:rPr lang="es-CL" sz="3500" dirty="0"/>
              <a:t>		</a:t>
            </a:r>
          </a:p>
          <a:p>
            <a:pPr marL="0" indent="0">
              <a:buNone/>
            </a:pPr>
            <a:r>
              <a:rPr lang="es-CL" sz="3500" dirty="0" smtClean="0"/>
              <a:t>29 Universidad </a:t>
            </a:r>
            <a:r>
              <a:rPr lang="es-CL" sz="3500" dirty="0"/>
              <a:t>Diego Portales		</a:t>
            </a:r>
          </a:p>
          <a:p>
            <a:pPr marL="0" indent="0">
              <a:buNone/>
            </a:pPr>
            <a:r>
              <a:rPr lang="es-CL" sz="3500" dirty="0" smtClean="0"/>
              <a:t>30 Universidad </a:t>
            </a:r>
            <a:r>
              <a:rPr lang="es-CL" sz="3500" dirty="0" err="1"/>
              <a:t>Finis</a:t>
            </a:r>
            <a:r>
              <a:rPr lang="es-CL" sz="3500" dirty="0"/>
              <a:t> </a:t>
            </a:r>
            <a:r>
              <a:rPr lang="es-CL" sz="3500" dirty="0" err="1"/>
              <a:t>Terrae</a:t>
            </a:r>
            <a:r>
              <a:rPr lang="es-CL" sz="3500" dirty="0"/>
              <a:t>		</a:t>
            </a:r>
          </a:p>
          <a:p>
            <a:pPr marL="0" indent="0">
              <a:buNone/>
            </a:pPr>
            <a:r>
              <a:rPr lang="es-CL" sz="3500" dirty="0" smtClean="0"/>
              <a:t>31 Universidad </a:t>
            </a:r>
            <a:r>
              <a:rPr lang="es-CL" sz="3500" dirty="0"/>
              <a:t>Metropolitana de Ciencias de la </a:t>
            </a:r>
            <a:r>
              <a:rPr lang="es-CL" sz="3500" dirty="0" smtClean="0"/>
              <a:t>	Educación</a:t>
            </a:r>
            <a:endParaRPr lang="es-CL" sz="3500" dirty="0"/>
          </a:p>
          <a:p>
            <a:pPr marL="0" indent="0">
              <a:buNone/>
            </a:pPr>
            <a:r>
              <a:rPr lang="es-CL" sz="3500" dirty="0" smtClean="0"/>
              <a:t>32 Universidad </a:t>
            </a:r>
            <a:r>
              <a:rPr lang="es-CL" sz="3500" dirty="0"/>
              <a:t>Técnica Federico Santa </a:t>
            </a:r>
            <a:r>
              <a:rPr lang="es-CL" sz="3500" dirty="0" smtClean="0"/>
              <a:t>María</a:t>
            </a:r>
            <a:r>
              <a:rPr lang="es-CL" sz="3500" dirty="0"/>
              <a:t>	</a:t>
            </a:r>
          </a:p>
          <a:p>
            <a:pPr marL="0" indent="0">
              <a:buNone/>
            </a:pPr>
            <a:r>
              <a:rPr lang="es-CL" sz="3500" dirty="0" smtClean="0"/>
              <a:t>33 Universidad </a:t>
            </a:r>
            <a:r>
              <a:rPr lang="es-CL" sz="3500" dirty="0"/>
              <a:t>Tecnológica Metropolitana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83823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Institutos profesionales y Centros de Formación Técnica adscritos a la Gratuidad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4258816" cy="685800"/>
          </a:xfrm>
        </p:spPr>
        <p:txBody>
          <a:bodyPr/>
          <a:lstStyle/>
          <a:p>
            <a:pPr algn="ctr"/>
            <a:r>
              <a:rPr lang="es-CL" dirty="0" smtClean="0"/>
              <a:t>Institutos </a:t>
            </a:r>
            <a:r>
              <a:rPr lang="es-CL" dirty="0"/>
              <a:t>Profesionales</a:t>
            </a:r>
          </a:p>
          <a:p>
            <a:endParaRPr lang="es-CL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1772816"/>
            <a:ext cx="4041775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dirty="0"/>
              <a:t>Centros de Formación Técnica</a:t>
            </a:r>
          </a:p>
          <a:p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34</a:t>
            </a:r>
            <a:r>
              <a:rPr lang="es-CL" dirty="0"/>
              <a:t>	IP Adolfo </a:t>
            </a:r>
            <a:r>
              <a:rPr lang="es-CL" dirty="0" err="1"/>
              <a:t>Matthei</a:t>
            </a:r>
            <a:endParaRPr lang="es-CL" dirty="0"/>
          </a:p>
          <a:p>
            <a:r>
              <a:rPr lang="es-CL" dirty="0"/>
              <a:t>35	IP Arcos</a:t>
            </a:r>
          </a:p>
          <a:p>
            <a:r>
              <a:rPr lang="es-CL" dirty="0"/>
              <a:t>36	IP de Chile</a:t>
            </a:r>
          </a:p>
          <a:p>
            <a:r>
              <a:rPr lang="es-CL" dirty="0"/>
              <a:t>37	IP DUOC UC</a:t>
            </a:r>
          </a:p>
          <a:p>
            <a:r>
              <a:rPr lang="es-CL" dirty="0"/>
              <a:t>38	IP INACAP</a:t>
            </a:r>
          </a:p>
          <a:p>
            <a:r>
              <a:rPr lang="es-CL" dirty="0"/>
              <a:t>39	IP Instituto de Estudios</a:t>
            </a:r>
          </a:p>
          <a:p>
            <a:pPr marL="0" indent="0">
              <a:buNone/>
            </a:pPr>
            <a:r>
              <a:rPr lang="es-CL" dirty="0"/>
              <a:t> </a:t>
            </a:r>
          </a:p>
          <a:p>
            <a:endParaRPr lang="es-CL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40</a:t>
            </a:r>
            <a:r>
              <a:rPr lang="es-CL" dirty="0"/>
              <a:t>	CFT CEDUC UCN</a:t>
            </a:r>
          </a:p>
          <a:p>
            <a:r>
              <a:rPr lang="es-CL" dirty="0"/>
              <a:t>41	CFT de la Araucanía </a:t>
            </a:r>
            <a:r>
              <a:rPr lang="es-CL" dirty="0" smtClean="0"/>
              <a:t>(</a:t>
            </a:r>
            <a:endParaRPr lang="es-CL" dirty="0"/>
          </a:p>
          <a:p>
            <a:r>
              <a:rPr lang="es-CL" dirty="0"/>
              <a:t>42	CFT del Maule </a:t>
            </a:r>
          </a:p>
          <a:p>
            <a:r>
              <a:rPr lang="es-CL" dirty="0"/>
              <a:t>43	CFT ENAC</a:t>
            </a:r>
          </a:p>
          <a:p>
            <a:r>
              <a:rPr lang="es-CL" dirty="0"/>
              <a:t>44	CFT INACAP</a:t>
            </a:r>
          </a:p>
          <a:p>
            <a:r>
              <a:rPr lang="es-CL" dirty="0"/>
              <a:t>45	CFT San Agustín de Talca</a:t>
            </a:r>
          </a:p>
          <a:p>
            <a:r>
              <a:rPr lang="es-CL" dirty="0"/>
              <a:t>46	CFT UCEVALPO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9161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2"/>
          <p:cNvSpPr/>
          <p:nvPr/>
        </p:nvSpPr>
        <p:spPr>
          <a:xfrm>
            <a:off x="3552825" y="506413"/>
            <a:ext cx="5089525" cy="455612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r"/>
            <a:endParaRPr lang="es-ES" sz="4000" dirty="0">
              <a:solidFill>
                <a:srgbClr val="558ED5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Becas de arancel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sz="2800" dirty="0"/>
              <a:t>Son apoyo económico que puede cubrir total o parcialmente el costo de una carrera. Es un reconocimiento a un rendimiento meritorio y no requiere devolución por parte del alumno/a.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7090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999" y="115908"/>
            <a:ext cx="8260672" cy="1039427"/>
          </a:xfrm>
        </p:spPr>
        <p:txBody>
          <a:bodyPr/>
          <a:lstStyle/>
          <a:p>
            <a:r>
              <a:rPr lang="es-CL" dirty="0" smtClean="0"/>
              <a:t>BECAS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76775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837761086"/>
              </p:ext>
            </p:extLst>
          </p:nvPr>
        </p:nvGraphicFramePr>
        <p:xfrm>
          <a:off x="1000100" y="4005064"/>
          <a:ext cx="2357454" cy="2638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68251360"/>
              </p:ext>
            </p:extLst>
          </p:nvPr>
        </p:nvGraphicFramePr>
        <p:xfrm>
          <a:off x="5220072" y="4005064"/>
          <a:ext cx="235745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" name="2 Rectángulo"/>
          <p:cNvSpPr/>
          <p:nvPr/>
        </p:nvSpPr>
        <p:spPr>
          <a:xfrm>
            <a:off x="656215" y="1124744"/>
            <a:ext cx="80202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www.becasycreditos.cl</a:t>
            </a:r>
            <a:endParaRPr lang="es-ES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308304" y="2348880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www.junaeb.cl/</a:t>
            </a:r>
          </a:p>
        </p:txBody>
      </p:sp>
    </p:spTree>
    <p:extLst>
      <p:ext uri="{BB962C8B-B14F-4D97-AF65-F5344CB8AC3E}">
        <p14:creationId xmlns:p14="http://schemas.microsoft.com/office/powerpoint/2010/main" val="407455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496</TotalTime>
  <Words>1351</Words>
  <Application>Microsoft Office PowerPoint</Application>
  <PresentationFormat>Presentación en pantalla (4:3)</PresentationFormat>
  <Paragraphs>322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Origen</vt:lpstr>
      <vt:lpstr>Proceso Beneficios 2019 y FUAS</vt:lpstr>
      <vt:lpstr>¿Cómo financiar los estudios?</vt:lpstr>
      <vt:lpstr>1) Gratuidad</vt:lpstr>
      <vt:lpstr>Presentación de PowerPoint</vt:lpstr>
      <vt:lpstr>Presentación de PowerPoint</vt:lpstr>
      <vt:lpstr>Universidades adscritas a la Gratuidad</vt:lpstr>
      <vt:lpstr>Institutos profesionales y Centros de Formación Técnica adscritos a la Gratuidad</vt:lpstr>
      <vt:lpstr>2) Becas de arancel</vt:lpstr>
      <vt:lpstr>BECAS</vt:lpstr>
      <vt:lpstr>Para Universidades del Consejo de Rectores (CRUCH)</vt:lpstr>
      <vt:lpstr>Presentación de PowerPoint</vt:lpstr>
      <vt:lpstr>3)Créditos para apoyar la educación</vt:lpstr>
      <vt:lpstr>Existen dos créditos:  </vt:lpstr>
      <vt:lpstr>FUAS</vt:lpstr>
      <vt:lpstr>REGISTRO SOCIAL DE HOGARES</vt:lpstr>
      <vt:lpstr>Cómo postular a beneficios </vt:lpstr>
      <vt:lpstr>Presentación de PowerPoint</vt:lpstr>
      <vt:lpstr>Antecedentes  del alumno</vt:lpstr>
      <vt:lpstr>Antecedentes personales</vt:lpstr>
      <vt:lpstr>Presentación de PowerPoint</vt:lpstr>
      <vt:lpstr>Datos  familiares</vt:lpstr>
      <vt:lpstr>Datos familiares</vt:lpstr>
      <vt:lpstr>Ingresos  familiares</vt:lpstr>
      <vt:lpstr>Ingresos familiares</vt:lpstr>
      <vt:lpstr>Ejemplo:</vt:lpstr>
      <vt:lpstr>Al completar el FUAS, los estudiantes están optando a todos los beneficios de arancel  para Educación Superior: </vt:lpstr>
      <vt:lpstr>Finalizar</vt:lpstr>
      <vt:lpstr>Acreditación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Beneficios</dc:title>
  <dc:creator>Usuario de Windows</dc:creator>
  <cp:lastModifiedBy>Marcela</cp:lastModifiedBy>
  <cp:revision>44</cp:revision>
  <dcterms:created xsi:type="dcterms:W3CDTF">2016-07-30T23:46:57Z</dcterms:created>
  <dcterms:modified xsi:type="dcterms:W3CDTF">2018-09-06T18:57:55Z</dcterms:modified>
</cp:coreProperties>
</file>