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1"/>
  </p:notes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9144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F1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01" autoAdjust="0"/>
    <p:restoredTop sz="94638" autoAdjust="0"/>
  </p:normalViewPr>
  <p:slideViewPr>
    <p:cSldViewPr>
      <p:cViewPr varScale="1">
        <p:scale>
          <a:sx n="87" d="100"/>
          <a:sy n="87" d="100"/>
        </p:scale>
        <p:origin x="-2034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795AB-5F26-471B-B774-AEC9652E4654}" type="datetimeFigureOut">
              <a:rPr lang="es-CL" smtClean="0"/>
              <a:pPr/>
              <a:t>06-09-2018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FEEB4-3E51-40BC-B383-D38FC706A2F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20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FEEB4-3E51-40BC-B383-D38FC706A2FA}" type="slidenum">
              <a:rPr lang="es-CL" smtClean="0"/>
              <a:pPr/>
              <a:t>17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es-CL" smtClean="0"/>
              <a:pPr marL="51435">
                <a:lnSpc>
                  <a:spcPct val="100000"/>
                </a:lnSpc>
                <a:spcBef>
                  <a:spcPts val="20"/>
                </a:spcBef>
              </a:pPr>
              <a:t>‹Nº›</a:t>
            </a:fld>
            <a:endParaRPr lang="es-CL" dirty="0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i.cl/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i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eficiosestudiantiles.cl/" TargetMode="External"/><Relationship Id="rId2" Type="http://schemas.openxmlformats.org/officeDocument/2006/relationships/hyperlink" Target="http://www.gratuidad.cl/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hyperlink" Target="http://www.facebook.com/estudiaresmiderech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eficioestudiantiles.cl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1"/>
            <a:ext cx="1295400" cy="912518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>
            <a:off x="1447800" y="1295400"/>
            <a:ext cx="6248400" cy="13074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4560"/>
              </a:lnSpc>
            </a:pPr>
            <a:r>
              <a:rPr lang="es-C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</a:t>
            </a:r>
            <a:r>
              <a:rPr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ostulación</a:t>
            </a:r>
            <a:endParaRPr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ts val="4560"/>
              </a:lnSpc>
            </a:pPr>
            <a:r>
              <a:rPr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FUAS </a:t>
            </a:r>
            <a:r>
              <a:rPr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</a:t>
            </a:r>
            <a:r>
              <a:rPr lang="es-ES_tradnl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9</a:t>
            </a:r>
            <a:endParaRPr lang="es-CL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209800" y="5257800"/>
            <a:ext cx="590007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Orientación </a:t>
            </a:r>
            <a:r>
              <a:rPr lang="es-ES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2018</a:t>
            </a:r>
            <a:endParaRPr lang="es-ES" sz="2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Liceo. Galvarino Riveros Cárdenas</a:t>
            </a:r>
            <a:endParaRPr lang="es-CL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8600" y="152400"/>
            <a:ext cx="320040" cy="361315"/>
          </a:xfrm>
          <a:custGeom>
            <a:avLst/>
            <a:gdLst/>
            <a:ahLst/>
            <a:cxnLst/>
            <a:rect l="l" t="t" r="r" b="b"/>
            <a:pathLst>
              <a:path w="320039" h="361315">
                <a:moveTo>
                  <a:pt x="160020" y="0"/>
                </a:moveTo>
                <a:lnTo>
                  <a:pt x="117475" y="6454"/>
                </a:lnTo>
                <a:lnTo>
                  <a:pt x="79248" y="24666"/>
                </a:lnTo>
                <a:lnTo>
                  <a:pt x="46862" y="52911"/>
                </a:lnTo>
                <a:lnTo>
                  <a:pt x="21843" y="89464"/>
                </a:lnTo>
                <a:lnTo>
                  <a:pt x="5714" y="132600"/>
                </a:lnTo>
                <a:lnTo>
                  <a:pt x="0" y="180594"/>
                </a:lnTo>
                <a:lnTo>
                  <a:pt x="5715" y="228587"/>
                </a:lnTo>
                <a:lnTo>
                  <a:pt x="21844" y="271723"/>
                </a:lnTo>
                <a:lnTo>
                  <a:pt x="46863" y="308276"/>
                </a:lnTo>
                <a:lnTo>
                  <a:pt x="79248" y="336521"/>
                </a:lnTo>
                <a:lnTo>
                  <a:pt x="117475" y="354733"/>
                </a:lnTo>
                <a:lnTo>
                  <a:pt x="160020" y="361188"/>
                </a:lnTo>
                <a:lnTo>
                  <a:pt x="202565" y="354733"/>
                </a:lnTo>
                <a:lnTo>
                  <a:pt x="240792" y="336521"/>
                </a:lnTo>
                <a:lnTo>
                  <a:pt x="273177" y="308276"/>
                </a:lnTo>
                <a:lnTo>
                  <a:pt x="298196" y="271723"/>
                </a:lnTo>
                <a:lnTo>
                  <a:pt x="314325" y="228587"/>
                </a:lnTo>
                <a:lnTo>
                  <a:pt x="320040" y="180594"/>
                </a:lnTo>
                <a:lnTo>
                  <a:pt x="314325" y="132600"/>
                </a:lnTo>
                <a:lnTo>
                  <a:pt x="298196" y="89464"/>
                </a:lnTo>
                <a:lnTo>
                  <a:pt x="273177" y="52911"/>
                </a:lnTo>
                <a:lnTo>
                  <a:pt x="240792" y="24666"/>
                </a:lnTo>
                <a:lnTo>
                  <a:pt x="202565" y="6454"/>
                </a:lnTo>
                <a:lnTo>
                  <a:pt x="16002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CL" dirty="0" smtClean="0">
                <a:solidFill>
                  <a:srgbClr val="FFFFFF"/>
                </a:solidFill>
                <a:latin typeface="Calibri"/>
                <a:cs typeface="Calibri"/>
              </a:rPr>
              <a:t>  2</a:t>
            </a:r>
            <a:endParaRPr lang="es-CL" dirty="0">
              <a:latin typeface="Calibri"/>
              <a:cs typeface="Calibri"/>
            </a:endParaRPr>
          </a:p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2000" y="152400"/>
            <a:ext cx="590105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Se </a:t>
            </a:r>
            <a:r>
              <a:rPr sz="1600" spc="-5" dirty="0">
                <a:latin typeface="Calibri"/>
                <a:cs typeface="Calibri"/>
              </a:rPr>
              <a:t>solicitarán </a:t>
            </a:r>
            <a:r>
              <a:rPr sz="1600" dirty="0">
                <a:latin typeface="Calibri"/>
                <a:cs typeface="Calibri"/>
              </a:rPr>
              <a:t>las </a:t>
            </a:r>
            <a:r>
              <a:rPr sz="1600" b="1" spc="-5" dirty="0">
                <a:latin typeface="Calibri"/>
                <a:cs typeface="Calibri"/>
              </a:rPr>
              <a:t>Notas de Enseñanza Media</a:t>
            </a:r>
            <a:r>
              <a:rPr sz="1600" spc="-5" dirty="0">
                <a:latin typeface="Calibri"/>
                <a:cs typeface="Calibri"/>
              </a:rPr>
              <a:t>, quienes </a:t>
            </a:r>
            <a:r>
              <a:rPr sz="1600" dirty="0">
                <a:latin typeface="Calibri"/>
                <a:cs typeface="Calibri"/>
              </a:rPr>
              <a:t>aún </a:t>
            </a:r>
            <a:r>
              <a:rPr sz="1600" spc="-5" dirty="0">
                <a:latin typeface="Calibri"/>
                <a:cs typeface="Calibri"/>
              </a:rPr>
              <a:t>no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tengan, </a:t>
            </a:r>
            <a:r>
              <a:rPr sz="1600" spc="-5" dirty="0">
                <a:latin typeface="Calibri"/>
                <a:cs typeface="Calibri"/>
              </a:rPr>
              <a:t>deberán  ingresar </a:t>
            </a:r>
            <a:r>
              <a:rPr sz="1600" spc="5" dirty="0">
                <a:latin typeface="Calibri"/>
                <a:cs typeface="Calibri"/>
              </a:rPr>
              <a:t>un </a:t>
            </a:r>
            <a:r>
              <a:rPr sz="1600" spc="-5" dirty="0">
                <a:latin typeface="Calibri"/>
                <a:cs typeface="Calibri"/>
              </a:rPr>
              <a:t>promedio estimado, </a:t>
            </a:r>
            <a:r>
              <a:rPr sz="1600" dirty="0">
                <a:latin typeface="Calibri"/>
                <a:cs typeface="Calibri"/>
              </a:rPr>
              <a:t>que </a:t>
            </a:r>
            <a:r>
              <a:rPr sz="1600" spc="-5" dirty="0">
                <a:latin typeface="Calibri"/>
                <a:cs typeface="Calibri"/>
              </a:rPr>
              <a:t>posteriormente </a:t>
            </a:r>
            <a:r>
              <a:rPr sz="1600" dirty="0">
                <a:latin typeface="Calibri"/>
                <a:cs typeface="Calibri"/>
              </a:rPr>
              <a:t>se </a:t>
            </a:r>
            <a:r>
              <a:rPr sz="1600" spc="-5" dirty="0">
                <a:latin typeface="Calibri"/>
                <a:cs typeface="Calibri"/>
              </a:rPr>
              <a:t>validará </a:t>
            </a:r>
            <a:r>
              <a:rPr sz="1600" spc="-10" dirty="0">
                <a:latin typeface="Calibri"/>
                <a:cs typeface="Calibri"/>
              </a:rPr>
              <a:t>con </a:t>
            </a:r>
            <a:r>
              <a:rPr sz="1600" dirty="0">
                <a:latin typeface="Calibri"/>
                <a:cs typeface="Calibri"/>
              </a:rPr>
              <a:t>lo </a:t>
            </a:r>
            <a:r>
              <a:rPr sz="1600" spc="-10" dirty="0">
                <a:latin typeface="Calibri"/>
                <a:cs typeface="Calibri"/>
              </a:rPr>
              <a:t>informado  </a:t>
            </a:r>
            <a:r>
              <a:rPr sz="1600" spc="-5" dirty="0">
                <a:latin typeface="Calibri"/>
                <a:cs typeface="Calibri"/>
              </a:rPr>
              <a:t>por </a:t>
            </a:r>
            <a:r>
              <a:rPr sz="1600" dirty="0">
                <a:latin typeface="Calibri"/>
                <a:cs typeface="Calibri"/>
              </a:rPr>
              <a:t>los </a:t>
            </a:r>
            <a:r>
              <a:rPr sz="1600" spc="-5" dirty="0">
                <a:latin typeface="Calibri"/>
                <a:cs typeface="Calibri"/>
              </a:rPr>
              <a:t>establecimientos en el Sistema Información </a:t>
            </a:r>
            <a:r>
              <a:rPr sz="1600" spc="-10" dirty="0">
                <a:latin typeface="Calibri"/>
                <a:cs typeface="Calibri"/>
              </a:rPr>
              <a:t>General </a:t>
            </a:r>
            <a:r>
              <a:rPr sz="1600" spc="-5" dirty="0">
                <a:latin typeface="Calibri"/>
                <a:cs typeface="Calibri"/>
              </a:rPr>
              <a:t>de Estudiantes  (SIGE).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6800" y="1524000"/>
            <a:ext cx="590042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pc="-20" dirty="0">
                <a:latin typeface="Calibri"/>
                <a:cs typeface="Calibri"/>
              </a:rPr>
              <a:t>También </a:t>
            </a:r>
            <a:r>
              <a:rPr dirty="0">
                <a:latin typeface="Calibri"/>
                <a:cs typeface="Calibri"/>
              </a:rPr>
              <a:t>se </a:t>
            </a:r>
            <a:r>
              <a:rPr spc="-5" dirty="0">
                <a:latin typeface="Calibri"/>
                <a:cs typeface="Calibri"/>
              </a:rPr>
              <a:t>solicitará </a:t>
            </a:r>
            <a:r>
              <a:rPr dirty="0">
                <a:latin typeface="Calibri"/>
                <a:cs typeface="Calibri"/>
              </a:rPr>
              <a:t>la </a:t>
            </a:r>
            <a:r>
              <a:rPr b="1" dirty="0">
                <a:latin typeface="Calibri"/>
                <a:cs typeface="Calibri"/>
              </a:rPr>
              <a:t>Institución </a:t>
            </a:r>
            <a:r>
              <a:rPr b="1" spc="-5">
                <a:latin typeface="Calibri"/>
                <a:cs typeface="Calibri"/>
              </a:rPr>
              <a:t>Educacional</a:t>
            </a:r>
            <a:r>
              <a:rPr spc="-5" smtClean="0">
                <a:latin typeface="Calibri"/>
                <a:cs typeface="Calibri"/>
              </a:rPr>
              <a:t>.</a:t>
            </a:r>
            <a:r>
              <a:rPr spc="-15" smtClean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deberán escoger  </a:t>
            </a:r>
            <a:r>
              <a:rPr dirty="0">
                <a:latin typeface="Calibri"/>
                <a:cs typeface="Calibri"/>
              </a:rPr>
              <a:t>la </a:t>
            </a:r>
            <a:r>
              <a:rPr spc="-5" dirty="0">
                <a:latin typeface="Calibri"/>
                <a:cs typeface="Calibri"/>
              </a:rPr>
              <a:t>opción </a:t>
            </a:r>
            <a:r>
              <a:rPr b="1" dirty="0">
                <a:latin typeface="Calibri"/>
                <a:cs typeface="Calibri"/>
              </a:rPr>
              <a:t>“Sin matrícula en institución de educación</a:t>
            </a:r>
            <a:r>
              <a:rPr b="1" spc="-160" dirty="0">
                <a:latin typeface="Calibri"/>
                <a:cs typeface="Calibri"/>
              </a:rPr>
              <a:t> </a:t>
            </a:r>
            <a:r>
              <a:rPr b="1" spc="5" dirty="0">
                <a:latin typeface="Calibri"/>
                <a:cs typeface="Calibri"/>
              </a:rPr>
              <a:t>superior”</a:t>
            </a:r>
            <a:r>
              <a:rPr spc="5" dirty="0">
                <a:latin typeface="Calibri"/>
                <a:cs typeface="Calibri"/>
              </a:rPr>
              <a:t>.</a:t>
            </a:r>
            <a:endParaRPr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24000" y="2743200"/>
            <a:ext cx="5929883" cy="3278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10</a:t>
            </a:fld>
            <a:endParaRPr dirty="0"/>
          </a:p>
        </p:txBody>
      </p:sp>
      <p:pic>
        <p:nvPicPr>
          <p:cNvPr id="13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805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26789" y="2383790"/>
            <a:ext cx="2755011" cy="1109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90525">
              <a:lnSpc>
                <a:spcPts val="4300"/>
              </a:lnSpc>
            </a:pPr>
            <a:r>
              <a:rPr sz="3600" spc="-20" dirty="0">
                <a:solidFill>
                  <a:schemeClr val="accent2">
                    <a:lumMod val="75000"/>
                  </a:schemeClr>
                </a:solidFill>
              </a:rPr>
              <a:t>Datos  </a:t>
            </a:r>
            <a:r>
              <a:rPr sz="3600" spc="-60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sz="3600" dirty="0">
                <a:solidFill>
                  <a:schemeClr val="accent2">
                    <a:lumMod val="75000"/>
                  </a:schemeClr>
                </a:solidFill>
              </a:rPr>
              <a:t>amilia</a:t>
            </a:r>
            <a:r>
              <a:rPr sz="3600" spc="-30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sz="3600" spc="-5" dirty="0">
                <a:solidFill>
                  <a:schemeClr val="accent2">
                    <a:lumMod val="75000"/>
                  </a:schemeClr>
                </a:solidFill>
              </a:rPr>
              <a:t>es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11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486405" y="2117725"/>
            <a:ext cx="643890" cy="153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600" dirty="0">
                <a:solidFill>
                  <a:srgbClr val="7E7E7E"/>
                </a:solidFill>
                <a:latin typeface="Calibri"/>
                <a:cs typeface="Calibri"/>
              </a:rPr>
              <a:t>2</a:t>
            </a:r>
            <a:endParaRPr sz="9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1"/>
            <a:ext cx="990600" cy="697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8400" y="304800"/>
            <a:ext cx="6248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5" dirty="0">
                <a:solidFill>
                  <a:srgbClr val="C00000"/>
                </a:solidFill>
              </a:rPr>
              <a:t>Datos</a:t>
            </a:r>
            <a:r>
              <a:rPr sz="3600" spc="-60" dirty="0">
                <a:solidFill>
                  <a:srgbClr val="C00000"/>
                </a:solidFill>
              </a:rPr>
              <a:t> </a:t>
            </a:r>
            <a:r>
              <a:rPr sz="3600" spc="-10" dirty="0">
                <a:solidFill>
                  <a:srgbClr val="C00000"/>
                </a:solidFill>
              </a:rPr>
              <a:t>familiares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12</a:t>
            </a:fld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209800" y="914400"/>
            <a:ext cx="6252845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Ingresar </a:t>
            </a:r>
            <a:r>
              <a:rPr sz="1600" dirty="0">
                <a:latin typeface="Calibri"/>
                <a:cs typeface="Calibri"/>
              </a:rPr>
              <a:t>a </a:t>
            </a:r>
            <a:r>
              <a:rPr sz="1600" spc="-5" dirty="0">
                <a:latin typeface="Calibri"/>
                <a:cs typeface="Calibri"/>
              </a:rPr>
              <a:t>cada </a:t>
            </a:r>
            <a:r>
              <a:rPr sz="1600" dirty="0">
                <a:latin typeface="Calibri"/>
                <a:cs typeface="Calibri"/>
              </a:rPr>
              <a:t>uno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dirty="0">
                <a:latin typeface="Calibri"/>
                <a:cs typeface="Calibri"/>
              </a:rPr>
              <a:t>los </a:t>
            </a:r>
            <a:r>
              <a:rPr sz="1600" b="1" spc="-10" dirty="0">
                <a:latin typeface="Calibri"/>
                <a:cs typeface="Calibri"/>
              </a:rPr>
              <a:t>integrantes </a:t>
            </a:r>
            <a:r>
              <a:rPr sz="1600" b="1" spc="-5" dirty="0">
                <a:latin typeface="Calibri"/>
                <a:cs typeface="Calibri"/>
              </a:rPr>
              <a:t>del grupo familiar</a:t>
            </a:r>
            <a:r>
              <a:rPr sz="1600" spc="-5" dirty="0">
                <a:latin typeface="Calibri"/>
                <a:cs typeface="Calibri"/>
              </a:rPr>
              <a:t>. </a:t>
            </a:r>
            <a:r>
              <a:rPr sz="1600" dirty="0">
                <a:latin typeface="Calibri"/>
                <a:cs typeface="Calibri"/>
              </a:rPr>
              <a:t>Se </a:t>
            </a:r>
            <a:r>
              <a:rPr sz="1600" spc="-10" dirty="0">
                <a:latin typeface="Calibri"/>
                <a:cs typeface="Calibri"/>
              </a:rPr>
              <a:t>consideran miembros </a:t>
            </a:r>
            <a:r>
              <a:rPr sz="1600" spc="-5" dirty="0">
                <a:latin typeface="Calibri"/>
                <a:cs typeface="Calibri"/>
              </a:rPr>
              <a:t>de  un </a:t>
            </a:r>
            <a:r>
              <a:rPr sz="1600" spc="-10" dirty="0">
                <a:latin typeface="Calibri"/>
                <a:cs typeface="Calibri"/>
              </a:rPr>
              <a:t>hogar </a:t>
            </a:r>
            <a:r>
              <a:rPr sz="1600" dirty="0">
                <a:latin typeface="Calibri"/>
                <a:cs typeface="Calibri"/>
              </a:rPr>
              <a:t>a </a:t>
            </a:r>
            <a:r>
              <a:rPr sz="1600" spc="-5" dirty="0">
                <a:latin typeface="Calibri"/>
                <a:cs typeface="Calibri"/>
              </a:rPr>
              <a:t>todas </a:t>
            </a:r>
            <a:r>
              <a:rPr sz="1600" dirty="0">
                <a:latin typeface="Calibri"/>
                <a:cs typeface="Calibri"/>
              </a:rPr>
              <a:t>aquellas </a:t>
            </a:r>
            <a:r>
              <a:rPr sz="1600" spc="-5" dirty="0">
                <a:latin typeface="Calibri"/>
                <a:cs typeface="Calibri"/>
              </a:rPr>
              <a:t>personas </a:t>
            </a:r>
            <a:r>
              <a:rPr sz="1600" dirty="0">
                <a:latin typeface="Calibri"/>
                <a:cs typeface="Calibri"/>
              </a:rPr>
              <a:t>que, </a:t>
            </a:r>
            <a:r>
              <a:rPr sz="1600" spc="-5" dirty="0">
                <a:latin typeface="Calibri"/>
                <a:cs typeface="Calibri"/>
              </a:rPr>
              <a:t>realizan habitualmente </a:t>
            </a:r>
            <a:r>
              <a:rPr sz="1600" dirty="0">
                <a:latin typeface="Calibri"/>
                <a:cs typeface="Calibri"/>
              </a:rPr>
              <a:t>una vida en </a:t>
            </a:r>
            <a:r>
              <a:rPr sz="1600" spc="-10" dirty="0">
                <a:latin typeface="Calibri"/>
                <a:cs typeface="Calibri"/>
              </a:rPr>
              <a:t>común </a:t>
            </a:r>
            <a:r>
              <a:rPr sz="1600" dirty="0">
                <a:latin typeface="Calibri"/>
                <a:cs typeface="Calibri"/>
              </a:rPr>
              <a:t>y  </a:t>
            </a:r>
            <a:r>
              <a:rPr sz="1600" spc="-5" dirty="0">
                <a:latin typeface="Calibri"/>
                <a:cs typeface="Calibri"/>
              </a:rPr>
              <a:t>comparten el </a:t>
            </a:r>
            <a:r>
              <a:rPr sz="1600" dirty="0">
                <a:latin typeface="Calibri"/>
                <a:cs typeface="Calibri"/>
              </a:rPr>
              <a:t>mismo </a:t>
            </a:r>
            <a:r>
              <a:rPr sz="1600" spc="-10" dirty="0">
                <a:latin typeface="Calibri"/>
                <a:cs typeface="Calibri"/>
              </a:rPr>
              <a:t>presupuesto </a:t>
            </a:r>
            <a:r>
              <a:rPr sz="1600" spc="-5" dirty="0">
                <a:latin typeface="Calibri"/>
                <a:cs typeface="Calibri"/>
              </a:rPr>
              <a:t>de alimentación, independientemente de </a:t>
            </a:r>
            <a:r>
              <a:rPr sz="1600" dirty="0">
                <a:latin typeface="Calibri"/>
                <a:cs typeface="Calibri"/>
              </a:rPr>
              <a:t>si </a:t>
            </a:r>
            <a:r>
              <a:rPr sz="1600" spc="-5" dirty="0">
                <a:latin typeface="Calibri"/>
                <a:cs typeface="Calibri"/>
              </a:rPr>
              <a:t>existen  </a:t>
            </a:r>
            <a:r>
              <a:rPr sz="1600" dirty="0">
                <a:latin typeface="Calibri"/>
                <a:cs typeface="Calibri"/>
              </a:rPr>
              <a:t>o </a:t>
            </a:r>
            <a:r>
              <a:rPr sz="1600" spc="-5" dirty="0">
                <a:latin typeface="Calibri"/>
                <a:cs typeface="Calibri"/>
              </a:rPr>
              <a:t>no vínculos de </a:t>
            </a:r>
            <a:r>
              <a:rPr sz="1600" spc="-10" dirty="0">
                <a:latin typeface="Calibri"/>
                <a:cs typeface="Calibri"/>
              </a:rPr>
              <a:t>parentesco entre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ellas.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76400" y="762000"/>
            <a:ext cx="321945" cy="330835"/>
          </a:xfrm>
          <a:custGeom>
            <a:avLst/>
            <a:gdLst/>
            <a:ahLst/>
            <a:cxnLst/>
            <a:rect l="l" t="t" r="r" b="b"/>
            <a:pathLst>
              <a:path w="321944" h="330834">
                <a:moveTo>
                  <a:pt x="160781" y="0"/>
                </a:moveTo>
                <a:lnTo>
                  <a:pt x="118048" y="5907"/>
                </a:lnTo>
                <a:lnTo>
                  <a:pt x="79643" y="22577"/>
                </a:lnTo>
                <a:lnTo>
                  <a:pt x="47101" y="48434"/>
                </a:lnTo>
                <a:lnTo>
                  <a:pt x="21956" y="81900"/>
                </a:lnTo>
                <a:lnTo>
                  <a:pt x="5744" y="121399"/>
                </a:lnTo>
                <a:lnTo>
                  <a:pt x="0" y="165354"/>
                </a:lnTo>
                <a:lnTo>
                  <a:pt x="5744" y="209308"/>
                </a:lnTo>
                <a:lnTo>
                  <a:pt x="21956" y="248807"/>
                </a:lnTo>
                <a:lnTo>
                  <a:pt x="47101" y="282273"/>
                </a:lnTo>
                <a:lnTo>
                  <a:pt x="79643" y="308130"/>
                </a:lnTo>
                <a:lnTo>
                  <a:pt x="118048" y="324800"/>
                </a:lnTo>
                <a:lnTo>
                  <a:pt x="160781" y="330708"/>
                </a:lnTo>
                <a:lnTo>
                  <a:pt x="203515" y="324800"/>
                </a:lnTo>
                <a:lnTo>
                  <a:pt x="241920" y="308130"/>
                </a:lnTo>
                <a:lnTo>
                  <a:pt x="274462" y="282273"/>
                </a:lnTo>
                <a:lnTo>
                  <a:pt x="299607" y="248807"/>
                </a:lnTo>
                <a:lnTo>
                  <a:pt x="315819" y="209308"/>
                </a:lnTo>
                <a:lnTo>
                  <a:pt x="321563" y="165354"/>
                </a:lnTo>
                <a:lnTo>
                  <a:pt x="315819" y="121399"/>
                </a:lnTo>
                <a:lnTo>
                  <a:pt x="299607" y="81900"/>
                </a:lnTo>
                <a:lnTo>
                  <a:pt x="274462" y="48434"/>
                </a:lnTo>
                <a:lnTo>
                  <a:pt x="241920" y="22577"/>
                </a:lnTo>
                <a:lnTo>
                  <a:pt x="203515" y="5907"/>
                </a:lnTo>
                <a:lnTo>
                  <a:pt x="16078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28800" y="762000"/>
            <a:ext cx="141605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94788" y="2310383"/>
            <a:ext cx="6048756" cy="36941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2272" y="1"/>
            <a:ext cx="1081727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39000" y="6324598"/>
            <a:ext cx="1571244" cy="533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26789" y="2383790"/>
            <a:ext cx="3288411" cy="1109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2875">
              <a:lnSpc>
                <a:spcPts val="4300"/>
              </a:lnSpc>
            </a:pPr>
            <a:r>
              <a:rPr sz="3600" spc="-10" dirty="0">
                <a:solidFill>
                  <a:schemeClr val="accent2">
                    <a:lumMod val="75000"/>
                  </a:schemeClr>
                </a:solidFill>
              </a:rPr>
              <a:t>Ingresos  </a:t>
            </a:r>
            <a:r>
              <a:rPr sz="3600" spc="-60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sz="3600" dirty="0">
                <a:solidFill>
                  <a:schemeClr val="accent2">
                    <a:lumMod val="75000"/>
                  </a:schemeClr>
                </a:solidFill>
              </a:rPr>
              <a:t>amilia</a:t>
            </a:r>
            <a:r>
              <a:rPr sz="3600" spc="-30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sz="3600" spc="-5" dirty="0">
                <a:solidFill>
                  <a:schemeClr val="accent2">
                    <a:lumMod val="75000"/>
                  </a:schemeClr>
                </a:solidFill>
              </a:rPr>
              <a:t>es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13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486405" y="2117725"/>
            <a:ext cx="643890" cy="153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600" dirty="0">
                <a:solidFill>
                  <a:srgbClr val="7E7E7E"/>
                </a:solidFill>
                <a:latin typeface="Calibri"/>
                <a:cs typeface="Calibri"/>
              </a:rPr>
              <a:t>3</a:t>
            </a:r>
            <a:endParaRPr sz="9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5928" y="1"/>
            <a:ext cx="1298072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3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s-CL" dirty="0" smtClean="0">
                <a:solidFill>
                  <a:srgbClr val="FFFFFF"/>
                </a:solidFill>
                <a:cs typeface="Calibri"/>
              </a:rPr>
              <a:t> </a:t>
            </a:r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43000" y="1143000"/>
            <a:ext cx="7396480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b="1" spc="-5" dirty="0">
                <a:latin typeface="Calibri"/>
                <a:cs typeface="Calibri"/>
              </a:rPr>
              <a:t>Se debe identificar </a:t>
            </a:r>
            <a:r>
              <a:rPr b="1" dirty="0">
                <a:latin typeface="Calibri"/>
                <a:cs typeface="Calibri"/>
              </a:rPr>
              <a:t>el </a:t>
            </a:r>
            <a:r>
              <a:rPr b="1" spc="-5" dirty="0">
                <a:latin typeface="Calibri"/>
                <a:cs typeface="Calibri"/>
              </a:rPr>
              <a:t>PROMEDIO </a:t>
            </a:r>
            <a:r>
              <a:rPr b="1" spc="-10" dirty="0">
                <a:latin typeface="Calibri"/>
                <a:cs typeface="Calibri"/>
              </a:rPr>
              <a:t>MENSUAL </a:t>
            </a:r>
            <a:r>
              <a:rPr b="1" dirty="0">
                <a:latin typeface="Calibri"/>
                <a:cs typeface="Calibri"/>
              </a:rPr>
              <a:t>de </a:t>
            </a:r>
            <a:r>
              <a:rPr b="1" spc="-10" dirty="0">
                <a:latin typeface="Calibri"/>
                <a:cs typeface="Calibri"/>
              </a:rPr>
              <a:t>ingresos </a:t>
            </a:r>
            <a:r>
              <a:rPr b="1" spc="-5" dirty="0">
                <a:latin typeface="Calibri"/>
                <a:cs typeface="Calibri"/>
              </a:rPr>
              <a:t>de 2015 </a:t>
            </a:r>
            <a:r>
              <a:rPr b="1" dirty="0">
                <a:latin typeface="Calibri"/>
                <a:cs typeface="Calibri"/>
              </a:rPr>
              <a:t>y 2016</a:t>
            </a:r>
            <a:r>
              <a:rPr dirty="0">
                <a:latin typeface="Calibri"/>
                <a:cs typeface="Calibri"/>
              </a:rPr>
              <a:t>,  </a:t>
            </a:r>
            <a:r>
              <a:rPr spc="-10" dirty="0">
                <a:latin typeface="Calibri"/>
                <a:cs typeface="Calibri"/>
              </a:rPr>
              <a:t>considerando </a:t>
            </a:r>
            <a:r>
              <a:rPr dirty="0">
                <a:latin typeface="Calibri"/>
                <a:cs typeface="Calibri"/>
              </a:rPr>
              <a:t>los </a:t>
            </a:r>
            <a:r>
              <a:rPr spc="-10" dirty="0">
                <a:latin typeface="Calibri"/>
                <a:cs typeface="Calibri"/>
              </a:rPr>
              <a:t>montos </a:t>
            </a:r>
            <a:r>
              <a:rPr spc="-5" dirty="0">
                <a:latin typeface="Calibri"/>
                <a:cs typeface="Calibri"/>
              </a:rPr>
              <a:t>de dinero percibidos </a:t>
            </a:r>
            <a:r>
              <a:rPr b="1" dirty="0">
                <a:latin typeface="Calibri"/>
                <a:cs typeface="Calibri"/>
              </a:rPr>
              <a:t>por </a:t>
            </a:r>
            <a:r>
              <a:rPr b="1" spc="-5" dirty="0">
                <a:latin typeface="Calibri"/>
                <a:cs typeface="Calibri"/>
              </a:rPr>
              <a:t>cada </a:t>
            </a:r>
            <a:r>
              <a:rPr b="1" spc="-15" dirty="0">
                <a:latin typeface="Calibri"/>
                <a:cs typeface="Calibri"/>
              </a:rPr>
              <a:t>integrante </a:t>
            </a:r>
            <a:r>
              <a:rPr b="1" spc="-5" dirty="0">
                <a:latin typeface="Calibri"/>
                <a:cs typeface="Calibri"/>
              </a:rPr>
              <a:t>del </a:t>
            </a:r>
            <a:r>
              <a:rPr b="1" spc="-10" dirty="0">
                <a:latin typeface="Calibri"/>
                <a:cs typeface="Calibri"/>
              </a:rPr>
              <a:t>hogar</a:t>
            </a:r>
            <a:r>
              <a:rPr spc="-10" dirty="0">
                <a:latin typeface="Calibri"/>
                <a:cs typeface="Calibri"/>
              </a:rPr>
              <a:t>. </a:t>
            </a:r>
            <a:r>
              <a:rPr spc="-5" dirty="0">
                <a:latin typeface="Calibri"/>
                <a:cs typeface="Calibri"/>
              </a:rPr>
              <a:t>Las  indicaciones </a:t>
            </a:r>
            <a:r>
              <a:rPr spc="-10" dirty="0">
                <a:latin typeface="Calibri"/>
                <a:cs typeface="Calibri"/>
              </a:rPr>
              <a:t>para realizar estos </a:t>
            </a:r>
            <a:r>
              <a:rPr spc="-5" dirty="0">
                <a:latin typeface="Calibri"/>
                <a:cs typeface="Calibri"/>
              </a:rPr>
              <a:t>cálculos </a:t>
            </a:r>
            <a:r>
              <a:rPr spc="-10" dirty="0">
                <a:latin typeface="Calibri"/>
                <a:cs typeface="Calibri"/>
              </a:rPr>
              <a:t>estarán </a:t>
            </a:r>
            <a:r>
              <a:rPr spc="-5" dirty="0">
                <a:latin typeface="Calibri"/>
                <a:cs typeface="Calibri"/>
              </a:rPr>
              <a:t>disponibles en el </a:t>
            </a:r>
            <a:r>
              <a:rPr spc="-10" dirty="0">
                <a:latin typeface="Calibri"/>
                <a:cs typeface="Calibri"/>
              </a:rPr>
              <a:t>formulario, </a:t>
            </a:r>
            <a:r>
              <a:rPr dirty="0">
                <a:latin typeface="Calibri"/>
                <a:cs typeface="Calibri"/>
              </a:rPr>
              <a:t>y  </a:t>
            </a:r>
            <a:r>
              <a:rPr spc="-5" dirty="0">
                <a:latin typeface="Calibri"/>
                <a:cs typeface="Calibri"/>
              </a:rPr>
              <a:t>adicionalmente en </a:t>
            </a:r>
            <a:r>
              <a:rPr spc="-10" dirty="0">
                <a:latin typeface="Calibri"/>
                <a:cs typeface="Calibri"/>
              </a:rPr>
              <a:t>cada columna </a:t>
            </a:r>
            <a:r>
              <a:rPr dirty="0">
                <a:latin typeface="Calibri"/>
                <a:cs typeface="Calibri"/>
              </a:rPr>
              <a:t>se </a:t>
            </a:r>
            <a:r>
              <a:rPr spc="-5" dirty="0">
                <a:latin typeface="Calibri"/>
                <a:cs typeface="Calibri"/>
              </a:rPr>
              <a:t>detallará </a:t>
            </a:r>
            <a:r>
              <a:rPr dirty="0">
                <a:latin typeface="Calibri"/>
                <a:cs typeface="Calibri"/>
              </a:rPr>
              <a:t>la </a:t>
            </a:r>
            <a:r>
              <a:rPr spc="-5" dirty="0">
                <a:latin typeface="Calibri"/>
                <a:cs typeface="Calibri"/>
              </a:rPr>
              <a:t>información </a:t>
            </a:r>
            <a:r>
              <a:rPr dirty="0">
                <a:latin typeface="Calibri"/>
                <a:cs typeface="Calibri"/>
              </a:rPr>
              <a:t>a</a:t>
            </a:r>
            <a:r>
              <a:rPr spc="60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ingresar.</a:t>
            </a:r>
            <a:endParaRPr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66800" y="2667000"/>
            <a:ext cx="7799832" cy="228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435">
              <a:lnSpc>
                <a:spcPct val="100000"/>
              </a:lnSpc>
            </a:pPr>
            <a:r>
              <a:rPr spc="-5" dirty="0"/>
              <a:t>Ingresos</a:t>
            </a:r>
            <a:r>
              <a:rPr spc="-100" dirty="0"/>
              <a:t> </a:t>
            </a:r>
            <a:r>
              <a:rPr spc="-10" dirty="0"/>
              <a:t>familiares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14</a:t>
            </a:fld>
            <a:endParaRPr dirty="0"/>
          </a:p>
        </p:txBody>
      </p:sp>
      <p:pic>
        <p:nvPicPr>
          <p:cNvPr id="14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1"/>
            <a:ext cx="990599" cy="697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84120" y="5344667"/>
            <a:ext cx="2580640" cy="297180"/>
          </a:xfrm>
          <a:prstGeom prst="rect">
            <a:avLst/>
          </a:prstGeom>
          <a:solidFill>
            <a:srgbClr val="88DA1F"/>
          </a:solidFill>
        </p:spPr>
        <p:txBody>
          <a:bodyPr vert="horz" wrap="square" lIns="0" tIns="0" rIns="0" bIns="0" rtlCol="0">
            <a:spAutoFit/>
          </a:bodyPr>
          <a:lstStyle/>
          <a:p>
            <a:pPr marL="259715">
              <a:lnSpc>
                <a:spcPts val="1645"/>
              </a:lnSpc>
            </a:pPr>
            <a:r>
              <a:rPr sz="1400" b="1" spc="-5" dirty="0">
                <a:latin typeface="Calibri"/>
                <a:cs typeface="Calibri"/>
              </a:rPr>
              <a:t>Promedio </a:t>
            </a:r>
            <a:r>
              <a:rPr sz="1400" b="1" dirty="0">
                <a:latin typeface="Calibri"/>
                <a:cs typeface="Calibri"/>
              </a:rPr>
              <a:t>mensual de 1</a:t>
            </a:r>
            <a:r>
              <a:rPr sz="1400" b="1" spc="-1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año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76444" y="598931"/>
            <a:ext cx="1805939" cy="577850"/>
          </a:xfrm>
          <a:custGeom>
            <a:avLst/>
            <a:gdLst/>
            <a:ahLst/>
            <a:cxnLst/>
            <a:rect l="l" t="t" r="r" b="b"/>
            <a:pathLst>
              <a:path w="1805940" h="577850">
                <a:moveTo>
                  <a:pt x="0" y="577596"/>
                </a:moveTo>
                <a:lnTo>
                  <a:pt x="1805939" y="577596"/>
                </a:lnTo>
                <a:lnTo>
                  <a:pt x="1805939" y="0"/>
                </a:lnTo>
                <a:lnTo>
                  <a:pt x="0" y="0"/>
                </a:lnTo>
                <a:lnTo>
                  <a:pt x="0" y="577596"/>
                </a:lnTo>
                <a:close/>
              </a:path>
            </a:pathLst>
          </a:custGeom>
          <a:solidFill>
            <a:srgbClr val="88D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1553" y="770128"/>
            <a:ext cx="129413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Situación</a:t>
            </a:r>
            <a:r>
              <a:rPr sz="1400" b="1" spc="-10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Laboral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2383" y="598931"/>
            <a:ext cx="1595755" cy="577850"/>
          </a:xfrm>
          <a:custGeom>
            <a:avLst/>
            <a:gdLst/>
            <a:ahLst/>
            <a:cxnLst/>
            <a:rect l="l" t="t" r="r" b="b"/>
            <a:pathLst>
              <a:path w="1595754" h="577850">
                <a:moveTo>
                  <a:pt x="0" y="577596"/>
                </a:moveTo>
                <a:lnTo>
                  <a:pt x="1595627" y="577596"/>
                </a:lnTo>
                <a:lnTo>
                  <a:pt x="1595627" y="0"/>
                </a:lnTo>
                <a:lnTo>
                  <a:pt x="0" y="0"/>
                </a:lnTo>
                <a:lnTo>
                  <a:pt x="0" y="577596"/>
                </a:lnTo>
                <a:close/>
              </a:path>
            </a:pathLst>
          </a:custGeom>
          <a:solidFill>
            <a:srgbClr val="88D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191882" y="582040"/>
            <a:ext cx="97790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Monto</a:t>
            </a:r>
            <a:r>
              <a:rPr sz="1400" b="1" spc="-114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bruto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76998" y="793785"/>
            <a:ext cx="1407795" cy="354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5090">
              <a:lnSpc>
                <a:spcPct val="77900"/>
              </a:lnSpc>
            </a:pPr>
            <a:r>
              <a:rPr sz="1400" b="1" dirty="0">
                <a:latin typeface="Calibri"/>
                <a:cs typeface="Calibri"/>
              </a:rPr>
              <a:t>mensual, </a:t>
            </a:r>
            <a:r>
              <a:rPr sz="1400" b="1" spc="-5" dirty="0">
                <a:latin typeface="Calibri"/>
                <a:cs typeface="Calibri"/>
              </a:rPr>
              <a:t>menos  descuentos</a:t>
            </a:r>
            <a:r>
              <a:rPr sz="1400" b="1" spc="-10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legales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12492" y="1464563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12492" y="1176527"/>
            <a:ext cx="6065520" cy="4072254"/>
          </a:xfrm>
          <a:custGeom>
            <a:avLst/>
            <a:gdLst/>
            <a:ahLst/>
            <a:cxnLst/>
            <a:rect l="l" t="t" r="r" b="b"/>
            <a:pathLst>
              <a:path w="6065520" h="4072254">
                <a:moveTo>
                  <a:pt x="0" y="4072128"/>
                </a:moveTo>
                <a:lnTo>
                  <a:pt x="6065520" y="4072128"/>
                </a:lnTo>
                <a:lnTo>
                  <a:pt x="6065520" y="0"/>
                </a:lnTo>
                <a:lnTo>
                  <a:pt x="0" y="0"/>
                </a:lnTo>
                <a:lnTo>
                  <a:pt x="0" y="4072128"/>
                </a:lnTo>
                <a:close/>
              </a:path>
            </a:pathLst>
          </a:custGeom>
          <a:ln w="9144">
            <a:solidFill>
              <a:srgbClr val="88DA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76288" y="673608"/>
            <a:ext cx="0" cy="4576445"/>
          </a:xfrm>
          <a:custGeom>
            <a:avLst/>
            <a:gdLst/>
            <a:ahLst/>
            <a:cxnLst/>
            <a:rect l="l" t="t" r="r" b="b"/>
            <a:pathLst>
              <a:path h="4576445">
                <a:moveTo>
                  <a:pt x="0" y="0"/>
                </a:moveTo>
                <a:lnTo>
                  <a:pt x="0" y="4575936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12492" y="1825751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12492" y="2231135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12492" y="2958083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12492" y="3337559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12492" y="3697223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12492" y="4056888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12492" y="4344923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12492" y="4632959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12492" y="4920996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070730" y="1173098"/>
            <a:ext cx="44767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01515" y="1533905"/>
            <a:ext cx="58801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Calibri"/>
                <a:cs typeface="Calibri"/>
              </a:rPr>
              <a:t>Febrero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51553" y="1959483"/>
            <a:ext cx="4851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Mar</a:t>
            </a:r>
            <a:r>
              <a:rPr sz="1400" spc="-40" dirty="0">
                <a:latin typeface="Calibri"/>
                <a:cs typeface="Calibri"/>
              </a:rPr>
              <a:t>z</a:t>
            </a:r>
            <a:r>
              <a:rPr sz="140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11244" y="2306573"/>
            <a:ext cx="36703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Abril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77715" y="2633979"/>
            <a:ext cx="43370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M</a:t>
            </a:r>
            <a:r>
              <a:rPr sz="1400" spc="-30" dirty="0">
                <a:latin typeface="Calibri"/>
                <a:cs typeface="Calibri"/>
              </a:rPr>
              <a:t>a</a:t>
            </a:r>
            <a:r>
              <a:rPr sz="1400" spc="-15" dirty="0">
                <a:latin typeface="Calibri"/>
                <a:cs typeface="Calibri"/>
              </a:rPr>
              <a:t>y</a:t>
            </a:r>
            <a:r>
              <a:rPr sz="140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93590" y="3079241"/>
            <a:ext cx="40322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J</a:t>
            </a:r>
            <a:r>
              <a:rPr sz="1400" spc="-10" dirty="0">
                <a:latin typeface="Calibri"/>
                <a:cs typeface="Calibri"/>
              </a:rPr>
              <a:t>un</a:t>
            </a:r>
            <a:r>
              <a:rPr sz="1400" dirty="0">
                <a:latin typeface="Calibri"/>
                <a:cs typeface="Calibri"/>
              </a:rPr>
              <a:t>io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19753" y="3419728"/>
            <a:ext cx="35115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J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lio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31107" y="3766566"/>
            <a:ext cx="52705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g</a:t>
            </a:r>
            <a:r>
              <a:rPr sz="1400" spc="-5" dirty="0">
                <a:latin typeface="Calibri"/>
                <a:cs typeface="Calibri"/>
              </a:rPr>
              <a:t>os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64102" y="4074414"/>
            <a:ext cx="86106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Sep</a:t>
            </a:r>
            <a:r>
              <a:rPr sz="1400" dirty="0">
                <a:latin typeface="Calibri"/>
                <a:cs typeface="Calibri"/>
              </a:rPr>
              <a:t>ti</a:t>
            </a:r>
            <a:r>
              <a:rPr sz="1400" spc="-5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mb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89578" y="4362450"/>
            <a:ext cx="61150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Octubre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80230" y="4650485"/>
            <a:ext cx="82931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Noviembre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98166" y="770128"/>
            <a:ext cx="2078989" cy="4544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296670" algn="ctr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N° de</a:t>
            </a:r>
            <a:r>
              <a:rPr sz="1400" b="1" spc="-114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mes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marL="31115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marL="311150">
              <a:lnSpc>
                <a:spcPct val="100000"/>
              </a:lnSpc>
              <a:spcBef>
                <a:spcPts val="1160"/>
              </a:spcBef>
            </a:pPr>
            <a:r>
              <a:rPr sz="1400" dirty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31115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marL="311150">
              <a:lnSpc>
                <a:spcPct val="100000"/>
              </a:lnSpc>
              <a:spcBef>
                <a:spcPts val="1050"/>
              </a:spcBef>
            </a:pPr>
            <a:r>
              <a:rPr sz="1400" dirty="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311150">
              <a:lnSpc>
                <a:spcPct val="100000"/>
              </a:lnSpc>
              <a:spcBef>
                <a:spcPts val="894"/>
              </a:spcBef>
            </a:pPr>
            <a:r>
              <a:rPr sz="1400" dirty="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31115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 marL="311150">
              <a:lnSpc>
                <a:spcPct val="100000"/>
              </a:lnSpc>
              <a:spcBef>
                <a:spcPts val="1000"/>
              </a:spcBef>
            </a:pPr>
            <a:r>
              <a:rPr sz="1400" dirty="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marL="311150">
              <a:lnSpc>
                <a:spcPct val="100000"/>
              </a:lnSpc>
              <a:spcBef>
                <a:spcPts val="1050"/>
              </a:spcBef>
            </a:pPr>
            <a:r>
              <a:rPr sz="1400" dirty="0"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marL="311150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marL="266700">
              <a:lnSpc>
                <a:spcPct val="100000"/>
              </a:lnSpc>
              <a:spcBef>
                <a:spcPts val="585"/>
              </a:spcBef>
            </a:pPr>
            <a:r>
              <a:rPr sz="1400" spc="-5" dirty="0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  <a:p>
            <a:pPr marL="266700">
              <a:lnSpc>
                <a:spcPct val="100000"/>
              </a:lnSpc>
              <a:spcBef>
                <a:spcPts val="585"/>
              </a:spcBef>
            </a:pPr>
            <a:r>
              <a:rPr sz="1400" spc="-5" dirty="0">
                <a:latin typeface="Calibri"/>
                <a:cs typeface="Calibri"/>
              </a:rPr>
              <a:t>11</a:t>
            </a:r>
            <a:endParaRPr sz="1400">
              <a:latin typeface="Calibri"/>
              <a:cs typeface="Calibri"/>
            </a:endParaRPr>
          </a:p>
          <a:p>
            <a:pPr marL="266700">
              <a:lnSpc>
                <a:spcPct val="100000"/>
              </a:lnSpc>
              <a:spcBef>
                <a:spcPts val="1155"/>
              </a:spcBef>
              <a:tabLst>
                <a:tab pos="1327785" algn="l"/>
              </a:tabLst>
            </a:pPr>
            <a:r>
              <a:rPr sz="1400" spc="-5" smtClean="0">
                <a:latin typeface="Calibri"/>
                <a:cs typeface="Calibri"/>
              </a:rPr>
              <a:t>1</a:t>
            </a:r>
            <a:r>
              <a:rPr sz="1400" smtClean="0">
                <a:latin typeface="Calibri"/>
                <a:cs typeface="Calibri"/>
              </a:rPr>
              <a:t>2</a:t>
            </a:r>
            <a:r>
              <a:rPr lang="es-CL" sz="1400" dirty="0" smtClean="0">
                <a:latin typeface="Calibri"/>
                <a:cs typeface="Calibri"/>
              </a:rPr>
              <a:t>	</a:t>
            </a:r>
            <a:r>
              <a:rPr sz="1400" spc="-5" smtClean="0">
                <a:latin typeface="Calibri"/>
                <a:cs typeface="Calibri"/>
              </a:rPr>
              <a:t>Dic</a:t>
            </a:r>
            <a:r>
              <a:rPr sz="1400" smtClean="0">
                <a:latin typeface="Calibri"/>
                <a:cs typeface="Calibri"/>
              </a:rPr>
              <a:t>ie</a:t>
            </a:r>
            <a:r>
              <a:rPr sz="1400" spc="-10" smtClean="0">
                <a:latin typeface="Calibri"/>
                <a:cs typeface="Calibri"/>
              </a:rPr>
              <a:t>mb</a:t>
            </a:r>
            <a:r>
              <a:rPr sz="1400" spc="-25" smtClean="0">
                <a:latin typeface="Calibri"/>
                <a:cs typeface="Calibri"/>
              </a:rPr>
              <a:t>r</a:t>
            </a:r>
            <a:r>
              <a:rPr sz="1400" smtClean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71565" y="1173098"/>
            <a:ext cx="60198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esa</a:t>
            </a:r>
            <a:r>
              <a:rPr sz="1400" spc="-25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71565" y="1544573"/>
            <a:ext cx="60198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esa</a:t>
            </a:r>
            <a:r>
              <a:rPr sz="1400" spc="-25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286883" y="1912269"/>
            <a:ext cx="145415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235" marR="5080" indent="-90170">
              <a:lnSpc>
                <a:spcPct val="65700"/>
              </a:lnSpc>
            </a:pPr>
            <a:r>
              <a:rPr sz="1400" spc="-15" dirty="0">
                <a:latin typeface="Calibri"/>
                <a:cs typeface="Calibri"/>
              </a:rPr>
              <a:t>Trabajo </a:t>
            </a:r>
            <a:r>
              <a:rPr sz="1400" spc="-5" dirty="0">
                <a:latin typeface="Calibri"/>
                <a:cs typeface="Calibri"/>
              </a:rPr>
              <a:t>informal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sin  boleta ni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91302" y="2675763"/>
            <a:ext cx="60198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esa</a:t>
            </a:r>
            <a:r>
              <a:rPr sz="1400" spc="-25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15509" y="4094226"/>
            <a:ext cx="152019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Calibri"/>
                <a:cs typeface="Calibri"/>
              </a:rPr>
              <a:t>Trabajo </a:t>
            </a:r>
            <a:r>
              <a:rPr sz="1400" spc="-5" dirty="0">
                <a:latin typeface="Calibri"/>
                <a:cs typeface="Calibri"/>
              </a:rPr>
              <a:t>con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15509" y="4362450"/>
            <a:ext cx="152019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Calibri"/>
                <a:cs typeface="Calibri"/>
              </a:rPr>
              <a:t>Trabajo </a:t>
            </a:r>
            <a:r>
              <a:rPr sz="1400" spc="-5" dirty="0">
                <a:latin typeface="Calibri"/>
                <a:cs typeface="Calibri"/>
              </a:rPr>
              <a:t>con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34000" y="4648200"/>
            <a:ext cx="152019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Calibri"/>
                <a:cs typeface="Calibri"/>
              </a:rPr>
              <a:t>Trabajo </a:t>
            </a:r>
            <a:r>
              <a:rPr sz="1400" spc="-5" dirty="0">
                <a:latin typeface="Calibri"/>
                <a:cs typeface="Calibri"/>
              </a:rPr>
              <a:t>con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15509" y="5000117"/>
            <a:ext cx="152019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Calibri"/>
                <a:cs typeface="Calibri"/>
              </a:rPr>
              <a:t>Trabajo </a:t>
            </a:r>
            <a:r>
              <a:rPr sz="1400" spc="-5" dirty="0">
                <a:latin typeface="Calibri"/>
                <a:cs typeface="Calibri"/>
              </a:rPr>
              <a:t>con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491730" y="1173098"/>
            <a:ext cx="2057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491730" y="1533905"/>
            <a:ext cx="2057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243953" y="1959483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$250.000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243953" y="2306573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$250.000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491730" y="2633979"/>
            <a:ext cx="2057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243953" y="3079241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$400.000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243953" y="3419728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$400.000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243953" y="3766566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$400.000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243953" y="4116196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$500.000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243953" y="4362450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$500.000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243953" y="4692650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$500.000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243953" y="5000117"/>
            <a:ext cx="70104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$500.000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163692" y="2311557"/>
            <a:ext cx="145415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965" marR="5080" indent="-88900">
              <a:lnSpc>
                <a:spcPct val="65700"/>
              </a:lnSpc>
            </a:pPr>
            <a:r>
              <a:rPr sz="1400" spc="-20" dirty="0">
                <a:latin typeface="Calibri"/>
                <a:cs typeface="Calibri"/>
              </a:rPr>
              <a:t>Trabajo </a:t>
            </a:r>
            <a:r>
              <a:rPr sz="1400" spc="-10" dirty="0">
                <a:latin typeface="Calibri"/>
                <a:cs typeface="Calibri"/>
              </a:rPr>
              <a:t>informal </a:t>
            </a:r>
            <a:r>
              <a:rPr sz="1400" spc="-5" dirty="0">
                <a:latin typeface="Calibri"/>
                <a:cs typeface="Calibri"/>
              </a:rPr>
              <a:t>sin  boleta ni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163439" y="3031774"/>
            <a:ext cx="151130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 marR="5080" indent="-117475">
              <a:lnSpc>
                <a:spcPct val="65700"/>
              </a:lnSpc>
            </a:pPr>
            <a:r>
              <a:rPr sz="1400" spc="-20" dirty="0">
                <a:latin typeface="Calibri"/>
                <a:cs typeface="Calibri"/>
              </a:rPr>
              <a:t>Trabajo </a:t>
            </a:r>
            <a:r>
              <a:rPr sz="1400" spc="-10" dirty="0">
                <a:latin typeface="Calibri"/>
                <a:cs typeface="Calibri"/>
              </a:rPr>
              <a:t>informal </a:t>
            </a:r>
            <a:r>
              <a:rPr sz="1400" spc="-5" dirty="0">
                <a:latin typeface="Calibri"/>
                <a:cs typeface="Calibri"/>
              </a:rPr>
              <a:t>con  boleta ni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238750" y="3430173"/>
            <a:ext cx="151066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 marR="5080" indent="-117475">
              <a:lnSpc>
                <a:spcPct val="65700"/>
              </a:lnSpc>
            </a:pPr>
            <a:r>
              <a:rPr sz="1400" spc="-20" dirty="0">
                <a:latin typeface="Calibri"/>
                <a:cs typeface="Calibri"/>
              </a:rPr>
              <a:t>Trabajo </a:t>
            </a:r>
            <a:r>
              <a:rPr sz="1400" spc="-10" dirty="0">
                <a:latin typeface="Calibri"/>
                <a:cs typeface="Calibri"/>
              </a:rPr>
              <a:t>informal con  </a:t>
            </a:r>
            <a:r>
              <a:rPr sz="1400" spc="-5" dirty="0">
                <a:latin typeface="Calibri"/>
                <a:cs typeface="Calibri"/>
              </a:rPr>
              <a:t>boleta ni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238750" y="3790091"/>
            <a:ext cx="151066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539" marR="5080" indent="-117475">
              <a:lnSpc>
                <a:spcPct val="65700"/>
              </a:lnSpc>
            </a:pPr>
            <a:r>
              <a:rPr sz="1400" spc="-20" dirty="0">
                <a:latin typeface="Calibri"/>
                <a:cs typeface="Calibri"/>
              </a:rPr>
              <a:t>Trabajo </a:t>
            </a:r>
            <a:r>
              <a:rPr sz="1400" spc="-10" dirty="0">
                <a:latin typeface="Calibri"/>
                <a:cs typeface="Calibri"/>
              </a:rPr>
              <a:t>informal con  </a:t>
            </a:r>
            <a:r>
              <a:rPr sz="1400" spc="-5" dirty="0">
                <a:latin typeface="Calibri"/>
                <a:cs typeface="Calibri"/>
              </a:rPr>
              <a:t>boleta ni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contrato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148071" y="5344667"/>
            <a:ext cx="1610995" cy="297180"/>
          </a:xfrm>
          <a:prstGeom prst="rect">
            <a:avLst/>
          </a:prstGeom>
          <a:solidFill>
            <a:srgbClr val="88DA1F"/>
          </a:solidFill>
        </p:spPr>
        <p:txBody>
          <a:bodyPr vert="horz" wrap="square" lIns="0" tIns="762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60"/>
              </a:spcBef>
            </a:pPr>
            <a:r>
              <a:rPr sz="1400" b="1" spc="-5" dirty="0">
                <a:latin typeface="Calibri"/>
                <a:cs typeface="Calibri"/>
              </a:rPr>
              <a:t>$3.700.000/12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947916" y="5344667"/>
            <a:ext cx="1511935" cy="297180"/>
          </a:xfrm>
          <a:prstGeom prst="rect">
            <a:avLst/>
          </a:prstGeom>
          <a:solidFill>
            <a:srgbClr val="88DA1F"/>
          </a:solidFill>
        </p:spPr>
        <p:txBody>
          <a:bodyPr vert="horz" wrap="square" lIns="0" tIns="7620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60"/>
              </a:spcBef>
            </a:pPr>
            <a:r>
              <a:rPr sz="1400" b="1" spc="-5" dirty="0">
                <a:latin typeface="Calibri"/>
                <a:cs typeface="Calibri"/>
              </a:rPr>
              <a:t>$308.333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484120" y="5724144"/>
            <a:ext cx="2580640" cy="368935"/>
          </a:xfrm>
          <a:prstGeom prst="rect">
            <a:avLst/>
          </a:prstGeom>
          <a:solidFill>
            <a:srgbClr val="88DA1F"/>
          </a:solidFill>
        </p:spPr>
        <p:txBody>
          <a:bodyPr vert="horz" wrap="square" lIns="0" tIns="43815" rIns="0" bIns="0" rtlCol="0">
            <a:spAutoFit/>
          </a:bodyPr>
          <a:lstStyle/>
          <a:p>
            <a:pPr marL="120650">
              <a:lnSpc>
                <a:spcPct val="100000"/>
              </a:lnSpc>
              <a:spcBef>
                <a:spcPts val="345"/>
              </a:spcBef>
            </a:pPr>
            <a:r>
              <a:rPr sz="1400" b="1" spc="-5" dirty="0">
                <a:latin typeface="Calibri"/>
                <a:cs typeface="Calibri"/>
              </a:rPr>
              <a:t>Promedio </a:t>
            </a:r>
            <a:r>
              <a:rPr sz="1400" b="1" dirty="0">
                <a:latin typeface="Calibri"/>
                <a:cs typeface="Calibri"/>
              </a:rPr>
              <a:t>mensual de 10</a:t>
            </a:r>
            <a:r>
              <a:rPr sz="1400" b="1" spc="-114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meses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148071" y="5724144"/>
            <a:ext cx="1610995" cy="368935"/>
          </a:xfrm>
          <a:prstGeom prst="rect">
            <a:avLst/>
          </a:prstGeom>
          <a:solidFill>
            <a:srgbClr val="88DA1F"/>
          </a:solidFill>
        </p:spPr>
        <p:txBody>
          <a:bodyPr vert="horz" wrap="square" lIns="0" tIns="43815" rIns="0" bIns="0" rtlCol="0">
            <a:spAutoFit/>
          </a:bodyPr>
          <a:lstStyle/>
          <a:p>
            <a:pPr marL="135255">
              <a:lnSpc>
                <a:spcPct val="100000"/>
              </a:lnSpc>
              <a:spcBef>
                <a:spcPts val="345"/>
              </a:spcBef>
            </a:pPr>
            <a:r>
              <a:rPr sz="1400" b="1" spc="-5" dirty="0">
                <a:latin typeface="Calibri"/>
                <a:cs typeface="Calibri"/>
              </a:rPr>
              <a:t>$2.700.000/9 </a:t>
            </a:r>
            <a:r>
              <a:rPr sz="1400" b="1" dirty="0">
                <a:latin typeface="Calibri"/>
                <a:cs typeface="Calibri"/>
              </a:rPr>
              <a:t>ó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947916" y="5724144"/>
            <a:ext cx="1511935" cy="353695"/>
          </a:xfrm>
          <a:prstGeom prst="rect">
            <a:avLst/>
          </a:prstGeom>
          <a:solidFill>
            <a:srgbClr val="88DA1F"/>
          </a:solidFill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ts val="1125"/>
              </a:lnSpc>
            </a:pPr>
            <a:r>
              <a:rPr sz="1400" b="1" spc="-5" dirty="0">
                <a:latin typeface="Calibri"/>
                <a:cs typeface="Calibri"/>
              </a:rPr>
              <a:t>$300. 000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ó</a:t>
            </a:r>
            <a:endParaRPr sz="1400">
              <a:latin typeface="Calibri"/>
              <a:cs typeface="Calibri"/>
            </a:endParaRPr>
          </a:p>
          <a:p>
            <a:pPr marL="3175" algn="ctr">
              <a:lnSpc>
                <a:spcPts val="1385"/>
              </a:lnSpc>
            </a:pPr>
            <a:r>
              <a:rPr sz="1400" b="1" spc="-5" dirty="0">
                <a:latin typeface="Calibri"/>
                <a:cs typeface="Calibri"/>
              </a:rPr>
              <a:t>$270.000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570732" y="598931"/>
            <a:ext cx="1506220" cy="577850"/>
          </a:xfrm>
          <a:custGeom>
            <a:avLst/>
            <a:gdLst/>
            <a:ahLst/>
            <a:cxnLst/>
            <a:rect l="l" t="t" r="r" b="b"/>
            <a:pathLst>
              <a:path w="1506220" h="577850">
                <a:moveTo>
                  <a:pt x="0" y="577596"/>
                </a:moveTo>
                <a:lnTo>
                  <a:pt x="1505712" y="577596"/>
                </a:lnTo>
                <a:lnTo>
                  <a:pt x="1505712" y="0"/>
                </a:lnTo>
                <a:lnTo>
                  <a:pt x="0" y="0"/>
                </a:lnTo>
                <a:lnTo>
                  <a:pt x="0" y="577596"/>
                </a:lnTo>
                <a:close/>
              </a:path>
            </a:pathLst>
          </a:custGeom>
          <a:solidFill>
            <a:srgbClr val="88D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4152646" y="771652"/>
            <a:ext cx="34226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Mes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412492" y="2636520"/>
            <a:ext cx="6066790" cy="0"/>
          </a:xfrm>
          <a:custGeom>
            <a:avLst/>
            <a:gdLst/>
            <a:ahLst/>
            <a:cxnLst/>
            <a:rect l="l" t="t" r="r" b="b"/>
            <a:pathLst>
              <a:path w="6066790">
                <a:moveTo>
                  <a:pt x="0" y="0"/>
                </a:moveTo>
                <a:lnTo>
                  <a:pt x="6066535" y="0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564635" y="673608"/>
            <a:ext cx="0" cy="4576445"/>
          </a:xfrm>
          <a:custGeom>
            <a:avLst/>
            <a:gdLst/>
            <a:ahLst/>
            <a:cxnLst/>
            <a:rect l="l" t="t" r="r" b="b"/>
            <a:pathLst>
              <a:path h="4576445">
                <a:moveTo>
                  <a:pt x="0" y="0"/>
                </a:moveTo>
                <a:lnTo>
                  <a:pt x="0" y="4575936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003291" y="673608"/>
            <a:ext cx="0" cy="4576445"/>
          </a:xfrm>
          <a:custGeom>
            <a:avLst/>
            <a:gdLst/>
            <a:ahLst/>
            <a:cxnLst/>
            <a:rect l="l" t="t" r="r" b="b"/>
            <a:pathLst>
              <a:path h="4576445">
                <a:moveTo>
                  <a:pt x="0" y="0"/>
                </a:moveTo>
                <a:lnTo>
                  <a:pt x="0" y="4575936"/>
                </a:lnTo>
              </a:path>
            </a:pathLst>
          </a:custGeom>
          <a:ln w="6096">
            <a:solidFill>
              <a:srgbClr val="0D0D0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accent2">
                    <a:lumMod val="75000"/>
                  </a:schemeClr>
                </a:solidFill>
              </a:rPr>
              <a:t>Ejemplo:</a:t>
            </a:r>
            <a:endParaRPr lang="es-C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81D60167-4931-47E6-BA6A-407CBD079E47}" type="slidenum">
              <a:rPr lang="es-CL" smtClean="0"/>
              <a:pPr/>
              <a:t>15</a:t>
            </a:fld>
            <a:endParaRPr lang="es-CL" dirty="0"/>
          </a:p>
        </p:txBody>
      </p:sp>
      <p:pic>
        <p:nvPicPr>
          <p:cNvPr id="73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6929" y="0"/>
            <a:ext cx="917071" cy="646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52400" y="838200"/>
            <a:ext cx="2743200" cy="6838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3455" y="152400"/>
            <a:ext cx="321945" cy="330835"/>
          </a:xfrm>
          <a:custGeom>
            <a:avLst/>
            <a:gdLst/>
            <a:ahLst/>
            <a:cxnLst/>
            <a:rect l="l" t="t" r="r" b="b"/>
            <a:pathLst>
              <a:path w="321944" h="330834">
                <a:moveTo>
                  <a:pt x="160781" y="0"/>
                </a:moveTo>
                <a:lnTo>
                  <a:pt x="118048" y="5907"/>
                </a:lnTo>
                <a:lnTo>
                  <a:pt x="79643" y="22577"/>
                </a:lnTo>
                <a:lnTo>
                  <a:pt x="47101" y="48434"/>
                </a:lnTo>
                <a:lnTo>
                  <a:pt x="21956" y="81900"/>
                </a:lnTo>
                <a:lnTo>
                  <a:pt x="5744" y="121399"/>
                </a:lnTo>
                <a:lnTo>
                  <a:pt x="0" y="165354"/>
                </a:lnTo>
                <a:lnTo>
                  <a:pt x="5744" y="209308"/>
                </a:lnTo>
                <a:lnTo>
                  <a:pt x="21956" y="248807"/>
                </a:lnTo>
                <a:lnTo>
                  <a:pt x="47101" y="282273"/>
                </a:lnTo>
                <a:lnTo>
                  <a:pt x="79643" y="308130"/>
                </a:lnTo>
                <a:lnTo>
                  <a:pt x="118048" y="324800"/>
                </a:lnTo>
                <a:lnTo>
                  <a:pt x="160781" y="330708"/>
                </a:lnTo>
                <a:lnTo>
                  <a:pt x="203515" y="324800"/>
                </a:lnTo>
                <a:lnTo>
                  <a:pt x="241920" y="308130"/>
                </a:lnTo>
                <a:lnTo>
                  <a:pt x="274462" y="282273"/>
                </a:lnTo>
                <a:lnTo>
                  <a:pt x="299607" y="248807"/>
                </a:lnTo>
                <a:lnTo>
                  <a:pt x="315819" y="209308"/>
                </a:lnTo>
                <a:lnTo>
                  <a:pt x="321563" y="165354"/>
                </a:lnTo>
                <a:lnTo>
                  <a:pt x="315819" y="121399"/>
                </a:lnTo>
                <a:lnTo>
                  <a:pt x="299607" y="81900"/>
                </a:lnTo>
                <a:lnTo>
                  <a:pt x="274462" y="48434"/>
                </a:lnTo>
                <a:lnTo>
                  <a:pt x="241920" y="22577"/>
                </a:lnTo>
                <a:lnTo>
                  <a:pt x="203515" y="5907"/>
                </a:lnTo>
                <a:lnTo>
                  <a:pt x="16078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CL" dirty="0" smtClean="0">
                <a:solidFill>
                  <a:srgbClr val="FFFFFF"/>
                </a:solidFill>
                <a:latin typeface="Calibri"/>
                <a:cs typeface="Calibri"/>
              </a:rPr>
              <a:t>  2</a:t>
            </a:r>
            <a:endParaRPr lang="es-CL" dirty="0" smtClean="0">
              <a:latin typeface="Calibri"/>
              <a:cs typeface="Calibri"/>
            </a:endParaRPr>
          </a:p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16</a:t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1676400" y="1447800"/>
            <a:ext cx="6550660" cy="485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6350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600" b="1" dirty="0">
                <a:latin typeface="Calibri"/>
                <a:cs typeface="Calibri"/>
              </a:rPr>
              <a:t>Sueldo y </a:t>
            </a:r>
            <a:r>
              <a:rPr sz="1600" b="1" spc="-5" dirty="0">
                <a:latin typeface="Calibri"/>
                <a:cs typeface="Calibri"/>
              </a:rPr>
              <a:t>pensiones: </a:t>
            </a:r>
            <a:r>
              <a:rPr sz="1600" spc="-5" dirty="0">
                <a:latin typeface="Calibri"/>
                <a:cs typeface="Calibri"/>
              </a:rPr>
              <a:t>Ingresar el </a:t>
            </a:r>
            <a:r>
              <a:rPr sz="1600" spc="-10" dirty="0">
                <a:latin typeface="Calibri"/>
                <a:cs typeface="Calibri"/>
              </a:rPr>
              <a:t>promedio </a:t>
            </a:r>
            <a:r>
              <a:rPr sz="1600" spc="-5" dirty="0">
                <a:latin typeface="Calibri"/>
                <a:cs typeface="Calibri"/>
              </a:rPr>
              <a:t>mensual de ingresos brutos  percibidos </a:t>
            </a:r>
            <a:r>
              <a:rPr sz="1600" spc="-10" dirty="0">
                <a:latin typeface="Calibri"/>
                <a:cs typeface="Calibri"/>
              </a:rPr>
              <a:t>durante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spc="-10" dirty="0">
                <a:latin typeface="Calibri"/>
                <a:cs typeface="Calibri"/>
              </a:rPr>
              <a:t>año, </a:t>
            </a:r>
            <a:r>
              <a:rPr sz="1600" spc="-5" dirty="0">
                <a:latin typeface="Calibri"/>
                <a:cs typeface="Calibri"/>
              </a:rPr>
              <a:t>descontando </a:t>
            </a:r>
            <a:r>
              <a:rPr sz="1600" dirty="0">
                <a:latin typeface="Calibri"/>
                <a:cs typeface="Calibri"/>
              </a:rPr>
              <a:t>las </a:t>
            </a:r>
            <a:r>
              <a:rPr sz="1600" spc="-5" dirty="0">
                <a:latin typeface="Calibri"/>
                <a:cs typeface="Calibri"/>
              </a:rPr>
              <a:t>cotizaciones previsionales </a:t>
            </a:r>
            <a:r>
              <a:rPr sz="1600" spc="-10" dirty="0">
                <a:latin typeface="Calibri"/>
                <a:cs typeface="Calibri"/>
              </a:rPr>
              <a:t>de  carácter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obligatorio.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299085" marR="5080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600" b="1" spc="-5" dirty="0">
                <a:latin typeface="Calibri"/>
                <a:cs typeface="Calibri"/>
              </a:rPr>
              <a:t>Honorarios: </a:t>
            </a:r>
            <a:r>
              <a:rPr sz="1600" spc="-5" dirty="0">
                <a:latin typeface="Calibri"/>
                <a:cs typeface="Calibri"/>
              </a:rPr>
              <a:t>Ingresar el </a:t>
            </a:r>
            <a:r>
              <a:rPr sz="1600" spc="-10" dirty="0">
                <a:latin typeface="Calibri"/>
                <a:cs typeface="Calibri"/>
              </a:rPr>
              <a:t>promedio </a:t>
            </a:r>
            <a:r>
              <a:rPr sz="1600" spc="-5" dirty="0">
                <a:latin typeface="Calibri"/>
                <a:cs typeface="Calibri"/>
              </a:rPr>
              <a:t>mensual de ingresos brutos correspondientes  </a:t>
            </a:r>
            <a:r>
              <a:rPr sz="1600" dirty="0">
                <a:latin typeface="Calibri"/>
                <a:cs typeface="Calibri"/>
              </a:rPr>
              <a:t>a las </a:t>
            </a:r>
            <a:r>
              <a:rPr sz="1600" spc="-5" dirty="0">
                <a:latin typeface="Calibri"/>
                <a:cs typeface="Calibri"/>
              </a:rPr>
              <a:t>boletas </a:t>
            </a:r>
            <a:r>
              <a:rPr sz="1600" dirty="0">
                <a:latin typeface="Calibri"/>
                <a:cs typeface="Calibri"/>
              </a:rPr>
              <a:t>emitidas </a:t>
            </a:r>
            <a:r>
              <a:rPr sz="1600" spc="-10" dirty="0">
                <a:latin typeface="Calibri"/>
                <a:cs typeface="Calibri"/>
              </a:rPr>
              <a:t>durante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spc="-10" dirty="0">
                <a:latin typeface="Calibri"/>
                <a:cs typeface="Calibri"/>
              </a:rPr>
              <a:t>año, </a:t>
            </a:r>
            <a:r>
              <a:rPr sz="1600" spc="-5" dirty="0">
                <a:latin typeface="Calibri"/>
                <a:cs typeface="Calibri"/>
              </a:rPr>
              <a:t>descontar </a:t>
            </a:r>
            <a:r>
              <a:rPr sz="1600" dirty="0">
                <a:latin typeface="Calibri"/>
                <a:cs typeface="Calibri"/>
              </a:rPr>
              <a:t>a </a:t>
            </a:r>
            <a:r>
              <a:rPr sz="1600" spc="-10" dirty="0">
                <a:latin typeface="Calibri"/>
                <a:cs typeface="Calibri"/>
              </a:rPr>
              <a:t>este </a:t>
            </a:r>
            <a:r>
              <a:rPr sz="1600" spc="-5" dirty="0">
                <a:latin typeface="Calibri"/>
                <a:cs typeface="Calibri"/>
              </a:rPr>
              <a:t>valor total </a:t>
            </a:r>
            <a:r>
              <a:rPr sz="1600" dirty="0">
                <a:latin typeface="Calibri"/>
                <a:cs typeface="Calibri"/>
              </a:rPr>
              <a:t>un 30%  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(10%</a:t>
            </a:r>
            <a:endParaRPr sz="1600">
              <a:latin typeface="Calibri"/>
              <a:cs typeface="Calibri"/>
            </a:endParaRPr>
          </a:p>
          <a:p>
            <a:pPr marL="299085">
              <a:lnSpc>
                <a:spcPts val="1735"/>
              </a:lnSpc>
            </a:pPr>
            <a:r>
              <a:rPr sz="1600" spc="-7" baseline="1984" dirty="0">
                <a:latin typeface="Calibri"/>
                <a:cs typeface="Calibri"/>
              </a:rPr>
              <a:t>de retención obligatoria </a:t>
            </a:r>
            <a:r>
              <a:rPr sz="1600" baseline="1984" dirty="0">
                <a:latin typeface="Calibri"/>
                <a:cs typeface="Calibri"/>
              </a:rPr>
              <a:t>y </a:t>
            </a:r>
            <a:r>
              <a:rPr sz="1600" spc="-562" baseline="1984" dirty="0">
                <a:latin typeface="Calibri"/>
                <a:cs typeface="Calibri"/>
              </a:rPr>
              <a:t>u</a:t>
            </a:r>
            <a:r>
              <a:rPr sz="1600" spc="-37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600" spc="-562" baseline="1984" dirty="0">
                <a:latin typeface="Calibri"/>
                <a:cs typeface="Calibri"/>
              </a:rPr>
              <a:t>n</a:t>
            </a:r>
            <a:r>
              <a:rPr sz="1600" spc="22" baseline="1984" dirty="0">
                <a:latin typeface="Calibri"/>
                <a:cs typeface="Calibri"/>
              </a:rPr>
              <a:t> </a:t>
            </a:r>
            <a:r>
              <a:rPr sz="1600" spc="-7" baseline="1984" dirty="0">
                <a:latin typeface="Calibri"/>
                <a:cs typeface="Calibri"/>
              </a:rPr>
              <a:t>20% de cotizaciones previsionales, </a:t>
            </a:r>
            <a:r>
              <a:rPr sz="1600" spc="-15" baseline="1984" dirty="0">
                <a:latin typeface="Calibri"/>
                <a:cs typeface="Calibri"/>
              </a:rPr>
              <a:t>para </a:t>
            </a:r>
            <a:r>
              <a:rPr sz="1600" spc="-7" baseline="1984" dirty="0">
                <a:latin typeface="Calibri"/>
                <a:cs typeface="Calibri"/>
              </a:rPr>
              <a:t>quienes</a:t>
            </a:r>
            <a:r>
              <a:rPr sz="1600" spc="427" baseline="1984" dirty="0">
                <a:latin typeface="Calibri"/>
                <a:cs typeface="Calibri"/>
              </a:rPr>
              <a:t> </a:t>
            </a:r>
            <a:r>
              <a:rPr sz="1600" baseline="1984" dirty="0">
                <a:latin typeface="Calibri"/>
                <a:cs typeface="Calibri"/>
              </a:rPr>
              <a:t>lo</a:t>
            </a:r>
            <a:endParaRPr sz="1600" baseline="1984">
              <a:latin typeface="Calibri"/>
              <a:cs typeface="Calibri"/>
            </a:endParaRPr>
          </a:p>
          <a:p>
            <a:pPr marL="299085">
              <a:lnSpc>
                <a:spcPts val="1625"/>
              </a:lnSpc>
            </a:pPr>
            <a:r>
              <a:rPr sz="1600" spc="-10" dirty="0">
                <a:latin typeface="Calibri"/>
                <a:cs typeface="Calibri"/>
              </a:rPr>
              <a:t>hagan).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Times New Roman"/>
              <a:cs typeface="Times New Roman"/>
            </a:endParaRPr>
          </a:p>
          <a:p>
            <a:pPr marL="299085" marR="5080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600" b="1" spc="-10" dirty="0">
                <a:latin typeface="Calibri"/>
                <a:cs typeface="Calibri"/>
              </a:rPr>
              <a:t>Retiros: </a:t>
            </a:r>
            <a:r>
              <a:rPr sz="1600" spc="-10" dirty="0">
                <a:latin typeface="Calibri"/>
                <a:cs typeface="Calibri"/>
              </a:rPr>
              <a:t>Informar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spc="-10" dirty="0">
                <a:latin typeface="Calibri"/>
                <a:cs typeface="Calibri"/>
              </a:rPr>
              <a:t>promedio </a:t>
            </a:r>
            <a:r>
              <a:rPr sz="1600" spc="-5" dirty="0">
                <a:latin typeface="Calibri"/>
                <a:cs typeface="Calibri"/>
              </a:rPr>
              <a:t>mensual percibido por </a:t>
            </a:r>
            <a:r>
              <a:rPr sz="1600" spc="-10" dirty="0">
                <a:latin typeface="Calibri"/>
                <a:cs typeface="Calibri"/>
              </a:rPr>
              <a:t>concepto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10" dirty="0">
                <a:latin typeface="Calibri"/>
                <a:cs typeface="Calibri"/>
              </a:rPr>
              <a:t>retiros de  </a:t>
            </a:r>
            <a:r>
              <a:rPr sz="1600" spc="-5" dirty="0">
                <a:latin typeface="Calibri"/>
                <a:cs typeface="Calibri"/>
              </a:rPr>
              <a:t>empresas </a:t>
            </a:r>
            <a:r>
              <a:rPr sz="1600" spc="-10" dirty="0">
                <a:latin typeface="Calibri"/>
                <a:cs typeface="Calibri"/>
              </a:rPr>
              <a:t>efectuados durante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spc="-10" dirty="0">
                <a:latin typeface="Calibri"/>
                <a:cs typeface="Calibri"/>
              </a:rPr>
              <a:t>año, considerando </a:t>
            </a:r>
            <a:r>
              <a:rPr sz="1600" dirty="0">
                <a:latin typeface="Calibri"/>
                <a:cs typeface="Calibri"/>
              </a:rPr>
              <a:t>los </a:t>
            </a:r>
            <a:r>
              <a:rPr sz="1600" spc="-5" dirty="0">
                <a:latin typeface="Calibri"/>
                <a:cs typeface="Calibri"/>
              </a:rPr>
              <a:t>ingresos percibidos por  el ejercicio de </a:t>
            </a:r>
            <a:r>
              <a:rPr sz="1600" dirty="0">
                <a:latin typeface="Calibri"/>
                <a:cs typeface="Calibri"/>
              </a:rPr>
              <a:t>actividades </a:t>
            </a:r>
            <a:r>
              <a:rPr sz="1600" spc="-5" dirty="0">
                <a:latin typeface="Calibri"/>
                <a:cs typeface="Calibri"/>
              </a:rPr>
              <a:t>comerciales. </a:t>
            </a:r>
            <a:r>
              <a:rPr sz="1600" spc="-10" dirty="0">
                <a:latin typeface="Calibri"/>
                <a:cs typeface="Calibri"/>
              </a:rPr>
              <a:t>Verificar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spc="-10" dirty="0">
                <a:latin typeface="Calibri"/>
                <a:cs typeface="Calibri"/>
              </a:rPr>
              <a:t>monto </a:t>
            </a:r>
            <a:r>
              <a:rPr sz="1600" spc="-5" dirty="0">
                <a:latin typeface="Calibri"/>
                <a:cs typeface="Calibri"/>
              </a:rPr>
              <a:t>en el formulario 22 </a:t>
            </a:r>
            <a:r>
              <a:rPr sz="1600" spc="-10" dirty="0">
                <a:latin typeface="Calibri"/>
                <a:cs typeface="Calibri"/>
              </a:rPr>
              <a:t>de 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declaración de </a:t>
            </a:r>
            <a:r>
              <a:rPr sz="1600" spc="-10" dirty="0">
                <a:latin typeface="Calibri"/>
                <a:cs typeface="Calibri"/>
              </a:rPr>
              <a:t>renta </a:t>
            </a:r>
            <a:r>
              <a:rPr sz="1600" dirty="0">
                <a:latin typeface="Calibri"/>
                <a:cs typeface="Calibri"/>
              </a:rPr>
              <a:t>anual del </a:t>
            </a:r>
            <a:r>
              <a:rPr sz="1600" spc="-5" dirty="0">
                <a:latin typeface="Calibri"/>
                <a:cs typeface="Calibri"/>
              </a:rPr>
              <a:t>SII 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www.sii.cl</a:t>
            </a:r>
            <a:r>
              <a:rPr sz="1600" spc="-10" dirty="0">
                <a:latin typeface="Calibri"/>
                <a:cs typeface="Calibri"/>
              </a:rPr>
              <a:t>) </a:t>
            </a:r>
            <a:r>
              <a:rPr sz="1600" spc="-5" dirty="0">
                <a:latin typeface="Calibri"/>
                <a:cs typeface="Calibri"/>
              </a:rPr>
              <a:t>en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línea 1, </a:t>
            </a:r>
            <a:r>
              <a:rPr sz="1600" spc="-10" dirty="0">
                <a:latin typeface="Calibri"/>
                <a:cs typeface="Calibri"/>
              </a:rPr>
              <a:t>código </a:t>
            </a:r>
            <a:r>
              <a:rPr sz="1600" spc="-5" dirty="0">
                <a:latin typeface="Calibri"/>
                <a:cs typeface="Calibri"/>
              </a:rPr>
              <a:t>104 </a:t>
            </a:r>
            <a:r>
              <a:rPr sz="1600" dirty="0">
                <a:latin typeface="Calibri"/>
                <a:cs typeface="Calibri"/>
              </a:rPr>
              <a:t>y  </a:t>
            </a:r>
            <a:r>
              <a:rPr sz="1600" spc="-5" dirty="0">
                <a:latin typeface="Calibri"/>
                <a:cs typeface="Calibri"/>
              </a:rPr>
              <a:t>dividir por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12.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299085" marR="5715" indent="-286385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720" algn="l"/>
              </a:tabLst>
            </a:pPr>
            <a:r>
              <a:rPr sz="1600" b="1" spc="-5" dirty="0">
                <a:latin typeface="Calibri"/>
                <a:cs typeface="Calibri"/>
              </a:rPr>
              <a:t>Dividendos por acciones: </a:t>
            </a:r>
            <a:r>
              <a:rPr sz="1600" spc="-5" dirty="0">
                <a:latin typeface="Calibri"/>
                <a:cs typeface="Calibri"/>
              </a:rPr>
              <a:t>Ingresar el </a:t>
            </a:r>
            <a:r>
              <a:rPr sz="1600" spc="-10" dirty="0">
                <a:latin typeface="Calibri"/>
                <a:cs typeface="Calibri"/>
              </a:rPr>
              <a:t>promedio </a:t>
            </a:r>
            <a:r>
              <a:rPr sz="1600" spc="-5" dirty="0">
                <a:latin typeface="Calibri"/>
                <a:cs typeface="Calibri"/>
              </a:rPr>
              <a:t>mensual de todas </a:t>
            </a:r>
            <a:r>
              <a:rPr sz="1600" dirty="0">
                <a:latin typeface="Calibri"/>
                <a:cs typeface="Calibri"/>
              </a:rPr>
              <a:t>las utilidades  </a:t>
            </a:r>
            <a:r>
              <a:rPr sz="1600" spc="-5" dirty="0">
                <a:latin typeface="Calibri"/>
                <a:cs typeface="Calibri"/>
              </a:rPr>
              <a:t>por acciones percibidas </a:t>
            </a:r>
            <a:r>
              <a:rPr sz="1600" spc="-10" dirty="0">
                <a:latin typeface="Calibri"/>
                <a:cs typeface="Calibri"/>
              </a:rPr>
              <a:t>durante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dirty="0">
                <a:latin typeface="Calibri"/>
                <a:cs typeface="Calibri"/>
              </a:rPr>
              <a:t>año. </a:t>
            </a:r>
            <a:r>
              <a:rPr sz="1600" spc="-10" dirty="0">
                <a:latin typeface="Calibri"/>
                <a:cs typeface="Calibri"/>
              </a:rPr>
              <a:t>Verificar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spc="-10" dirty="0">
                <a:latin typeface="Calibri"/>
                <a:cs typeface="Calibri"/>
              </a:rPr>
              <a:t>monto </a:t>
            </a:r>
            <a:r>
              <a:rPr sz="1600" dirty="0">
                <a:latin typeface="Calibri"/>
                <a:cs typeface="Calibri"/>
              </a:rPr>
              <a:t>en </a:t>
            </a:r>
            <a:r>
              <a:rPr sz="1600" spc="-5" dirty="0">
                <a:latin typeface="Calibri"/>
                <a:cs typeface="Calibri"/>
              </a:rPr>
              <a:t>el formulario 22  de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declaración de </a:t>
            </a:r>
            <a:r>
              <a:rPr sz="1600" spc="-15" dirty="0">
                <a:latin typeface="Calibri"/>
                <a:cs typeface="Calibri"/>
              </a:rPr>
              <a:t>renta </a:t>
            </a:r>
            <a:r>
              <a:rPr sz="1600" spc="-5" dirty="0">
                <a:latin typeface="Calibri"/>
                <a:cs typeface="Calibri"/>
              </a:rPr>
              <a:t>anual del SII 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www.sii.cl</a:t>
            </a:r>
            <a:r>
              <a:rPr sz="1600" spc="-10" dirty="0">
                <a:latin typeface="Calibri"/>
                <a:cs typeface="Calibri"/>
              </a:rPr>
              <a:t>) </a:t>
            </a:r>
            <a:r>
              <a:rPr sz="1600" spc="-5" dirty="0">
                <a:latin typeface="Calibri"/>
                <a:cs typeface="Calibri"/>
              </a:rPr>
              <a:t>en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línea 2, código 105 </a:t>
            </a:r>
            <a:r>
              <a:rPr sz="1600" dirty="0">
                <a:latin typeface="Calibri"/>
                <a:cs typeface="Calibri"/>
              </a:rPr>
              <a:t>y  dividir </a:t>
            </a:r>
            <a:r>
              <a:rPr sz="1600" spc="-5" dirty="0">
                <a:latin typeface="Calibri"/>
                <a:cs typeface="Calibri"/>
              </a:rPr>
              <a:t>por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12.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6400" y="152400"/>
            <a:ext cx="62534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Para </a:t>
            </a:r>
            <a:r>
              <a:rPr sz="1600" b="1" spc="-5" dirty="0">
                <a:latin typeface="Calibri"/>
                <a:cs typeface="Calibri"/>
              </a:rPr>
              <a:t>informar </a:t>
            </a:r>
            <a:r>
              <a:rPr sz="1600" b="1" dirty="0">
                <a:latin typeface="Calibri"/>
                <a:cs typeface="Calibri"/>
              </a:rPr>
              <a:t>el </a:t>
            </a:r>
            <a:r>
              <a:rPr sz="1600" b="1" spc="-5" dirty="0">
                <a:latin typeface="Calibri"/>
                <a:cs typeface="Calibri"/>
              </a:rPr>
              <a:t>ingreso de </a:t>
            </a:r>
            <a:r>
              <a:rPr sz="1600" b="1" spc="-10" dirty="0">
                <a:latin typeface="Calibri"/>
                <a:cs typeface="Calibri"/>
              </a:rPr>
              <a:t>cada </a:t>
            </a:r>
            <a:r>
              <a:rPr sz="1600" b="1" spc="-15" dirty="0">
                <a:latin typeface="Calibri"/>
                <a:cs typeface="Calibri"/>
              </a:rPr>
              <a:t>integrante </a:t>
            </a:r>
            <a:r>
              <a:rPr sz="1600" b="1" spc="-5" dirty="0">
                <a:latin typeface="Calibri"/>
                <a:cs typeface="Calibri"/>
              </a:rPr>
              <a:t>del grupo </a:t>
            </a:r>
            <a:r>
              <a:rPr sz="1600" b="1" spc="-15" dirty="0">
                <a:latin typeface="Calibri"/>
                <a:cs typeface="Calibri"/>
              </a:rPr>
              <a:t>familiar, </a:t>
            </a:r>
            <a:r>
              <a:rPr sz="1600" b="1" spc="-10" dirty="0">
                <a:latin typeface="Calibri"/>
                <a:cs typeface="Calibri"/>
              </a:rPr>
              <a:t>también </a:t>
            </a:r>
            <a:r>
              <a:rPr sz="1600" b="1" spc="-15" dirty="0">
                <a:latin typeface="Calibri"/>
                <a:cs typeface="Calibri"/>
              </a:rPr>
              <a:t>será  </a:t>
            </a:r>
            <a:r>
              <a:rPr sz="1600" b="1" spc="-5" dirty="0">
                <a:latin typeface="Calibri"/>
                <a:cs typeface="Calibri"/>
              </a:rPr>
              <a:t>necesario identificar </a:t>
            </a:r>
            <a:r>
              <a:rPr sz="1600" b="1" dirty="0">
                <a:latin typeface="Calibri"/>
                <a:cs typeface="Calibri"/>
              </a:rPr>
              <a:t>el tipo </a:t>
            </a:r>
            <a:r>
              <a:rPr sz="1600" b="1" spc="-5" dirty="0">
                <a:latin typeface="Calibri"/>
                <a:cs typeface="Calibri"/>
              </a:rPr>
              <a:t>de ingreso </a:t>
            </a:r>
            <a:r>
              <a:rPr sz="1600" b="1" dirty="0">
                <a:latin typeface="Calibri"/>
                <a:cs typeface="Calibri"/>
              </a:rPr>
              <a:t>que </a:t>
            </a:r>
            <a:r>
              <a:rPr sz="1600" b="1" spc="-10" dirty="0">
                <a:latin typeface="Calibri"/>
                <a:cs typeface="Calibri"/>
              </a:rPr>
              <a:t>este </a:t>
            </a:r>
            <a:r>
              <a:rPr sz="1600" b="1" spc="-5" dirty="0">
                <a:latin typeface="Calibri"/>
                <a:cs typeface="Calibri"/>
              </a:rPr>
              <a:t>tiene, dejando </a:t>
            </a:r>
            <a:r>
              <a:rPr sz="1600" b="1" dirty="0">
                <a:latin typeface="Calibri"/>
                <a:cs typeface="Calibri"/>
              </a:rPr>
              <a:t>el </a:t>
            </a:r>
            <a:r>
              <a:rPr sz="1600" b="1" spc="-10" dirty="0">
                <a:latin typeface="Calibri"/>
                <a:cs typeface="Calibri"/>
              </a:rPr>
              <a:t>resto </a:t>
            </a:r>
            <a:r>
              <a:rPr sz="1600" b="1" dirty="0">
                <a:latin typeface="Calibri"/>
                <a:cs typeface="Calibri"/>
              </a:rPr>
              <a:t>de </a:t>
            </a:r>
            <a:r>
              <a:rPr sz="1600" b="1" spc="-5" dirty="0">
                <a:latin typeface="Calibri"/>
                <a:cs typeface="Calibri"/>
              </a:rPr>
              <a:t>las  columnas </a:t>
            </a:r>
            <a:r>
              <a:rPr sz="1600" b="1" dirty="0">
                <a:latin typeface="Calibri"/>
                <a:cs typeface="Calibri"/>
              </a:rPr>
              <a:t>en</a:t>
            </a:r>
            <a:r>
              <a:rPr sz="1600" b="1" spc="-90" dirty="0">
                <a:latin typeface="Calibri"/>
                <a:cs typeface="Calibri"/>
              </a:rPr>
              <a:t> </a:t>
            </a:r>
            <a:r>
              <a:rPr sz="1600" b="1" spc="-35" dirty="0">
                <a:latin typeface="Calibri"/>
                <a:cs typeface="Calibri"/>
              </a:rPr>
              <a:t>“0”.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12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1"/>
            <a:ext cx="917071" cy="646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202942" y="726821"/>
            <a:ext cx="6238875" cy="3009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6985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400" b="1" spc="-10" dirty="0">
                <a:latin typeface="Calibri"/>
                <a:cs typeface="Calibri"/>
              </a:rPr>
              <a:t>Intereses </a:t>
            </a:r>
            <a:r>
              <a:rPr sz="1400" b="1" spc="-5" dirty="0">
                <a:latin typeface="Calibri"/>
                <a:cs typeface="Calibri"/>
              </a:rPr>
              <a:t>de capitales </a:t>
            </a:r>
            <a:r>
              <a:rPr sz="1400" b="1" dirty="0">
                <a:latin typeface="Calibri"/>
                <a:cs typeface="Calibri"/>
              </a:rPr>
              <a:t>mobiliarios: </a:t>
            </a:r>
            <a:r>
              <a:rPr sz="1400" spc="-5" dirty="0">
                <a:latin typeface="Calibri"/>
                <a:cs typeface="Calibri"/>
              </a:rPr>
              <a:t>Ingresar el promedio mensual percibido  </a:t>
            </a:r>
            <a:r>
              <a:rPr sz="1400" spc="-10" dirty="0">
                <a:latin typeface="Calibri"/>
                <a:cs typeface="Calibri"/>
              </a:rPr>
              <a:t>durante </a:t>
            </a:r>
            <a:r>
              <a:rPr sz="1400" dirty="0">
                <a:latin typeface="Calibri"/>
                <a:cs typeface="Calibri"/>
              </a:rPr>
              <a:t>el </a:t>
            </a:r>
            <a:r>
              <a:rPr sz="1400" spc="-5" dirty="0">
                <a:latin typeface="Calibri"/>
                <a:cs typeface="Calibri"/>
              </a:rPr>
              <a:t>año, </a:t>
            </a:r>
            <a:r>
              <a:rPr sz="1400" spc="-10" dirty="0">
                <a:latin typeface="Calibri"/>
                <a:cs typeface="Calibri"/>
              </a:rPr>
              <a:t>correspondiente </a:t>
            </a:r>
            <a:r>
              <a:rPr sz="1400" dirty="0">
                <a:latin typeface="Calibri"/>
                <a:cs typeface="Calibri"/>
              </a:rPr>
              <a:t>a las </a:t>
            </a:r>
            <a:r>
              <a:rPr sz="1400" spc="-10" dirty="0">
                <a:latin typeface="Calibri"/>
                <a:cs typeface="Calibri"/>
              </a:rPr>
              <a:t>rentas </a:t>
            </a:r>
            <a:r>
              <a:rPr sz="1400" spc="-5" dirty="0">
                <a:latin typeface="Calibri"/>
                <a:cs typeface="Calibri"/>
              </a:rPr>
              <a:t>obtenidas por </a:t>
            </a:r>
            <a:r>
              <a:rPr sz="1400" dirty="0">
                <a:latin typeface="Calibri"/>
                <a:cs typeface="Calibri"/>
              </a:rPr>
              <a:t>la </a:t>
            </a:r>
            <a:r>
              <a:rPr sz="1400" spc="-5" dirty="0">
                <a:latin typeface="Calibri"/>
                <a:cs typeface="Calibri"/>
              </a:rPr>
              <a:t>tenencia </a:t>
            </a:r>
            <a:r>
              <a:rPr sz="1400" dirty="0">
                <a:latin typeface="Calibri"/>
                <a:cs typeface="Calibri"/>
              </a:rPr>
              <a:t>o  </a:t>
            </a:r>
            <a:r>
              <a:rPr sz="1400" spc="-5" dirty="0">
                <a:latin typeface="Calibri"/>
                <a:cs typeface="Calibri"/>
              </a:rPr>
              <a:t>liquidación de capitales mobiliarios, </a:t>
            </a:r>
            <a:r>
              <a:rPr sz="1400" spc="-10" dirty="0">
                <a:latin typeface="Calibri"/>
                <a:cs typeface="Calibri"/>
              </a:rPr>
              <a:t>como </a:t>
            </a:r>
            <a:r>
              <a:rPr sz="1400" spc="-5" dirty="0">
                <a:latin typeface="Calibri"/>
                <a:cs typeface="Calibri"/>
              </a:rPr>
              <a:t>intereses obtenidos por depósitos  bancarios, cuentas </a:t>
            </a:r>
            <a:r>
              <a:rPr sz="1400" dirty="0">
                <a:latin typeface="Calibri"/>
                <a:cs typeface="Calibri"/>
              </a:rPr>
              <a:t>de </a:t>
            </a:r>
            <a:r>
              <a:rPr sz="1400" spc="-10" dirty="0">
                <a:latin typeface="Calibri"/>
                <a:cs typeface="Calibri"/>
              </a:rPr>
              <a:t>ahorro, </a:t>
            </a:r>
            <a:r>
              <a:rPr sz="1400" spc="-5" dirty="0">
                <a:latin typeface="Calibri"/>
                <a:cs typeface="Calibri"/>
              </a:rPr>
              <a:t>cuotas de </a:t>
            </a:r>
            <a:r>
              <a:rPr sz="1400" spc="-10" dirty="0">
                <a:latin typeface="Calibri"/>
                <a:cs typeface="Calibri"/>
              </a:rPr>
              <a:t>fondos </a:t>
            </a:r>
            <a:r>
              <a:rPr sz="1400" spc="-5" dirty="0">
                <a:latin typeface="Calibri"/>
                <a:cs typeface="Calibri"/>
              </a:rPr>
              <a:t>mutuos, </a:t>
            </a:r>
            <a:r>
              <a:rPr sz="1400" spc="-10" dirty="0">
                <a:latin typeface="Calibri"/>
                <a:cs typeface="Calibri"/>
              </a:rPr>
              <a:t>etc. Verificar </a:t>
            </a:r>
            <a:r>
              <a:rPr sz="1400" spc="-5" dirty="0">
                <a:latin typeface="Calibri"/>
                <a:cs typeface="Calibri"/>
              </a:rPr>
              <a:t>el </a:t>
            </a:r>
            <a:r>
              <a:rPr sz="1400" spc="-10" dirty="0">
                <a:latin typeface="Calibri"/>
                <a:cs typeface="Calibri"/>
              </a:rPr>
              <a:t>monto </a:t>
            </a:r>
            <a:r>
              <a:rPr sz="1400" spc="-5" dirty="0">
                <a:latin typeface="Calibri"/>
                <a:cs typeface="Calibri"/>
              </a:rPr>
              <a:t>en  el formulario 22 </a:t>
            </a:r>
            <a:r>
              <a:rPr sz="1400" dirty="0">
                <a:latin typeface="Calibri"/>
                <a:cs typeface="Calibri"/>
              </a:rPr>
              <a:t>de </a:t>
            </a:r>
            <a:r>
              <a:rPr sz="1400" spc="5" dirty="0">
                <a:latin typeface="Calibri"/>
                <a:cs typeface="Calibri"/>
              </a:rPr>
              <a:t>la </a:t>
            </a:r>
            <a:r>
              <a:rPr sz="1400" spc="-5" dirty="0">
                <a:latin typeface="Calibri"/>
                <a:cs typeface="Calibri"/>
              </a:rPr>
              <a:t>declaración de </a:t>
            </a:r>
            <a:r>
              <a:rPr sz="1400" spc="-10" dirty="0">
                <a:latin typeface="Calibri"/>
                <a:cs typeface="Calibri"/>
              </a:rPr>
              <a:t>renta </a:t>
            </a:r>
            <a:r>
              <a:rPr sz="1400" dirty="0">
                <a:latin typeface="Calibri"/>
                <a:cs typeface="Calibri"/>
              </a:rPr>
              <a:t>anual </a:t>
            </a:r>
            <a:r>
              <a:rPr sz="1400" spc="-5" dirty="0">
                <a:latin typeface="Calibri"/>
                <a:cs typeface="Calibri"/>
              </a:rPr>
              <a:t>del SII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u="sng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www.sii.cl</a:t>
            </a:r>
            <a:r>
              <a:rPr sz="1400" spc="-10" dirty="0">
                <a:latin typeface="Calibri"/>
                <a:cs typeface="Calibri"/>
              </a:rPr>
              <a:t>) </a:t>
            </a:r>
            <a:r>
              <a:rPr sz="1400" spc="-5" dirty="0">
                <a:latin typeface="Calibri"/>
                <a:cs typeface="Calibri"/>
              </a:rPr>
              <a:t>en </a:t>
            </a:r>
            <a:r>
              <a:rPr sz="1400" dirty="0">
                <a:latin typeface="Calibri"/>
                <a:cs typeface="Calibri"/>
              </a:rPr>
              <a:t>la línea </a:t>
            </a:r>
            <a:r>
              <a:rPr sz="1400" spc="-5" dirty="0">
                <a:latin typeface="Calibri"/>
                <a:cs typeface="Calibri"/>
              </a:rPr>
              <a:t>7,  </a:t>
            </a:r>
            <a:r>
              <a:rPr sz="1400" spc="-10" dirty="0">
                <a:latin typeface="Calibri"/>
                <a:cs typeface="Calibri"/>
              </a:rPr>
              <a:t>código </a:t>
            </a:r>
            <a:r>
              <a:rPr sz="1400" spc="-5" dirty="0">
                <a:latin typeface="Calibri"/>
                <a:cs typeface="Calibri"/>
              </a:rPr>
              <a:t>155 </a:t>
            </a:r>
            <a:r>
              <a:rPr sz="1400" dirty="0">
                <a:latin typeface="Calibri"/>
                <a:cs typeface="Calibri"/>
              </a:rPr>
              <a:t>y dividir </a:t>
            </a:r>
            <a:r>
              <a:rPr sz="1400" spc="-5" dirty="0">
                <a:latin typeface="Calibri"/>
                <a:cs typeface="Calibri"/>
              </a:rPr>
              <a:t>por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12.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450">
              <a:latin typeface="Times New Roman"/>
              <a:cs typeface="Times New Roman"/>
            </a:endParaRPr>
          </a:p>
          <a:p>
            <a:pPr marL="299085" marR="5080" indent="-286385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720" algn="l"/>
              </a:tabLst>
            </a:pPr>
            <a:r>
              <a:rPr sz="1400" b="1" spc="-5" dirty="0">
                <a:latin typeface="Calibri"/>
                <a:cs typeface="Calibri"/>
              </a:rPr>
              <a:t>Ganancias de capitales </a:t>
            </a:r>
            <a:r>
              <a:rPr sz="1400" b="1" dirty="0">
                <a:latin typeface="Calibri"/>
                <a:cs typeface="Calibri"/>
              </a:rPr>
              <a:t>mobiliarios: </a:t>
            </a:r>
            <a:r>
              <a:rPr sz="1400" spc="-10" dirty="0">
                <a:latin typeface="Calibri"/>
                <a:cs typeface="Calibri"/>
              </a:rPr>
              <a:t>Informar </a:t>
            </a:r>
            <a:r>
              <a:rPr sz="1400" spc="-5" dirty="0">
                <a:latin typeface="Calibri"/>
                <a:cs typeface="Calibri"/>
              </a:rPr>
              <a:t>el </a:t>
            </a:r>
            <a:r>
              <a:rPr sz="1400" spc="-10" dirty="0">
                <a:latin typeface="Calibri"/>
                <a:cs typeface="Calibri"/>
              </a:rPr>
              <a:t>promedio mensual </a:t>
            </a:r>
            <a:r>
              <a:rPr sz="1400" dirty="0">
                <a:latin typeface="Calibri"/>
                <a:cs typeface="Calibri"/>
              </a:rPr>
              <a:t>de </a:t>
            </a:r>
            <a:r>
              <a:rPr sz="1400" spc="-5" dirty="0">
                <a:latin typeface="Calibri"/>
                <a:cs typeface="Calibri"/>
              </a:rPr>
              <a:t>ingresos  percibidos </a:t>
            </a:r>
            <a:r>
              <a:rPr sz="1400" spc="-10" dirty="0">
                <a:latin typeface="Calibri"/>
                <a:cs typeface="Calibri"/>
              </a:rPr>
              <a:t>durante </a:t>
            </a:r>
            <a:r>
              <a:rPr sz="1400" spc="-5" dirty="0">
                <a:latin typeface="Calibri"/>
                <a:cs typeface="Calibri"/>
              </a:rPr>
              <a:t>el </a:t>
            </a:r>
            <a:r>
              <a:rPr sz="1400" spc="-10" dirty="0">
                <a:latin typeface="Calibri"/>
                <a:cs typeface="Calibri"/>
              </a:rPr>
              <a:t>año, correspondiente </a:t>
            </a:r>
            <a:r>
              <a:rPr sz="1400" dirty="0">
                <a:latin typeface="Calibri"/>
                <a:cs typeface="Calibri"/>
              </a:rPr>
              <a:t>a las </a:t>
            </a:r>
            <a:r>
              <a:rPr sz="1400" spc="-10" dirty="0">
                <a:latin typeface="Calibri"/>
                <a:cs typeface="Calibri"/>
              </a:rPr>
              <a:t>rentas provenientes </a:t>
            </a:r>
            <a:r>
              <a:rPr sz="1400" spc="-5" dirty="0">
                <a:latin typeface="Calibri"/>
                <a:cs typeface="Calibri"/>
              </a:rPr>
              <a:t>de </a:t>
            </a:r>
            <a:r>
              <a:rPr sz="1400" dirty="0">
                <a:latin typeface="Calibri"/>
                <a:cs typeface="Calibri"/>
              </a:rPr>
              <a:t>las  </a:t>
            </a:r>
            <a:r>
              <a:rPr sz="1400" spc="-5" dirty="0">
                <a:latin typeface="Calibri"/>
                <a:cs typeface="Calibri"/>
              </a:rPr>
              <a:t>liquidaciones </a:t>
            </a:r>
            <a:r>
              <a:rPr sz="1400" dirty="0">
                <a:latin typeface="Calibri"/>
                <a:cs typeface="Calibri"/>
              </a:rPr>
              <a:t>o </a:t>
            </a:r>
            <a:r>
              <a:rPr sz="1400" spc="-5" dirty="0">
                <a:latin typeface="Calibri"/>
                <a:cs typeface="Calibri"/>
              </a:rPr>
              <a:t>ventas de cualquier activo, por ejemplo, acciones, debentures,  bonos, </a:t>
            </a:r>
            <a:r>
              <a:rPr sz="1400" dirty="0">
                <a:latin typeface="Calibri"/>
                <a:cs typeface="Calibri"/>
              </a:rPr>
              <a:t>bienes </a:t>
            </a:r>
            <a:r>
              <a:rPr sz="1400" spc="-5" dirty="0">
                <a:latin typeface="Calibri"/>
                <a:cs typeface="Calibri"/>
              </a:rPr>
              <a:t>raíces, </a:t>
            </a:r>
            <a:r>
              <a:rPr sz="1400" spc="-10" dirty="0">
                <a:latin typeface="Calibri"/>
                <a:cs typeface="Calibri"/>
              </a:rPr>
              <a:t>etc. Verificar </a:t>
            </a:r>
            <a:r>
              <a:rPr sz="1400" spc="-5" dirty="0">
                <a:latin typeface="Calibri"/>
                <a:cs typeface="Calibri"/>
              </a:rPr>
              <a:t>el monto en el formulario 22 </a:t>
            </a:r>
            <a:r>
              <a:rPr sz="1400" dirty="0">
                <a:latin typeface="Calibri"/>
                <a:cs typeface="Calibri"/>
              </a:rPr>
              <a:t>de la  </a:t>
            </a:r>
            <a:r>
              <a:rPr sz="1400" spc="229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declaración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ts val="1760"/>
              </a:lnSpc>
            </a:pPr>
            <a:r>
              <a:rPr sz="1400" spc="-5" dirty="0">
                <a:latin typeface="Calibri"/>
                <a:cs typeface="Calibri"/>
              </a:rPr>
              <a:t>de </a:t>
            </a:r>
            <a:r>
              <a:rPr sz="1400" spc="-15" dirty="0">
                <a:latin typeface="Calibri"/>
                <a:cs typeface="Calibri"/>
              </a:rPr>
              <a:t>renta </a:t>
            </a:r>
            <a:r>
              <a:rPr sz="1400" spc="-5" dirty="0">
                <a:latin typeface="Calibri"/>
                <a:cs typeface="Calibri"/>
              </a:rPr>
              <a:t>anual del SII </a:t>
            </a:r>
            <a:r>
              <a:rPr sz="1400" spc="-95" dirty="0">
                <a:latin typeface="Calibri"/>
                <a:cs typeface="Calibri"/>
              </a:rPr>
              <a:t>(</a:t>
            </a:r>
            <a:r>
              <a:rPr sz="1400" u="sng" spc="-9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www.sii.c</a:t>
            </a:r>
            <a:r>
              <a:rPr sz="2700" u="sng" spc="-142" baseline="1543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D</a:t>
            </a:r>
            <a:r>
              <a:rPr sz="1400" u="sng" spc="-9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l</a:t>
            </a:r>
            <a:r>
              <a:rPr sz="1400" spc="-95" dirty="0">
                <a:latin typeface="Calibri"/>
                <a:cs typeface="Calibri"/>
              </a:rPr>
              <a:t>) </a:t>
            </a:r>
            <a:r>
              <a:rPr sz="1400" spc="-5" dirty="0">
                <a:latin typeface="Calibri"/>
                <a:cs typeface="Calibri"/>
              </a:rPr>
              <a:t>en </a:t>
            </a:r>
            <a:r>
              <a:rPr sz="1400" dirty="0">
                <a:latin typeface="Calibri"/>
                <a:cs typeface="Calibri"/>
              </a:rPr>
              <a:t>la </a:t>
            </a:r>
            <a:r>
              <a:rPr sz="1400" spc="-5" dirty="0">
                <a:latin typeface="Calibri"/>
                <a:cs typeface="Calibri"/>
              </a:rPr>
              <a:t>línea 7, </a:t>
            </a:r>
            <a:r>
              <a:rPr sz="1400" spc="-10" dirty="0">
                <a:latin typeface="Calibri"/>
                <a:cs typeface="Calibri"/>
              </a:rPr>
              <a:t>código </a:t>
            </a:r>
            <a:r>
              <a:rPr sz="1400" spc="-5" dirty="0">
                <a:latin typeface="Calibri"/>
                <a:cs typeface="Calibri"/>
              </a:rPr>
              <a:t>155 </a:t>
            </a:r>
            <a:r>
              <a:rPr sz="1400" dirty="0">
                <a:latin typeface="Calibri"/>
                <a:cs typeface="Calibri"/>
              </a:rPr>
              <a:t>y dividir </a:t>
            </a:r>
            <a:r>
              <a:rPr sz="1400" spc="-5" dirty="0">
                <a:latin typeface="Calibri"/>
                <a:cs typeface="Calibri"/>
              </a:rPr>
              <a:t>por</a:t>
            </a:r>
            <a:r>
              <a:rPr sz="1400" spc="2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12.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-5" dirty="0">
                <a:latin typeface="Calibri"/>
                <a:cs typeface="Calibri"/>
              </a:rPr>
              <a:t>Pensión   alimenticia   </a:t>
            </a:r>
            <a:r>
              <a:rPr sz="1400" b="1" dirty="0">
                <a:latin typeface="Calibri"/>
                <a:cs typeface="Calibri"/>
              </a:rPr>
              <a:t>y  </a:t>
            </a:r>
            <a:r>
              <a:rPr sz="1400" b="1" spc="-5" dirty="0">
                <a:latin typeface="Calibri"/>
                <a:cs typeface="Calibri"/>
              </a:rPr>
              <a:t>otros   aportes   </a:t>
            </a:r>
            <a:r>
              <a:rPr sz="1400" b="1" dirty="0">
                <a:latin typeface="Calibri"/>
                <a:cs typeface="Calibri"/>
              </a:rPr>
              <a:t>de   </a:t>
            </a:r>
            <a:r>
              <a:rPr sz="1400" b="1" spc="-5" dirty="0">
                <a:latin typeface="Calibri"/>
                <a:cs typeface="Calibri"/>
              </a:rPr>
              <a:t>parientes:   </a:t>
            </a:r>
            <a:r>
              <a:rPr sz="1400" spc="-10" dirty="0">
                <a:latin typeface="Calibri"/>
                <a:cs typeface="Calibri"/>
              </a:rPr>
              <a:t>Corresponde   </a:t>
            </a:r>
            <a:r>
              <a:rPr sz="1400" spc="-5" dirty="0">
                <a:latin typeface="Calibri"/>
                <a:cs typeface="Calibri"/>
              </a:rPr>
              <a:t>al</a:t>
            </a:r>
            <a:r>
              <a:rPr sz="1400" spc="2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ingreso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89454" y="3714750"/>
            <a:ext cx="2411095" cy="66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percibido por </a:t>
            </a:r>
            <a:r>
              <a:rPr sz="1400" spc="-10" dirty="0">
                <a:latin typeface="Calibri"/>
                <a:cs typeface="Calibri"/>
              </a:rPr>
              <a:t>concepto de  </a:t>
            </a:r>
            <a:r>
              <a:rPr sz="1400" spc="-5" dirty="0">
                <a:latin typeface="Calibri"/>
                <a:cs typeface="Calibri"/>
              </a:rPr>
              <a:t>extrajudicialmente, además, </a:t>
            </a:r>
            <a:r>
              <a:rPr sz="1400" spc="10" dirty="0">
                <a:latin typeface="Calibri"/>
                <a:cs typeface="Calibri"/>
              </a:rPr>
              <a:t>se  </a:t>
            </a:r>
            <a:r>
              <a:rPr sz="1400" spc="-10" dirty="0">
                <a:latin typeface="Calibri"/>
                <a:cs typeface="Calibri"/>
              </a:rPr>
              <a:t>efectuados   </a:t>
            </a:r>
            <a:r>
              <a:rPr sz="1400" spc="-5" dirty="0">
                <a:latin typeface="Calibri"/>
                <a:cs typeface="Calibri"/>
              </a:rPr>
              <a:t>por   </a:t>
            </a:r>
            <a:r>
              <a:rPr sz="1400" dirty="0">
                <a:latin typeface="Calibri"/>
                <a:cs typeface="Calibri"/>
              </a:rPr>
              <a:t>algún </a:t>
            </a:r>
            <a:r>
              <a:rPr sz="1400" spc="9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pariente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76876" y="3714750"/>
            <a:ext cx="2528570" cy="66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1435">
              <a:lnSpc>
                <a:spcPct val="100000"/>
              </a:lnSpc>
              <a:tabLst>
                <a:tab pos="829310" algn="l"/>
                <a:tab pos="1812289" algn="l"/>
              </a:tabLst>
            </a:pPr>
            <a:r>
              <a:rPr sz="1400" spc="-5" dirty="0">
                <a:latin typeface="Calibri"/>
                <a:cs typeface="Calibri"/>
              </a:rPr>
              <a:t>pensión	alimenticia	obtenida  </a:t>
            </a:r>
            <a:r>
              <a:rPr sz="1400" dirty="0">
                <a:latin typeface="Calibri"/>
                <a:cs typeface="Calibri"/>
              </a:rPr>
              <a:t>deben </a:t>
            </a:r>
            <a:r>
              <a:rPr sz="1400" spc="-5" dirty="0">
                <a:latin typeface="Calibri"/>
                <a:cs typeface="Calibri"/>
              </a:rPr>
              <a:t>incluir todos </a:t>
            </a:r>
            <a:r>
              <a:rPr sz="1400" dirty="0">
                <a:latin typeface="Calibri"/>
                <a:cs typeface="Calibri"/>
              </a:rPr>
              <a:t>los </a:t>
            </a:r>
            <a:r>
              <a:rPr sz="1400" spc="-5" dirty="0">
                <a:latin typeface="Calibri"/>
                <a:cs typeface="Calibri"/>
              </a:rPr>
              <a:t>aportes  </a:t>
            </a:r>
            <a:r>
              <a:rPr sz="1400" dirty="0">
                <a:latin typeface="Calibri"/>
                <a:cs typeface="Calibri"/>
              </a:rPr>
              <a:t>de   </a:t>
            </a:r>
            <a:r>
              <a:rPr sz="1400" spc="-5" dirty="0">
                <a:latin typeface="Calibri"/>
                <a:cs typeface="Calibri"/>
              </a:rPr>
              <a:t>manera   voluntaria.   </a:t>
            </a:r>
            <a:r>
              <a:rPr sz="1400" dirty="0">
                <a:latin typeface="Calibri"/>
                <a:cs typeface="Calibri"/>
              </a:rPr>
              <a:t>Se</a:t>
            </a:r>
            <a:r>
              <a:rPr sz="1400" spc="27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debe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86598" y="3714750"/>
            <a:ext cx="852805" cy="66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" algn="just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judicial </a:t>
            </a:r>
            <a:r>
              <a:rPr sz="1400" dirty="0">
                <a:latin typeface="Calibri"/>
                <a:cs typeface="Calibri"/>
              </a:rPr>
              <a:t>o  </a:t>
            </a:r>
            <a:r>
              <a:rPr sz="1400" spc="-10" dirty="0">
                <a:latin typeface="Calibri"/>
                <a:cs typeface="Calibri"/>
              </a:rPr>
              <a:t>m</a:t>
            </a:r>
            <a:r>
              <a:rPr sz="1400" spc="-5" dirty="0">
                <a:latin typeface="Calibri"/>
                <a:cs typeface="Calibri"/>
              </a:rPr>
              <a:t>on</a:t>
            </a:r>
            <a:r>
              <a:rPr sz="1400" spc="-20" dirty="0">
                <a:latin typeface="Calibri"/>
                <a:cs typeface="Calibri"/>
              </a:rPr>
              <a:t>e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ari</a:t>
            </a:r>
            <a:r>
              <a:rPr sz="1400" spc="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s  </a:t>
            </a:r>
            <a:r>
              <a:rPr sz="1400" spc="-5" dirty="0">
                <a:latin typeface="Calibri"/>
                <a:cs typeface="Calibri"/>
              </a:rPr>
              <a:t>ingresar </a:t>
            </a:r>
            <a:r>
              <a:rPr sz="1400" spc="1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02942" y="4354829"/>
            <a:ext cx="6238240" cy="1515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promedio </a:t>
            </a:r>
            <a:r>
              <a:rPr sz="1400" spc="-5" dirty="0">
                <a:latin typeface="Calibri"/>
                <a:cs typeface="Calibri"/>
              </a:rPr>
              <a:t>mensual percibido </a:t>
            </a:r>
            <a:r>
              <a:rPr sz="1400" spc="-10" dirty="0">
                <a:latin typeface="Calibri"/>
                <a:cs typeface="Calibri"/>
              </a:rPr>
              <a:t>durante </a:t>
            </a:r>
            <a:r>
              <a:rPr sz="1400" spc="-5" dirty="0">
                <a:latin typeface="Calibri"/>
                <a:cs typeface="Calibri"/>
              </a:rPr>
              <a:t>el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año.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299085" marR="5080" indent="-286385" algn="just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400" b="1" dirty="0">
                <a:latin typeface="Calibri"/>
                <a:cs typeface="Calibri"/>
              </a:rPr>
              <a:t>Actividades </a:t>
            </a:r>
            <a:r>
              <a:rPr sz="1400" b="1" spc="-5" dirty="0">
                <a:latin typeface="Calibri"/>
                <a:cs typeface="Calibri"/>
              </a:rPr>
              <a:t>independientes: </a:t>
            </a:r>
            <a:r>
              <a:rPr sz="1400" dirty="0">
                <a:latin typeface="Calibri"/>
                <a:cs typeface="Calibri"/>
              </a:rPr>
              <a:t>Se </a:t>
            </a:r>
            <a:r>
              <a:rPr sz="1400" spc="-5" dirty="0">
                <a:latin typeface="Calibri"/>
                <a:cs typeface="Calibri"/>
              </a:rPr>
              <a:t>debe ingresar el </a:t>
            </a:r>
            <a:r>
              <a:rPr sz="1400" spc="-10" dirty="0">
                <a:latin typeface="Calibri"/>
                <a:cs typeface="Calibri"/>
              </a:rPr>
              <a:t>promedio </a:t>
            </a:r>
            <a:r>
              <a:rPr sz="1400" spc="-5" dirty="0">
                <a:latin typeface="Calibri"/>
                <a:cs typeface="Calibri"/>
              </a:rPr>
              <a:t>mensual percibido  </a:t>
            </a:r>
            <a:r>
              <a:rPr sz="1400" spc="-10" dirty="0">
                <a:latin typeface="Calibri"/>
                <a:cs typeface="Calibri"/>
              </a:rPr>
              <a:t>durante </a:t>
            </a:r>
            <a:r>
              <a:rPr sz="1400" spc="-5" dirty="0">
                <a:latin typeface="Calibri"/>
                <a:cs typeface="Calibri"/>
              </a:rPr>
              <a:t>el </a:t>
            </a:r>
            <a:r>
              <a:rPr sz="1400" spc="-10" dirty="0">
                <a:latin typeface="Calibri"/>
                <a:cs typeface="Calibri"/>
              </a:rPr>
              <a:t>año, correspondiente </a:t>
            </a:r>
            <a:r>
              <a:rPr sz="1400" dirty="0">
                <a:latin typeface="Calibri"/>
                <a:cs typeface="Calibri"/>
              </a:rPr>
              <a:t>a todos </a:t>
            </a:r>
            <a:r>
              <a:rPr sz="1400" spc="-10" dirty="0">
                <a:latin typeface="Calibri"/>
                <a:cs typeface="Calibri"/>
              </a:rPr>
              <a:t>los </a:t>
            </a:r>
            <a:r>
              <a:rPr sz="1400" spc="-5" dirty="0">
                <a:latin typeface="Calibri"/>
                <a:cs typeface="Calibri"/>
              </a:rPr>
              <a:t>ingresos </a:t>
            </a:r>
            <a:r>
              <a:rPr sz="1400" spc="5" dirty="0">
                <a:latin typeface="Calibri"/>
                <a:cs typeface="Calibri"/>
              </a:rPr>
              <a:t>NO</a:t>
            </a:r>
            <a:r>
              <a:rPr sz="1400" spc="3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especificados  anteriormente, que pueden </a:t>
            </a:r>
            <a:r>
              <a:rPr sz="1400" spc="-10" dirty="0">
                <a:latin typeface="Calibri"/>
                <a:cs typeface="Calibri"/>
              </a:rPr>
              <a:t>provenir </a:t>
            </a:r>
            <a:r>
              <a:rPr sz="1400" spc="-5" dirty="0">
                <a:latin typeface="Calibri"/>
                <a:cs typeface="Calibri"/>
              </a:rPr>
              <a:t>de </a:t>
            </a:r>
            <a:r>
              <a:rPr sz="1400" dirty="0">
                <a:latin typeface="Calibri"/>
                <a:cs typeface="Calibri"/>
              </a:rPr>
              <a:t>actividades </a:t>
            </a:r>
            <a:r>
              <a:rPr sz="1400" spc="-5" dirty="0">
                <a:latin typeface="Calibri"/>
                <a:cs typeface="Calibri"/>
              </a:rPr>
              <a:t>formales </a:t>
            </a:r>
            <a:r>
              <a:rPr sz="1400" dirty="0">
                <a:latin typeface="Calibri"/>
                <a:cs typeface="Calibri"/>
              </a:rPr>
              <a:t>e </a:t>
            </a:r>
            <a:r>
              <a:rPr sz="1400" spc="-5" dirty="0">
                <a:latin typeface="Calibri"/>
                <a:cs typeface="Calibri"/>
              </a:rPr>
              <a:t>informales  </a:t>
            </a:r>
            <a:r>
              <a:rPr sz="1400" spc="-10" dirty="0">
                <a:latin typeface="Calibri"/>
                <a:cs typeface="Calibri"/>
              </a:rPr>
              <a:t>(temporeros, </a:t>
            </a:r>
            <a:r>
              <a:rPr sz="1400" spc="-5" dirty="0">
                <a:latin typeface="Calibri"/>
                <a:cs typeface="Calibri"/>
              </a:rPr>
              <a:t>trabajador de casa </a:t>
            </a:r>
            <a:r>
              <a:rPr sz="1400" spc="-10" dirty="0">
                <a:latin typeface="Calibri"/>
                <a:cs typeface="Calibri"/>
              </a:rPr>
              <a:t>particular, </a:t>
            </a:r>
            <a:r>
              <a:rPr sz="1400" spc="-5" dirty="0">
                <a:latin typeface="Calibri"/>
                <a:cs typeface="Calibri"/>
              </a:rPr>
              <a:t>jardineros, vendedores ambulante,  </a:t>
            </a:r>
            <a:r>
              <a:rPr sz="1400" spc="-10" dirty="0">
                <a:latin typeface="Calibri"/>
                <a:cs typeface="Calibri"/>
              </a:rPr>
              <a:t>etc. </a:t>
            </a:r>
            <a:r>
              <a:rPr sz="1400" spc="-5" dirty="0">
                <a:latin typeface="Calibri"/>
                <a:cs typeface="Calibri"/>
              </a:rPr>
              <a:t>sin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contrato.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17</a:t>
            </a:fld>
            <a:endParaRPr dirty="0"/>
          </a:p>
        </p:txBody>
      </p:sp>
      <p:pic>
        <p:nvPicPr>
          <p:cNvPr id="13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1" y="1"/>
            <a:ext cx="973554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46091" y="2205227"/>
            <a:ext cx="3075940" cy="396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Times New Roman"/>
              <a:cs typeface="Times New Roman"/>
            </a:endParaRPr>
          </a:p>
          <a:p>
            <a:pPr marL="214629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77724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435">
              <a:lnSpc>
                <a:spcPct val="100000"/>
              </a:lnSpc>
            </a:pPr>
            <a:r>
              <a:rPr dirty="0">
                <a:solidFill>
                  <a:srgbClr val="C00000"/>
                </a:solidFill>
              </a:rPr>
              <a:t>Final</a:t>
            </a:r>
            <a:r>
              <a:rPr spc="-5" dirty="0">
                <a:solidFill>
                  <a:srgbClr val="C00000"/>
                </a:solidFill>
              </a:rPr>
              <a:t>i</a:t>
            </a:r>
            <a:r>
              <a:rPr spc="-30" dirty="0">
                <a:solidFill>
                  <a:srgbClr val="C00000"/>
                </a:solidFill>
              </a:rPr>
              <a:t>z</a:t>
            </a:r>
            <a:r>
              <a:rPr dirty="0">
                <a:solidFill>
                  <a:srgbClr val="C00000"/>
                </a:solidFill>
              </a:rPr>
              <a:t>ar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/>
              <a:pPr marL="51435">
                <a:lnSpc>
                  <a:spcPct val="100000"/>
                </a:lnSpc>
                <a:spcBef>
                  <a:spcPts val="20"/>
                </a:spcBef>
              </a:pPr>
              <a:t>18</a:t>
            </a:fld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2058670" y="942975"/>
            <a:ext cx="625348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Una </a:t>
            </a:r>
            <a:r>
              <a:rPr sz="1600" spc="-10" dirty="0">
                <a:latin typeface="Calibri"/>
                <a:cs typeface="Calibri"/>
              </a:rPr>
              <a:t>vez </a:t>
            </a:r>
            <a:r>
              <a:rPr sz="1600" spc="-5" dirty="0">
                <a:latin typeface="Calibri"/>
                <a:cs typeface="Calibri"/>
              </a:rPr>
              <a:t>completado el </a:t>
            </a:r>
            <a:r>
              <a:rPr sz="1600" spc="-10" dirty="0">
                <a:latin typeface="Calibri"/>
                <a:cs typeface="Calibri"/>
              </a:rPr>
              <a:t>formulario, </a:t>
            </a:r>
            <a:r>
              <a:rPr sz="1600" spc="-5" dirty="0">
                <a:latin typeface="Calibri"/>
                <a:cs typeface="Calibri"/>
              </a:rPr>
              <a:t>el estudiante </a:t>
            </a:r>
            <a:r>
              <a:rPr sz="1600" dirty="0">
                <a:latin typeface="Calibri"/>
                <a:cs typeface="Calibri"/>
              </a:rPr>
              <a:t>debe </a:t>
            </a:r>
            <a:r>
              <a:rPr sz="1600" spc="-5" dirty="0">
                <a:latin typeface="Calibri"/>
                <a:cs typeface="Calibri"/>
              </a:rPr>
              <a:t>aceptar </a:t>
            </a:r>
            <a:r>
              <a:rPr sz="1600" dirty="0">
                <a:latin typeface="Calibri"/>
                <a:cs typeface="Calibri"/>
              </a:rPr>
              <a:t>los </a:t>
            </a:r>
            <a:r>
              <a:rPr sz="1600" spc="-5" dirty="0">
                <a:latin typeface="Calibri"/>
                <a:cs typeface="Calibri"/>
              </a:rPr>
              <a:t>términos </a:t>
            </a:r>
            <a:r>
              <a:rPr sz="1600" dirty="0">
                <a:latin typeface="Calibri"/>
                <a:cs typeface="Calibri"/>
              </a:rPr>
              <a:t>y  </a:t>
            </a:r>
            <a:r>
              <a:rPr sz="1600" spc="-5" dirty="0">
                <a:latin typeface="Calibri"/>
                <a:cs typeface="Calibri"/>
              </a:rPr>
              <a:t>acuerdos, ingresar </a:t>
            </a:r>
            <a:r>
              <a:rPr sz="1600" dirty="0">
                <a:latin typeface="Calibri"/>
                <a:cs typeface="Calibri"/>
              </a:rPr>
              <a:t>su </a:t>
            </a:r>
            <a:r>
              <a:rPr sz="1600" spc="-5" dirty="0">
                <a:latin typeface="Calibri"/>
                <a:cs typeface="Calibri"/>
              </a:rPr>
              <a:t>Rut </a:t>
            </a:r>
            <a:r>
              <a:rPr sz="1600" dirty="0">
                <a:latin typeface="Calibri"/>
                <a:cs typeface="Calibri"/>
              </a:rPr>
              <a:t>y </a:t>
            </a:r>
            <a:r>
              <a:rPr sz="1600" spc="-10" dirty="0">
                <a:latin typeface="Calibri"/>
                <a:cs typeface="Calibri"/>
              </a:rPr>
              <a:t>contraseña </a:t>
            </a:r>
            <a:r>
              <a:rPr sz="1600" spc="-5" dirty="0">
                <a:latin typeface="Calibri"/>
                <a:cs typeface="Calibri"/>
              </a:rPr>
              <a:t>creada al </a:t>
            </a:r>
            <a:r>
              <a:rPr sz="1600" spc="-10" dirty="0">
                <a:latin typeface="Calibri"/>
                <a:cs typeface="Calibri"/>
              </a:rPr>
              <a:t>momento </a:t>
            </a:r>
            <a:r>
              <a:rPr sz="1600" spc="-5" dirty="0">
                <a:latin typeface="Calibri"/>
                <a:cs typeface="Calibri"/>
              </a:rPr>
              <a:t>de </a:t>
            </a:r>
            <a:r>
              <a:rPr sz="1600" spc="-10" dirty="0">
                <a:latin typeface="Calibri"/>
                <a:cs typeface="Calibri"/>
              </a:rPr>
              <a:t>registrarse </a:t>
            </a:r>
            <a:r>
              <a:rPr sz="1600" dirty="0">
                <a:latin typeface="Calibri"/>
                <a:cs typeface="Calibri"/>
              </a:rPr>
              <a:t>y </a:t>
            </a:r>
            <a:r>
              <a:rPr sz="1600" b="1" dirty="0">
                <a:latin typeface="Calibri"/>
                <a:cs typeface="Calibri"/>
              </a:rPr>
              <a:t>“Finalizar” 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postulación. </a:t>
            </a:r>
            <a:r>
              <a:rPr sz="1600" dirty="0">
                <a:latin typeface="Calibri"/>
                <a:cs typeface="Calibri"/>
              </a:rPr>
              <a:t>Se </a:t>
            </a:r>
            <a:r>
              <a:rPr sz="1600" spc="-10" dirty="0">
                <a:latin typeface="Calibri"/>
                <a:cs typeface="Calibri"/>
              </a:rPr>
              <a:t>generará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b="1" spc="-10" dirty="0">
                <a:latin typeface="Calibri"/>
                <a:cs typeface="Calibri"/>
              </a:rPr>
              <a:t>comprobante </a:t>
            </a:r>
            <a:r>
              <a:rPr sz="1600" b="1" dirty="0">
                <a:latin typeface="Calibri"/>
                <a:cs typeface="Calibri"/>
              </a:rPr>
              <a:t>de </a:t>
            </a:r>
            <a:r>
              <a:rPr sz="1600" b="1" spc="-5" dirty="0">
                <a:latin typeface="Calibri"/>
                <a:cs typeface="Calibri"/>
              </a:rPr>
              <a:t>postulación, </a:t>
            </a:r>
            <a:r>
              <a:rPr sz="1600" spc="-5" dirty="0">
                <a:latin typeface="Calibri"/>
                <a:cs typeface="Calibri"/>
              </a:rPr>
              <a:t>el </a:t>
            </a:r>
            <a:r>
              <a:rPr sz="1600" dirty="0">
                <a:latin typeface="Calibri"/>
                <a:cs typeface="Calibri"/>
              </a:rPr>
              <a:t>que </a:t>
            </a:r>
            <a:r>
              <a:rPr sz="1600" spc="-5" dirty="0">
                <a:latin typeface="Calibri"/>
                <a:cs typeface="Calibri"/>
              </a:rPr>
              <a:t>deberá </a:t>
            </a:r>
            <a:r>
              <a:rPr sz="1600" spc="5" dirty="0">
                <a:latin typeface="Calibri"/>
                <a:cs typeface="Calibri"/>
              </a:rPr>
              <a:t>leer  </a:t>
            </a:r>
            <a:r>
              <a:rPr sz="1600" spc="-10" dirty="0">
                <a:latin typeface="Calibri"/>
                <a:cs typeface="Calibri"/>
              </a:rPr>
              <a:t>atentamente </a:t>
            </a:r>
            <a:r>
              <a:rPr sz="1600" dirty="0">
                <a:latin typeface="Calibri"/>
                <a:cs typeface="Calibri"/>
              </a:rPr>
              <a:t>y </a:t>
            </a:r>
            <a:r>
              <a:rPr sz="1600" spc="-5" dirty="0">
                <a:latin typeface="Calibri"/>
                <a:cs typeface="Calibri"/>
              </a:rPr>
              <a:t>guardar </a:t>
            </a:r>
            <a:r>
              <a:rPr sz="1600" spc="-10" dirty="0">
                <a:latin typeface="Calibri"/>
                <a:cs typeface="Calibri"/>
              </a:rPr>
              <a:t>para </a:t>
            </a:r>
            <a:r>
              <a:rPr sz="1600" spc="-5" dirty="0">
                <a:latin typeface="Calibri"/>
                <a:cs typeface="Calibri"/>
              </a:rPr>
              <a:t>presentar en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institución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Educación </a:t>
            </a:r>
            <a:r>
              <a:rPr sz="1600" spc="-15" dirty="0">
                <a:latin typeface="Calibri"/>
                <a:cs typeface="Calibri"/>
              </a:rPr>
              <a:t>Superior, </a:t>
            </a:r>
            <a:r>
              <a:rPr sz="1600" spc="-5" dirty="0">
                <a:latin typeface="Calibri"/>
                <a:cs typeface="Calibri"/>
              </a:rPr>
              <a:t>donde  </a:t>
            </a:r>
            <a:r>
              <a:rPr sz="1600" dirty="0">
                <a:latin typeface="Calibri"/>
                <a:cs typeface="Calibri"/>
              </a:rPr>
              <a:t>se </a:t>
            </a:r>
            <a:r>
              <a:rPr sz="1600" spc="-5" dirty="0">
                <a:latin typeface="Calibri"/>
                <a:cs typeface="Calibri"/>
              </a:rPr>
              <a:t>matricule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posteriormente.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84120" y="2991611"/>
            <a:ext cx="1845563" cy="23484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46091" y="2205227"/>
            <a:ext cx="3075432" cy="39654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70446" y="1"/>
            <a:ext cx="973553" cy="685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136139" y="3008884"/>
            <a:ext cx="4871085" cy="21337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400" b="1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81280" marR="74930" algn="ctr">
              <a:lnSpc>
                <a:spcPts val="1500"/>
              </a:lnSpc>
            </a:pPr>
            <a:r>
              <a:rPr sz="24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Infórmate </a:t>
            </a:r>
            <a:r>
              <a:rPr sz="24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en:</a:t>
            </a:r>
            <a:r>
              <a:rPr sz="2400" b="1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latin typeface="Calibri"/>
                <a:cs typeface="Calibri"/>
                <a:hlinkClick r:id="rId2"/>
              </a:rPr>
              <a:t>www.gratuidad.cl</a:t>
            </a:r>
            <a:r>
              <a:rPr sz="24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</a:t>
            </a:r>
            <a:r>
              <a:rPr sz="24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latin typeface="Calibri"/>
                <a:cs typeface="Calibri"/>
                <a:hlinkClick r:id="rId3"/>
              </a:rPr>
              <a:t>www.beneficiosestudiantiles.cl </a:t>
            </a:r>
            <a:r>
              <a:rPr sz="24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endParaRPr lang="es-CL" sz="2400" spc="-10" dirty="0" smtClean="0">
              <a:solidFill>
                <a:srgbClr val="1F487C"/>
              </a:solidFill>
              <a:latin typeface="Calibri"/>
              <a:cs typeface="Calibri"/>
            </a:endParaRPr>
          </a:p>
          <a:p>
            <a:pPr marL="81280" marR="74930" algn="ctr">
              <a:lnSpc>
                <a:spcPts val="1500"/>
              </a:lnSpc>
            </a:pPr>
            <a:endParaRPr lang="es-CL" sz="2400" b="1" spc="-10" dirty="0">
              <a:solidFill>
                <a:srgbClr val="1F487C"/>
              </a:solidFill>
              <a:latin typeface="Calibri"/>
              <a:cs typeface="Calibri"/>
            </a:endParaRPr>
          </a:p>
          <a:p>
            <a:pPr marL="81280" marR="74930" algn="ctr">
              <a:lnSpc>
                <a:spcPts val="1500"/>
              </a:lnSpc>
            </a:pPr>
            <a:r>
              <a:rPr lang="es-CL" sz="2400" b="1" spc="-10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Preguntas</a:t>
            </a:r>
            <a:r>
              <a:rPr sz="2400" b="1" spc="-5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: </a:t>
            </a:r>
            <a:endParaRPr lang="es-CL" sz="2400" b="1" spc="-5" dirty="0" smtClean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 marL="81280" marR="74930" algn="ctr">
              <a:lnSpc>
                <a:spcPts val="1500"/>
              </a:lnSpc>
            </a:pPr>
            <a:endParaRPr lang="es-CL" sz="2400" spc="-5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  <a:hlinkClick r:id="rId4"/>
            </a:endParaRPr>
          </a:p>
          <a:p>
            <a:pPr marL="81280" marR="74930" algn="ctr">
              <a:lnSpc>
                <a:spcPts val="1500"/>
              </a:lnSpc>
            </a:pPr>
            <a:r>
              <a:rPr sz="2400" spc="-10" dirty="0" smtClean="0">
                <a:solidFill>
                  <a:srgbClr val="1F487C"/>
                </a:solidFill>
                <a:latin typeface="Calibri"/>
                <a:cs typeface="Calibri"/>
                <a:hlinkClick r:id="rId4"/>
              </a:rPr>
              <a:t>www.facebook.com/estudiaresmiderecho </a:t>
            </a:r>
            <a:r>
              <a:rPr sz="2400" spc="-10" dirty="0" smtClean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endParaRPr lang="es-CL" sz="2400" spc="-10" dirty="0" smtClean="0">
              <a:solidFill>
                <a:srgbClr val="1F487C"/>
              </a:solidFill>
              <a:latin typeface="Calibri"/>
              <a:cs typeface="Calibri"/>
            </a:endParaRPr>
          </a:p>
          <a:p>
            <a:pPr marL="81280" marR="74930" algn="ctr">
              <a:lnSpc>
                <a:spcPts val="1500"/>
              </a:lnSpc>
            </a:pPr>
            <a:endParaRPr lang="es-CL" sz="2400" spc="-10" dirty="0" smtClean="0">
              <a:solidFill>
                <a:srgbClr val="1F487C"/>
              </a:solidFill>
              <a:latin typeface="Calibri"/>
              <a:cs typeface="Calibri"/>
            </a:endParaRPr>
          </a:p>
          <a:p>
            <a:pPr marL="81280" marR="74930" algn="ctr">
              <a:lnSpc>
                <a:spcPts val="1500"/>
              </a:lnSpc>
            </a:pPr>
            <a:r>
              <a:rPr sz="2400" b="1" spc="-5" dirty="0" err="1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Contácta</a:t>
            </a:r>
            <a:r>
              <a:rPr lang="es-CL" sz="2400" b="1" spc="-5" dirty="0" err="1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rse</a:t>
            </a:r>
            <a:r>
              <a:rPr sz="2400" b="1" spc="-5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al </a:t>
            </a:r>
            <a:r>
              <a:rPr sz="2400" b="1" spc="-5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600 </a:t>
            </a:r>
            <a:r>
              <a:rPr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600</a:t>
            </a:r>
            <a:r>
              <a:rPr sz="2400" b="1" spc="-50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400" b="1" spc="-5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2626</a:t>
            </a:r>
            <a:endParaRPr sz="2400" b="1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37709" y="6570598"/>
            <a:ext cx="14160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152400"/>
            <a:ext cx="1298071" cy="914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¿Cuándo postular? </a:t>
            </a:r>
            <a:endParaRPr lang="es-CL" sz="4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sz="2800" b="1" spc="-5" dirty="0" smtClean="0">
              <a:solidFill>
                <a:schemeClr val="accent4">
                  <a:lumMod val="50000"/>
                </a:schemeClr>
              </a:solidFill>
              <a:latin typeface="Calibri"/>
              <a:cs typeface="Calibri"/>
            </a:endParaRPr>
          </a:p>
          <a:p>
            <a:endParaRPr lang="es-CL" sz="2800" b="1" spc="-5" dirty="0" smtClean="0">
              <a:solidFill>
                <a:schemeClr val="accent4">
                  <a:lumMod val="50000"/>
                </a:schemeClr>
              </a:solidFill>
              <a:latin typeface="Calibri"/>
              <a:cs typeface="Calibri"/>
            </a:endParaRPr>
          </a:p>
          <a:p>
            <a:endParaRPr lang="es-CL" sz="2800" b="1" spc="-5" dirty="0" smtClean="0">
              <a:solidFill>
                <a:schemeClr val="accent4">
                  <a:lumMod val="50000"/>
                </a:schemeClr>
              </a:solidFill>
              <a:latin typeface="Calibri"/>
              <a:cs typeface="Calibri"/>
            </a:endParaRPr>
          </a:p>
          <a:p>
            <a:r>
              <a:rPr lang="es-CL" sz="2400" b="1" spc="-5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Desde </a:t>
            </a:r>
            <a:r>
              <a:rPr lang="es-CL" sz="2400" b="1" spc="-10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octubre </a:t>
            </a:r>
            <a:r>
              <a:rPr lang="es-CL" sz="2400" b="1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a</a:t>
            </a:r>
            <a:r>
              <a:rPr lang="es-CL" sz="2400" b="1" spc="-5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 </a:t>
            </a:r>
            <a:r>
              <a:rPr lang="es-CL" sz="2400" b="1" spc="-10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noviembre </a:t>
            </a:r>
            <a:r>
              <a:rPr lang="es-CL" sz="2400" b="1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de</a:t>
            </a:r>
            <a:r>
              <a:rPr lang="es-CL" sz="2400" b="1" spc="-45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 </a:t>
            </a:r>
            <a:r>
              <a:rPr lang="es-CL" sz="2400" b="1" spc="-5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2018</a:t>
            </a:r>
          </a:p>
          <a:p>
            <a:endParaRPr lang="es-CL" sz="2400" b="1" spc="-5" dirty="0" smtClean="0">
              <a:solidFill>
                <a:srgbClr val="0070C0"/>
              </a:solidFill>
              <a:latin typeface="Arial Black" pitchFamily="34" charset="0"/>
              <a:cs typeface="Calibri"/>
            </a:endParaRPr>
          </a:p>
          <a:p>
            <a:r>
              <a:rPr lang="es-CL" sz="2400" b="1" spc="-5" dirty="0" smtClean="0">
                <a:solidFill>
                  <a:srgbClr val="0070C0"/>
                </a:solidFill>
                <a:latin typeface="Arial Black" pitchFamily="34" charset="0"/>
                <a:cs typeface="Calibri"/>
              </a:rPr>
              <a:t>En http://postulacion.becasycreditos.cl/fuas/</a:t>
            </a:r>
            <a:endParaRPr lang="es-CL" sz="2400" dirty="0" smtClean="0">
              <a:solidFill>
                <a:srgbClr val="0070C0"/>
              </a:solidFill>
              <a:latin typeface="Arial Black" pitchFamily="34" charset="0"/>
              <a:cs typeface="Calibri"/>
            </a:endParaRP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3400" y="339597"/>
            <a:ext cx="63246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FF"/>
                </a:solidFill>
              </a:rPr>
              <a:t>¿Qué es el</a:t>
            </a:r>
            <a:r>
              <a:rPr spc="-50" dirty="0">
                <a:solidFill>
                  <a:srgbClr val="0000FF"/>
                </a:solidFill>
              </a:rPr>
              <a:t> </a:t>
            </a:r>
            <a:r>
              <a:rPr spc="-15" dirty="0">
                <a:solidFill>
                  <a:srgbClr val="0000FF"/>
                </a:solidFill>
              </a:rPr>
              <a:t>FUAS?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38200" y="990600"/>
            <a:ext cx="7162800" cy="1377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8630" algn="just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El </a:t>
            </a:r>
            <a:r>
              <a:rPr sz="2000" spc="-10" dirty="0">
                <a:latin typeface="Calibri"/>
                <a:cs typeface="Calibri"/>
              </a:rPr>
              <a:t>FUAS </a:t>
            </a:r>
            <a:r>
              <a:rPr sz="2000" spc="-5" dirty="0">
                <a:latin typeface="Calibri"/>
                <a:cs typeface="Calibri"/>
              </a:rPr>
              <a:t>(Formulario Único de Acreditación Socioeconómica), es el </a:t>
            </a:r>
            <a:r>
              <a:rPr sz="2000" b="1" dirty="0">
                <a:latin typeface="Calibri"/>
                <a:cs typeface="Calibri"/>
              </a:rPr>
              <a:t>primer </a:t>
            </a:r>
            <a:r>
              <a:rPr sz="2000" b="1" spc="-5" dirty="0">
                <a:latin typeface="Calibri"/>
                <a:cs typeface="Calibri"/>
              </a:rPr>
              <a:t>paso  </a:t>
            </a:r>
            <a:r>
              <a:rPr sz="2000" spc="-10" dirty="0">
                <a:latin typeface="Calibri"/>
                <a:cs typeface="Calibri"/>
              </a:rPr>
              <a:t>para </a:t>
            </a:r>
            <a:r>
              <a:rPr sz="2000" spc="-5" dirty="0">
                <a:latin typeface="Calibri"/>
                <a:cs typeface="Calibri"/>
              </a:rPr>
              <a:t>acceder </a:t>
            </a:r>
            <a:r>
              <a:rPr sz="2000" dirty="0">
                <a:latin typeface="Calibri"/>
                <a:cs typeface="Calibri"/>
              </a:rPr>
              <a:t>a los </a:t>
            </a:r>
            <a:r>
              <a:rPr sz="2000" spc="-5" dirty="0">
                <a:latin typeface="Calibri"/>
                <a:cs typeface="Calibri"/>
              </a:rPr>
              <a:t>Beneficios Estudiantiles </a:t>
            </a:r>
            <a:r>
              <a:rPr sz="2000" spc="-10" dirty="0">
                <a:latin typeface="Calibri"/>
                <a:cs typeface="Calibri"/>
              </a:rPr>
              <a:t>para </a:t>
            </a:r>
            <a:r>
              <a:rPr sz="2000" spc="-5" dirty="0">
                <a:latin typeface="Calibri"/>
                <a:cs typeface="Calibri"/>
              </a:rPr>
              <a:t>obtener un financiamiento en  </a:t>
            </a:r>
            <a:r>
              <a:rPr sz="2000" dirty="0">
                <a:latin typeface="Calibri"/>
                <a:cs typeface="Calibri"/>
              </a:rPr>
              <a:t>la </a:t>
            </a:r>
            <a:r>
              <a:rPr sz="2000" spc="-10">
                <a:latin typeface="Calibri"/>
                <a:cs typeface="Calibri"/>
              </a:rPr>
              <a:t>Educación </a:t>
            </a:r>
            <a:r>
              <a:rPr sz="2000" spc="-15" smtClean="0">
                <a:latin typeface="Calibri"/>
                <a:cs typeface="Calibri"/>
              </a:rPr>
              <a:t>Superior</a:t>
            </a:r>
            <a:r>
              <a:rPr lang="es-CL" sz="2000" spc="-15" dirty="0" smtClean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32300" y="6570598"/>
            <a:ext cx="194310" cy="146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z="900" dirty="0">
                <a:solidFill>
                  <a:srgbClr val="888888"/>
                </a:solidFill>
                <a:latin typeface="Calibri"/>
                <a:cs typeface="Calibri"/>
              </a:rPr>
              <a:pPr marL="25400">
                <a:lnSpc>
                  <a:spcPts val="1010"/>
                </a:lnSpc>
              </a:pPr>
              <a:t>3</a:t>
            </a:fld>
            <a:endParaRPr sz="900">
              <a:latin typeface="Calibri"/>
              <a:cs typeface="Calibri"/>
            </a:endParaRPr>
          </a:p>
        </p:txBody>
      </p:sp>
      <p:pic>
        <p:nvPicPr>
          <p:cNvPr id="11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0"/>
            <a:ext cx="1066800" cy="751485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609600" y="2133600"/>
            <a:ext cx="6781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spc="-5" dirty="0" smtClean="0">
                <a:solidFill>
                  <a:srgbClr val="C00000"/>
                </a:solidFill>
              </a:rPr>
              <a:t>¿A qué beneficios </a:t>
            </a:r>
            <a:r>
              <a:rPr lang="es-CL" sz="2400" dirty="0" smtClean="0">
                <a:solidFill>
                  <a:srgbClr val="C00000"/>
                </a:solidFill>
              </a:rPr>
              <a:t>se </a:t>
            </a:r>
            <a:r>
              <a:rPr lang="es-CL" sz="2400" spc="-15" dirty="0" smtClean="0">
                <a:solidFill>
                  <a:srgbClr val="C00000"/>
                </a:solidFill>
              </a:rPr>
              <a:t>opta </a:t>
            </a:r>
            <a:r>
              <a:rPr lang="es-CL" sz="2400" dirty="0" smtClean="0">
                <a:solidFill>
                  <a:srgbClr val="C00000"/>
                </a:solidFill>
              </a:rPr>
              <a:t>al </a:t>
            </a:r>
            <a:r>
              <a:rPr lang="es-CL" sz="2400" spc="-10" dirty="0" smtClean="0">
                <a:solidFill>
                  <a:srgbClr val="C00000"/>
                </a:solidFill>
              </a:rPr>
              <a:t>completar </a:t>
            </a:r>
            <a:r>
              <a:rPr lang="es-CL" sz="2400" spc="-5" dirty="0" smtClean="0">
                <a:solidFill>
                  <a:srgbClr val="C00000"/>
                </a:solidFill>
              </a:rPr>
              <a:t>el</a:t>
            </a:r>
            <a:r>
              <a:rPr lang="es-CL" sz="2400" spc="5" dirty="0" smtClean="0">
                <a:solidFill>
                  <a:srgbClr val="C00000"/>
                </a:solidFill>
              </a:rPr>
              <a:t> </a:t>
            </a:r>
            <a:r>
              <a:rPr lang="es-CL" sz="2400" spc="-15" dirty="0" smtClean="0">
                <a:solidFill>
                  <a:srgbClr val="C00000"/>
                </a:solidFill>
              </a:rPr>
              <a:t>FUAS?</a:t>
            </a:r>
            <a:endParaRPr lang="es-CL" sz="2400" dirty="0">
              <a:solidFill>
                <a:srgbClr val="C0000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62000" y="2579906"/>
            <a:ext cx="7315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60020">
              <a:lnSpc>
                <a:spcPct val="100000"/>
              </a:lnSpc>
            </a:pPr>
            <a:r>
              <a:rPr lang="es-CL" dirty="0" smtClean="0">
                <a:latin typeface="Candara" pitchFamily="34" charset="0"/>
                <a:cs typeface="Calibri"/>
              </a:rPr>
              <a:t>Al </a:t>
            </a:r>
            <a:r>
              <a:rPr lang="es-CL" spc="-10" dirty="0" smtClean="0">
                <a:latin typeface="Candara" pitchFamily="34" charset="0"/>
                <a:cs typeface="Calibri"/>
              </a:rPr>
              <a:t>completar </a:t>
            </a:r>
            <a:r>
              <a:rPr lang="es-CL" spc="-5" dirty="0" smtClean="0">
                <a:latin typeface="Candara" pitchFamily="34" charset="0"/>
                <a:cs typeface="Calibri"/>
              </a:rPr>
              <a:t>el FUAS, </a:t>
            </a:r>
            <a:r>
              <a:rPr lang="es-CL" dirty="0" smtClean="0">
                <a:latin typeface="Candara" pitchFamily="34" charset="0"/>
                <a:cs typeface="Calibri"/>
              </a:rPr>
              <a:t>los </a:t>
            </a:r>
            <a:r>
              <a:rPr lang="es-CL" spc="-5" dirty="0" smtClean="0">
                <a:latin typeface="Candara" pitchFamily="34" charset="0"/>
                <a:cs typeface="Calibri"/>
              </a:rPr>
              <a:t>estudiantes están </a:t>
            </a:r>
            <a:r>
              <a:rPr lang="es-CL" spc="-10" dirty="0" smtClean="0">
                <a:latin typeface="Candara" pitchFamily="34" charset="0"/>
                <a:cs typeface="Calibri"/>
              </a:rPr>
              <a:t>optando </a:t>
            </a:r>
            <a:r>
              <a:rPr lang="es-CL" dirty="0" smtClean="0">
                <a:latin typeface="Candara" pitchFamily="34" charset="0"/>
                <a:cs typeface="Calibri"/>
              </a:rPr>
              <a:t>a </a:t>
            </a:r>
            <a:r>
              <a:rPr lang="es-CL" spc="-5" dirty="0" smtClean="0">
                <a:latin typeface="Candara" pitchFamily="34" charset="0"/>
                <a:cs typeface="Calibri"/>
              </a:rPr>
              <a:t>todos </a:t>
            </a:r>
            <a:r>
              <a:rPr lang="es-CL" dirty="0" smtClean="0">
                <a:latin typeface="Candara" pitchFamily="34" charset="0"/>
                <a:cs typeface="Calibri"/>
              </a:rPr>
              <a:t>los </a:t>
            </a:r>
            <a:r>
              <a:rPr lang="es-CL" spc="-5" dirty="0" smtClean="0">
                <a:latin typeface="Candara" pitchFamily="34" charset="0"/>
                <a:cs typeface="Calibri"/>
              </a:rPr>
              <a:t>beneficios de arancel  </a:t>
            </a:r>
            <a:r>
              <a:rPr lang="es-CL" spc="-10" dirty="0" smtClean="0">
                <a:latin typeface="Candara" pitchFamily="34" charset="0"/>
                <a:cs typeface="Calibri"/>
              </a:rPr>
              <a:t>para Educación </a:t>
            </a:r>
            <a:r>
              <a:rPr lang="es-CL" spc="-5" dirty="0" smtClean="0">
                <a:latin typeface="Candara" pitchFamily="34" charset="0"/>
                <a:cs typeface="Calibri"/>
              </a:rPr>
              <a:t>Superior: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es-CL" sz="2000" dirty="0" smtClean="0">
              <a:latin typeface="Candara" pitchFamily="34" charset="0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Gratuidad 2017 (primer año </a:t>
            </a:r>
            <a:r>
              <a:rPr lang="es-CL" dirty="0" smtClean="0">
                <a:latin typeface="Candara" pitchFamily="34" charset="0"/>
                <a:cs typeface="Calibri"/>
              </a:rPr>
              <a:t>y </a:t>
            </a:r>
            <a:r>
              <a:rPr lang="es-CL" spc="-5" dirty="0" smtClean="0">
                <a:latin typeface="Candara" pitchFamily="34" charset="0"/>
                <a:cs typeface="Calibri"/>
              </a:rPr>
              <a:t>desde segundo</a:t>
            </a:r>
            <a:r>
              <a:rPr lang="es-CL" spc="35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año)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Beca Bicentenario (primer año </a:t>
            </a:r>
            <a:r>
              <a:rPr lang="es-CL" dirty="0" smtClean="0">
                <a:latin typeface="Candara" pitchFamily="34" charset="0"/>
                <a:cs typeface="Calibri"/>
              </a:rPr>
              <a:t>y </a:t>
            </a:r>
            <a:r>
              <a:rPr lang="es-CL" spc="-5" dirty="0" smtClean="0">
                <a:latin typeface="Candara" pitchFamily="34" charset="0"/>
                <a:cs typeface="Calibri"/>
              </a:rPr>
              <a:t>desde segundo</a:t>
            </a:r>
            <a:r>
              <a:rPr lang="es-CL" spc="45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año)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Beca Excelencia</a:t>
            </a:r>
            <a:r>
              <a:rPr lang="es-CL" spc="-80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Académica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Beca Juan Gómez </a:t>
            </a:r>
            <a:r>
              <a:rPr lang="es-CL" dirty="0" smtClean="0">
                <a:latin typeface="Candara" pitchFamily="34" charset="0"/>
                <a:cs typeface="Calibri"/>
              </a:rPr>
              <a:t>Millas </a:t>
            </a:r>
            <a:r>
              <a:rPr lang="es-CL" spc="-5" dirty="0" smtClean="0">
                <a:latin typeface="Candara" pitchFamily="34" charset="0"/>
                <a:cs typeface="Calibri"/>
              </a:rPr>
              <a:t>(primer año </a:t>
            </a:r>
            <a:r>
              <a:rPr lang="es-CL" dirty="0" smtClean="0">
                <a:latin typeface="Candara" pitchFamily="34" charset="0"/>
                <a:cs typeface="Calibri"/>
              </a:rPr>
              <a:t>y </a:t>
            </a:r>
            <a:r>
              <a:rPr lang="es-CL" spc="-5" dirty="0" smtClean="0">
                <a:latin typeface="Candara" pitchFamily="34" charset="0"/>
                <a:cs typeface="Calibri"/>
              </a:rPr>
              <a:t>desde segundo</a:t>
            </a:r>
            <a:r>
              <a:rPr lang="es-CL" spc="40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año)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Beca Nuevo </a:t>
            </a:r>
            <a:r>
              <a:rPr lang="es-CL" dirty="0" smtClean="0">
                <a:latin typeface="Candara" pitchFamily="34" charset="0"/>
                <a:cs typeface="Calibri"/>
              </a:rPr>
              <a:t>Milenio </a:t>
            </a:r>
            <a:r>
              <a:rPr lang="es-CL" spc="-5" dirty="0" smtClean="0">
                <a:latin typeface="Candara" pitchFamily="34" charset="0"/>
                <a:cs typeface="Calibri"/>
              </a:rPr>
              <a:t>(primer año </a:t>
            </a:r>
            <a:r>
              <a:rPr lang="es-CL" dirty="0" smtClean="0">
                <a:latin typeface="Candara" pitchFamily="34" charset="0"/>
                <a:cs typeface="Calibri"/>
              </a:rPr>
              <a:t>y </a:t>
            </a:r>
            <a:r>
              <a:rPr lang="es-CL" spc="-5" dirty="0" smtClean="0">
                <a:latin typeface="Candara" pitchFamily="34" charset="0"/>
                <a:cs typeface="Calibri"/>
              </a:rPr>
              <a:t>desde segundo</a:t>
            </a:r>
            <a:r>
              <a:rPr lang="es-CL" spc="15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año)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marR="7620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Beca </a:t>
            </a:r>
            <a:r>
              <a:rPr lang="es-CL" spc="-10" dirty="0" smtClean="0">
                <a:latin typeface="Candara" pitchFamily="34" charset="0"/>
                <a:cs typeface="Calibri"/>
              </a:rPr>
              <a:t>para </a:t>
            </a:r>
            <a:r>
              <a:rPr lang="es-CL" dirty="0" smtClean="0">
                <a:latin typeface="Candara" pitchFamily="34" charset="0"/>
                <a:cs typeface="Calibri"/>
              </a:rPr>
              <a:t>Hijos </a:t>
            </a:r>
            <a:r>
              <a:rPr lang="es-CL" spc="-5" dirty="0" smtClean="0">
                <a:latin typeface="Candara" pitchFamily="34" charset="0"/>
                <a:cs typeface="Calibri"/>
              </a:rPr>
              <a:t>de Profesionales de </a:t>
            </a:r>
            <a:r>
              <a:rPr lang="es-CL" dirty="0" smtClean="0">
                <a:latin typeface="Candara" pitchFamily="34" charset="0"/>
                <a:cs typeface="Calibri"/>
              </a:rPr>
              <a:t>la </a:t>
            </a:r>
            <a:r>
              <a:rPr lang="es-CL" spc="-10" dirty="0" smtClean="0">
                <a:latin typeface="Candara" pitchFamily="34" charset="0"/>
                <a:cs typeface="Calibri"/>
              </a:rPr>
              <a:t>Educación </a:t>
            </a:r>
            <a:r>
              <a:rPr lang="es-CL" dirty="0" smtClean="0">
                <a:latin typeface="Candara" pitchFamily="34" charset="0"/>
                <a:cs typeface="Calibri"/>
              </a:rPr>
              <a:t>(primer </a:t>
            </a:r>
            <a:r>
              <a:rPr lang="es-CL" spc="-5" dirty="0" smtClean="0">
                <a:latin typeface="Candara" pitchFamily="34" charset="0"/>
                <a:cs typeface="Calibri"/>
              </a:rPr>
              <a:t>año </a:t>
            </a:r>
            <a:r>
              <a:rPr lang="es-CL" dirty="0" smtClean="0">
                <a:latin typeface="Candara" pitchFamily="34" charset="0"/>
                <a:cs typeface="Calibri"/>
              </a:rPr>
              <a:t>y desde </a:t>
            </a:r>
            <a:r>
              <a:rPr lang="es-CL" spc="-5" dirty="0" smtClean="0">
                <a:latin typeface="Candara" pitchFamily="34" charset="0"/>
                <a:cs typeface="Calibri"/>
              </a:rPr>
              <a:t>segundo  año)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Beca Puntaje</a:t>
            </a:r>
            <a:r>
              <a:rPr lang="es-CL" spc="-80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PSU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Beca de</a:t>
            </a:r>
            <a:r>
              <a:rPr lang="es-CL" spc="-40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Articulación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10" dirty="0" smtClean="0">
                <a:latin typeface="Candara" pitchFamily="34" charset="0"/>
                <a:cs typeface="Calibri"/>
              </a:rPr>
              <a:t>Crédito con </a:t>
            </a:r>
            <a:r>
              <a:rPr lang="es-CL" spc="-5" dirty="0" smtClean="0">
                <a:latin typeface="Candara" pitchFamily="34" charset="0"/>
                <a:cs typeface="Calibri"/>
              </a:rPr>
              <a:t>Garantía </a:t>
            </a:r>
            <a:r>
              <a:rPr lang="es-CL" spc="-10" dirty="0" smtClean="0">
                <a:latin typeface="Candara" pitchFamily="34" charset="0"/>
                <a:cs typeface="Calibri"/>
              </a:rPr>
              <a:t>Estatal </a:t>
            </a:r>
            <a:r>
              <a:rPr lang="es-CL" spc="-5" dirty="0" smtClean="0">
                <a:latin typeface="Candara" pitchFamily="34" charset="0"/>
                <a:cs typeface="Calibri"/>
              </a:rPr>
              <a:t>(primer año </a:t>
            </a:r>
            <a:r>
              <a:rPr lang="es-CL" dirty="0" smtClean="0">
                <a:latin typeface="Candara" pitchFamily="34" charset="0"/>
                <a:cs typeface="Calibri"/>
              </a:rPr>
              <a:t>y </a:t>
            </a:r>
            <a:r>
              <a:rPr lang="es-CL" spc="-5" dirty="0" smtClean="0">
                <a:latin typeface="Candara" pitchFamily="34" charset="0"/>
                <a:cs typeface="Calibri"/>
              </a:rPr>
              <a:t>desde segundo</a:t>
            </a:r>
            <a:r>
              <a:rPr lang="es-CL" spc="120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año)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10" dirty="0" smtClean="0">
                <a:latin typeface="Candara" pitchFamily="34" charset="0"/>
                <a:cs typeface="Calibri"/>
              </a:rPr>
              <a:t>Fondo </a:t>
            </a:r>
            <a:r>
              <a:rPr lang="es-CL" dirty="0" smtClean="0">
                <a:latin typeface="Candara" pitchFamily="34" charset="0"/>
                <a:cs typeface="Calibri"/>
              </a:rPr>
              <a:t>Solidario </a:t>
            </a:r>
            <a:r>
              <a:rPr lang="es-CL" spc="-5" dirty="0" smtClean="0">
                <a:latin typeface="Candara" pitchFamily="34" charset="0"/>
                <a:cs typeface="Calibri"/>
              </a:rPr>
              <a:t>de </a:t>
            </a:r>
            <a:r>
              <a:rPr lang="es-CL" spc="-10" dirty="0" smtClean="0">
                <a:latin typeface="Candara" pitchFamily="34" charset="0"/>
                <a:cs typeface="Calibri"/>
              </a:rPr>
              <a:t>Crédito</a:t>
            </a:r>
            <a:r>
              <a:rPr lang="es-CL" spc="-20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Universitario</a:t>
            </a:r>
            <a:endParaRPr lang="es-CL" dirty="0" smtClean="0">
              <a:latin typeface="Candara" pitchFamily="34" charset="0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s-CL" spc="-5" dirty="0" smtClean="0">
                <a:latin typeface="Candara" pitchFamily="34" charset="0"/>
                <a:cs typeface="Calibri"/>
              </a:rPr>
              <a:t>Beca de Alimentación</a:t>
            </a:r>
            <a:r>
              <a:rPr lang="es-CL" spc="-45" dirty="0" smtClean="0">
                <a:latin typeface="Candara" pitchFamily="34" charset="0"/>
                <a:cs typeface="Calibri"/>
              </a:rPr>
              <a:t> </a:t>
            </a:r>
            <a:r>
              <a:rPr lang="es-CL" spc="-5" dirty="0" smtClean="0">
                <a:latin typeface="Candara" pitchFamily="34" charset="0"/>
                <a:cs typeface="Calibri"/>
              </a:rPr>
              <a:t>(Junaeb)</a:t>
            </a:r>
            <a:endParaRPr lang="es-CL" dirty="0">
              <a:latin typeface="Candara" pitchFamily="34" charset="0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762000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00200" y="1219200"/>
            <a:ext cx="7000493" cy="39164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99085" marR="5080" indent="-286385" algn="just">
              <a:lnSpc>
                <a:spcPct val="100000"/>
              </a:lnSpc>
              <a:buFont typeface="Courier New"/>
              <a:buChar char="o"/>
              <a:tabLst>
                <a:tab pos="299720" algn="l"/>
              </a:tabLst>
            </a:pPr>
            <a:r>
              <a:rPr sz="2400" spc="-15" dirty="0">
                <a:latin typeface="Calibri"/>
                <a:cs typeface="Calibri"/>
              </a:rPr>
              <a:t>Para </a:t>
            </a:r>
            <a:r>
              <a:rPr sz="2400" spc="-5" dirty="0">
                <a:latin typeface="Calibri"/>
                <a:cs typeface="Calibri"/>
              </a:rPr>
              <a:t>optar </a:t>
            </a:r>
            <a:r>
              <a:rPr sz="2400" dirty="0">
                <a:latin typeface="Calibri"/>
                <a:cs typeface="Calibri"/>
              </a:rPr>
              <a:t>a la </a:t>
            </a:r>
            <a:r>
              <a:rPr sz="2400" b="1" spc="-5" dirty="0">
                <a:latin typeface="Calibri"/>
                <a:cs typeface="Calibri"/>
              </a:rPr>
              <a:t>Beca </a:t>
            </a:r>
            <a:r>
              <a:rPr sz="2400" b="1" spc="-15" dirty="0">
                <a:latin typeface="Calibri"/>
                <a:cs typeface="Calibri"/>
              </a:rPr>
              <a:t>Vocación </a:t>
            </a:r>
            <a:r>
              <a:rPr sz="2400" b="1" spc="-5" dirty="0">
                <a:latin typeface="Calibri"/>
                <a:cs typeface="Calibri"/>
              </a:rPr>
              <a:t>de </a:t>
            </a:r>
            <a:r>
              <a:rPr sz="2400" b="1" spc="-10" dirty="0">
                <a:latin typeface="Calibri"/>
                <a:cs typeface="Calibri"/>
              </a:rPr>
              <a:t>Profesor Pedagogía </a:t>
            </a:r>
            <a:r>
              <a:rPr sz="2400" b="1" dirty="0">
                <a:latin typeface="Calibri"/>
                <a:cs typeface="Calibri"/>
              </a:rPr>
              <a:t>y </a:t>
            </a:r>
            <a:r>
              <a:rPr sz="2400" b="1" spc="-5" dirty="0">
                <a:latin typeface="Calibri"/>
                <a:cs typeface="Calibri"/>
              </a:rPr>
              <a:t>Licenciatura</a:t>
            </a:r>
            <a:r>
              <a:rPr sz="2400" spc="-5" dirty="0">
                <a:latin typeface="Calibri"/>
                <a:cs typeface="Calibri"/>
              </a:rPr>
              <a:t>, </a:t>
            </a:r>
            <a:r>
              <a:rPr sz="2400" spc="-10" dirty="0">
                <a:latin typeface="Calibri"/>
                <a:cs typeface="Calibri"/>
              </a:rPr>
              <a:t>los  </a:t>
            </a:r>
            <a:r>
              <a:rPr sz="2400" spc="-5" dirty="0">
                <a:latin typeface="Calibri"/>
                <a:cs typeface="Calibri"/>
              </a:rPr>
              <a:t>estudiantes también </a:t>
            </a:r>
            <a:r>
              <a:rPr sz="2400" dirty="0">
                <a:latin typeface="Calibri"/>
                <a:cs typeface="Calibri"/>
              </a:rPr>
              <a:t>se </a:t>
            </a:r>
            <a:r>
              <a:rPr sz="2400" spc="-5" dirty="0">
                <a:latin typeface="Calibri"/>
                <a:cs typeface="Calibri"/>
              </a:rPr>
              <a:t>deben </a:t>
            </a:r>
            <a:r>
              <a:rPr sz="2400" spc="-10" dirty="0">
                <a:latin typeface="Calibri"/>
                <a:cs typeface="Calibri"/>
              </a:rPr>
              <a:t>registrar </a:t>
            </a:r>
            <a:r>
              <a:rPr sz="2400" spc="-5" dirty="0">
                <a:latin typeface="Calibri"/>
                <a:cs typeface="Calibri"/>
              </a:rPr>
              <a:t>en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-10" dirty="0">
                <a:latin typeface="Calibri"/>
                <a:cs typeface="Calibri"/>
              </a:rPr>
              <a:t>plataforma FUAS, pero </a:t>
            </a:r>
            <a:r>
              <a:rPr sz="2400" spc="-5" dirty="0">
                <a:latin typeface="Calibri"/>
                <a:cs typeface="Calibri"/>
              </a:rPr>
              <a:t>deberán  escoger el </a:t>
            </a:r>
            <a:r>
              <a:rPr sz="2400" spc="-10" dirty="0">
                <a:latin typeface="Calibri"/>
                <a:cs typeface="Calibri"/>
              </a:rPr>
              <a:t>proceso </a:t>
            </a:r>
            <a:r>
              <a:rPr sz="2400" spc="-5" dirty="0">
                <a:latin typeface="Calibri"/>
                <a:cs typeface="Calibri"/>
              </a:rPr>
              <a:t>que </a:t>
            </a:r>
            <a:r>
              <a:rPr sz="2400" spc="-10" dirty="0">
                <a:latin typeface="Calibri"/>
                <a:cs typeface="Calibri"/>
              </a:rPr>
              <a:t>corresponde </a:t>
            </a:r>
            <a:r>
              <a:rPr sz="2400" spc="-5" dirty="0">
                <a:latin typeface="Calibri"/>
                <a:cs typeface="Calibri"/>
              </a:rPr>
              <a:t>específicamente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este</a:t>
            </a:r>
            <a:r>
              <a:rPr sz="2400" spc="9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beneficio.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Courier New"/>
              <a:buChar char="o"/>
            </a:pPr>
            <a:endParaRPr lang="es-CL" sz="2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Courier New"/>
              <a:buChar char="o"/>
            </a:pPr>
            <a:endParaRPr sz="2400">
              <a:latin typeface="Times New Roman"/>
              <a:cs typeface="Times New Roman"/>
            </a:endParaRPr>
          </a:p>
          <a:p>
            <a:pPr marL="299085" marR="6350" indent="-286385">
              <a:lnSpc>
                <a:spcPct val="100000"/>
              </a:lnSpc>
              <a:buFont typeface="Courier New"/>
              <a:buChar char="o"/>
              <a:tabLst>
                <a:tab pos="299085" algn="l"/>
                <a:tab pos="299720" algn="l"/>
              </a:tabLst>
            </a:pPr>
            <a:r>
              <a:rPr sz="2400" spc="-15" dirty="0">
                <a:latin typeface="Calibri"/>
                <a:cs typeface="Calibri"/>
              </a:rPr>
              <a:t>Para </a:t>
            </a:r>
            <a:r>
              <a:rPr sz="2400" spc="-5" dirty="0">
                <a:latin typeface="Calibri"/>
                <a:cs typeface="Calibri"/>
              </a:rPr>
              <a:t>postular </a:t>
            </a:r>
            <a:r>
              <a:rPr sz="2400" dirty="0">
                <a:latin typeface="Calibri"/>
                <a:cs typeface="Calibri"/>
              </a:rPr>
              <a:t>a la </a:t>
            </a:r>
            <a:r>
              <a:rPr sz="2400" b="1" spc="-5" dirty="0">
                <a:latin typeface="Calibri"/>
                <a:cs typeface="Calibri"/>
              </a:rPr>
              <a:t>Beca </a:t>
            </a:r>
            <a:r>
              <a:rPr sz="2400" b="1" dirty="0">
                <a:latin typeface="Calibri"/>
                <a:cs typeface="Calibri"/>
              </a:rPr>
              <a:t>de </a:t>
            </a:r>
            <a:r>
              <a:rPr sz="2400" b="1" spc="-10" dirty="0">
                <a:latin typeface="Calibri"/>
                <a:cs typeface="Calibri"/>
              </a:rPr>
              <a:t>Reparación</a:t>
            </a:r>
            <a:r>
              <a:rPr sz="2400" spc="-10" dirty="0">
                <a:latin typeface="Calibri"/>
                <a:cs typeface="Calibri"/>
              </a:rPr>
              <a:t>, </a:t>
            </a:r>
            <a:r>
              <a:rPr sz="2400" dirty="0">
                <a:latin typeface="Calibri"/>
                <a:cs typeface="Calibri"/>
              </a:rPr>
              <a:t>se </a:t>
            </a:r>
            <a:r>
              <a:rPr sz="2400" spc="-5" dirty="0">
                <a:latin typeface="Calibri"/>
                <a:cs typeface="Calibri"/>
              </a:rPr>
              <a:t>debe completar un formulario </a:t>
            </a:r>
            <a:r>
              <a:rPr sz="2400" spc="-15" dirty="0">
                <a:latin typeface="Calibri"/>
                <a:cs typeface="Calibri"/>
              </a:rPr>
              <a:t>diferente  </a:t>
            </a:r>
            <a:r>
              <a:rPr sz="2400" spc="-5" dirty="0">
                <a:latin typeface="Calibri"/>
                <a:cs typeface="Calibri"/>
              </a:rPr>
              <a:t>al </a:t>
            </a:r>
            <a:r>
              <a:rPr sz="2400" spc="-10" dirty="0">
                <a:latin typeface="Calibri"/>
                <a:cs typeface="Calibri"/>
              </a:rPr>
              <a:t>FUAS </a:t>
            </a:r>
            <a:r>
              <a:rPr sz="2400" spc="-5" dirty="0">
                <a:latin typeface="Calibri"/>
                <a:cs typeface="Calibri"/>
              </a:rPr>
              <a:t>que </a:t>
            </a:r>
            <a:r>
              <a:rPr sz="2400" spc="-10" dirty="0">
                <a:latin typeface="Calibri"/>
                <a:cs typeface="Calibri"/>
              </a:rPr>
              <a:t>estará </a:t>
            </a:r>
            <a:r>
              <a:rPr sz="2400" spc="-5" dirty="0">
                <a:latin typeface="Calibri"/>
                <a:cs typeface="Calibri"/>
              </a:rPr>
              <a:t>disponible en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u="sng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www.beneficioestudiantiles.cl</a:t>
            </a:r>
            <a:r>
              <a:rPr sz="2400" spc="-5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2300" y="6570598"/>
            <a:ext cx="194310" cy="146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z="900" dirty="0">
                <a:solidFill>
                  <a:srgbClr val="888888"/>
                </a:solidFill>
                <a:latin typeface="Calibri"/>
                <a:cs typeface="Calibri"/>
              </a:rPr>
              <a:pPr marL="25400">
                <a:lnSpc>
                  <a:spcPts val="1010"/>
                </a:lnSpc>
              </a:pPr>
              <a:t>4</a:t>
            </a:fld>
            <a:endParaRPr sz="900">
              <a:latin typeface="Calibri"/>
              <a:cs typeface="Calibri"/>
            </a:endParaRPr>
          </a:p>
        </p:txBody>
      </p:sp>
      <p:pic>
        <p:nvPicPr>
          <p:cNvPr id="9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2274" y="1"/>
            <a:ext cx="1081725" cy="761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90800" y="2655696"/>
            <a:ext cx="375704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10" dirty="0">
                <a:solidFill>
                  <a:schemeClr val="accent2">
                    <a:lumMod val="75000"/>
                  </a:schemeClr>
                </a:solidFill>
              </a:rPr>
              <a:t>Ingreso </a:t>
            </a:r>
            <a:r>
              <a:rPr sz="36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sz="3600" b="1" spc="-55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3600" b="1" spc="-25" dirty="0">
                <a:solidFill>
                  <a:schemeClr val="accent2">
                    <a:lumMod val="75000"/>
                  </a:schemeClr>
                </a:solidFill>
              </a:rPr>
              <a:t>FUAS</a:t>
            </a:r>
            <a:endParaRPr sz="36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32300" y="6570598"/>
            <a:ext cx="194310" cy="146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z="900" dirty="0">
                <a:solidFill>
                  <a:srgbClr val="888888"/>
                </a:solidFill>
                <a:latin typeface="Calibri"/>
                <a:cs typeface="Calibri"/>
              </a:rPr>
              <a:pPr marL="25400">
                <a:lnSpc>
                  <a:spcPts val="1010"/>
                </a:lnSpc>
              </a:pPr>
              <a:t>5</a:t>
            </a:fld>
            <a:endParaRPr sz="900">
              <a:latin typeface="Calibri"/>
              <a:cs typeface="Calibri"/>
            </a:endParaRPr>
          </a:p>
        </p:txBody>
      </p:sp>
      <p:pic>
        <p:nvPicPr>
          <p:cNvPr id="9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5928" y="1"/>
            <a:ext cx="1298072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6520383" cy="892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0">
              <a:lnSpc>
                <a:spcPct val="100000"/>
              </a:lnSpc>
            </a:pPr>
            <a:r>
              <a:rPr dirty="0"/>
              <a:t>a) </a:t>
            </a:r>
            <a:r>
              <a:rPr sz="1800" spc="-10" dirty="0"/>
              <a:t>Ingreso </a:t>
            </a:r>
            <a:r>
              <a:rPr sz="1800" spc="-15" dirty="0"/>
              <a:t>para </a:t>
            </a:r>
            <a:r>
              <a:rPr sz="1800" spc="-10" dirty="0"/>
              <a:t>estudiantes </a:t>
            </a:r>
            <a:r>
              <a:rPr sz="1800" spc="-5" dirty="0"/>
              <a:t>que </a:t>
            </a:r>
            <a:r>
              <a:rPr sz="1800" dirty="0"/>
              <a:t>llenan por </a:t>
            </a:r>
            <a:r>
              <a:rPr sz="1800" spc="-10" dirty="0"/>
              <a:t>primera </a:t>
            </a:r>
            <a:r>
              <a:rPr sz="1800" spc="-15" dirty="0"/>
              <a:t>vez </a:t>
            </a:r>
            <a:r>
              <a:rPr sz="1800" spc="-5" dirty="0"/>
              <a:t>el</a:t>
            </a:r>
            <a:r>
              <a:rPr sz="1800" spc="-40" dirty="0"/>
              <a:t> </a:t>
            </a:r>
            <a:r>
              <a:rPr sz="1800" spc="-15" dirty="0"/>
              <a:t>FUAS</a:t>
            </a:r>
          </a:p>
        </p:txBody>
      </p:sp>
      <p:sp>
        <p:nvSpPr>
          <p:cNvPr id="7" name="object 7"/>
          <p:cNvSpPr/>
          <p:nvPr/>
        </p:nvSpPr>
        <p:spPr>
          <a:xfrm>
            <a:off x="152400" y="3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800" y="1066800"/>
            <a:ext cx="321945" cy="330835"/>
          </a:xfrm>
          <a:custGeom>
            <a:avLst/>
            <a:gdLst/>
            <a:ahLst/>
            <a:cxnLst/>
            <a:rect l="l" t="t" r="r" b="b"/>
            <a:pathLst>
              <a:path w="321945" h="330834">
                <a:moveTo>
                  <a:pt x="160781" y="0"/>
                </a:moveTo>
                <a:lnTo>
                  <a:pt x="118048" y="5907"/>
                </a:lnTo>
                <a:lnTo>
                  <a:pt x="79643" y="22577"/>
                </a:lnTo>
                <a:lnTo>
                  <a:pt x="47101" y="48434"/>
                </a:lnTo>
                <a:lnTo>
                  <a:pt x="21956" y="81900"/>
                </a:lnTo>
                <a:lnTo>
                  <a:pt x="5744" y="121399"/>
                </a:lnTo>
                <a:lnTo>
                  <a:pt x="0" y="165354"/>
                </a:lnTo>
                <a:lnTo>
                  <a:pt x="5744" y="209308"/>
                </a:lnTo>
                <a:lnTo>
                  <a:pt x="21956" y="248807"/>
                </a:lnTo>
                <a:lnTo>
                  <a:pt x="47101" y="282273"/>
                </a:lnTo>
                <a:lnTo>
                  <a:pt x="79643" y="308130"/>
                </a:lnTo>
                <a:lnTo>
                  <a:pt x="118048" y="324800"/>
                </a:lnTo>
                <a:lnTo>
                  <a:pt x="160781" y="330708"/>
                </a:lnTo>
                <a:lnTo>
                  <a:pt x="203515" y="324800"/>
                </a:lnTo>
                <a:lnTo>
                  <a:pt x="241920" y="308130"/>
                </a:lnTo>
                <a:lnTo>
                  <a:pt x="274462" y="282273"/>
                </a:lnTo>
                <a:lnTo>
                  <a:pt x="299607" y="248807"/>
                </a:lnTo>
                <a:lnTo>
                  <a:pt x="315819" y="209308"/>
                </a:lnTo>
                <a:lnTo>
                  <a:pt x="321563" y="165354"/>
                </a:lnTo>
                <a:lnTo>
                  <a:pt x="315819" y="121399"/>
                </a:lnTo>
                <a:lnTo>
                  <a:pt x="299607" y="81900"/>
                </a:lnTo>
                <a:lnTo>
                  <a:pt x="274462" y="48434"/>
                </a:lnTo>
                <a:lnTo>
                  <a:pt x="241920" y="22577"/>
                </a:lnTo>
                <a:lnTo>
                  <a:pt x="203515" y="5907"/>
                </a:lnTo>
                <a:lnTo>
                  <a:pt x="16078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2000" y="1066800"/>
            <a:ext cx="141605" cy="274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" y="2438400"/>
            <a:ext cx="321945" cy="330835"/>
          </a:xfrm>
          <a:custGeom>
            <a:avLst/>
            <a:gdLst/>
            <a:ahLst/>
            <a:cxnLst/>
            <a:rect l="l" t="t" r="r" b="b"/>
            <a:pathLst>
              <a:path w="321944" h="330835">
                <a:moveTo>
                  <a:pt x="160781" y="0"/>
                </a:moveTo>
                <a:lnTo>
                  <a:pt x="118048" y="5907"/>
                </a:lnTo>
                <a:lnTo>
                  <a:pt x="79643" y="22577"/>
                </a:lnTo>
                <a:lnTo>
                  <a:pt x="47101" y="48434"/>
                </a:lnTo>
                <a:lnTo>
                  <a:pt x="21956" y="81900"/>
                </a:lnTo>
                <a:lnTo>
                  <a:pt x="5744" y="121399"/>
                </a:lnTo>
                <a:lnTo>
                  <a:pt x="0" y="165353"/>
                </a:lnTo>
                <a:lnTo>
                  <a:pt x="5744" y="209308"/>
                </a:lnTo>
                <a:lnTo>
                  <a:pt x="21956" y="248807"/>
                </a:lnTo>
                <a:lnTo>
                  <a:pt x="47101" y="282273"/>
                </a:lnTo>
                <a:lnTo>
                  <a:pt x="79643" y="308130"/>
                </a:lnTo>
                <a:lnTo>
                  <a:pt x="118048" y="324800"/>
                </a:lnTo>
                <a:lnTo>
                  <a:pt x="160781" y="330707"/>
                </a:lnTo>
                <a:lnTo>
                  <a:pt x="203515" y="324800"/>
                </a:lnTo>
                <a:lnTo>
                  <a:pt x="241920" y="308130"/>
                </a:lnTo>
                <a:lnTo>
                  <a:pt x="274462" y="282273"/>
                </a:lnTo>
                <a:lnTo>
                  <a:pt x="299607" y="248807"/>
                </a:lnTo>
                <a:lnTo>
                  <a:pt x="315819" y="209308"/>
                </a:lnTo>
                <a:lnTo>
                  <a:pt x="321563" y="165353"/>
                </a:lnTo>
                <a:lnTo>
                  <a:pt x="315819" y="121399"/>
                </a:lnTo>
                <a:lnTo>
                  <a:pt x="299607" y="81900"/>
                </a:lnTo>
                <a:lnTo>
                  <a:pt x="274462" y="48434"/>
                </a:lnTo>
                <a:lnTo>
                  <a:pt x="241920" y="22577"/>
                </a:lnTo>
                <a:lnTo>
                  <a:pt x="203515" y="5907"/>
                </a:lnTo>
                <a:lnTo>
                  <a:pt x="16078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r>
              <a:rPr lang="es-CL" dirty="0" smtClean="0">
                <a:solidFill>
                  <a:srgbClr val="FFFFFF"/>
                </a:solidFill>
                <a:latin typeface="Calibri"/>
                <a:cs typeface="Calibri"/>
              </a:rPr>
              <a:t>  2</a:t>
            </a:r>
            <a:endParaRPr lang="es-CL" dirty="0" smtClean="0">
              <a:latin typeface="Calibri"/>
              <a:cs typeface="Calibri"/>
            </a:endParaRPr>
          </a:p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47800" y="838200"/>
            <a:ext cx="2572512" cy="1429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14400" y="2438400"/>
            <a:ext cx="64770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Completar </a:t>
            </a:r>
            <a:r>
              <a:rPr sz="1600" dirty="0">
                <a:latin typeface="Calibri"/>
                <a:cs typeface="Calibri"/>
              </a:rPr>
              <a:t>los </a:t>
            </a:r>
            <a:r>
              <a:rPr sz="1600" spc="-10" dirty="0">
                <a:latin typeface="Calibri"/>
                <a:cs typeface="Calibri"/>
              </a:rPr>
              <a:t>datos </a:t>
            </a:r>
            <a:r>
              <a:rPr sz="1600" spc="-5" dirty="0">
                <a:latin typeface="Calibri"/>
                <a:cs typeface="Calibri"/>
              </a:rPr>
              <a:t>personales. </a:t>
            </a:r>
            <a:r>
              <a:rPr sz="1600" b="1" spc="-5" dirty="0">
                <a:latin typeface="Calibri"/>
                <a:cs typeface="Calibri"/>
              </a:rPr>
              <a:t>Es </a:t>
            </a:r>
            <a:r>
              <a:rPr sz="1600" b="1" spc="-10" dirty="0">
                <a:latin typeface="Calibri"/>
                <a:cs typeface="Calibri"/>
              </a:rPr>
              <a:t>importante </a:t>
            </a:r>
            <a:r>
              <a:rPr sz="1600" b="1" dirty="0">
                <a:latin typeface="Calibri"/>
                <a:cs typeface="Calibri"/>
              </a:rPr>
              <a:t>que </a:t>
            </a:r>
            <a:r>
              <a:rPr sz="1600" b="1" spc="-5" dirty="0">
                <a:latin typeface="Calibri"/>
                <a:cs typeface="Calibri"/>
              </a:rPr>
              <a:t>el </a:t>
            </a:r>
            <a:r>
              <a:rPr sz="1600" b="1" spc="-10">
                <a:latin typeface="Calibri"/>
                <a:cs typeface="Calibri"/>
              </a:rPr>
              <a:t>correo </a:t>
            </a:r>
            <a:r>
              <a:rPr sz="1600" b="1" spc="-5" smtClean="0">
                <a:latin typeface="Calibri"/>
                <a:cs typeface="Calibri"/>
              </a:rPr>
              <a:t>que</a:t>
            </a:r>
            <a:r>
              <a:rPr lang="es-CL" sz="1600" b="1" spc="-5" dirty="0" smtClean="0">
                <a:latin typeface="Calibri"/>
                <a:cs typeface="Calibri"/>
              </a:rPr>
              <a:t> sea</a:t>
            </a:r>
            <a:r>
              <a:rPr sz="1600" b="1" spc="-5" smtClean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informado,  </a:t>
            </a:r>
            <a:r>
              <a:rPr sz="1600" b="1" spc="-5" dirty="0">
                <a:latin typeface="Calibri"/>
                <a:cs typeface="Calibri"/>
              </a:rPr>
              <a:t>sea revisado </a:t>
            </a:r>
            <a:r>
              <a:rPr sz="1600" b="1" spc="-10" dirty="0">
                <a:latin typeface="Calibri"/>
                <a:cs typeface="Calibri"/>
              </a:rPr>
              <a:t>frecuentemente </a:t>
            </a:r>
            <a:r>
              <a:rPr sz="1600" b="1" spc="-5" dirty="0">
                <a:latin typeface="Calibri"/>
                <a:cs typeface="Calibri"/>
              </a:rPr>
              <a:t>por el estudiante, </a:t>
            </a:r>
            <a:r>
              <a:rPr sz="1600" b="1" dirty="0">
                <a:latin typeface="Calibri"/>
                <a:cs typeface="Calibri"/>
              </a:rPr>
              <a:t>y que la </a:t>
            </a:r>
            <a:r>
              <a:rPr sz="1600" b="1" spc="-10" dirty="0">
                <a:latin typeface="Calibri"/>
                <a:cs typeface="Calibri"/>
              </a:rPr>
              <a:t>contraseña </a:t>
            </a:r>
            <a:r>
              <a:rPr sz="1600" b="1" dirty="0">
                <a:latin typeface="Calibri"/>
                <a:cs typeface="Calibri"/>
              </a:rPr>
              <a:t>sea </a:t>
            </a:r>
            <a:r>
              <a:rPr sz="1600" b="1" spc="-5" dirty="0">
                <a:latin typeface="Calibri"/>
                <a:cs typeface="Calibri"/>
              </a:rPr>
              <a:t>fácil </a:t>
            </a:r>
            <a:r>
              <a:rPr sz="1600" b="1" spc="-10" dirty="0">
                <a:latin typeface="Calibri"/>
                <a:cs typeface="Calibri"/>
              </a:rPr>
              <a:t>de  </a:t>
            </a:r>
            <a:r>
              <a:rPr sz="1600" b="1" spc="-25" dirty="0">
                <a:latin typeface="Calibri"/>
                <a:cs typeface="Calibri"/>
              </a:rPr>
              <a:t>recordar</a:t>
            </a:r>
            <a:r>
              <a:rPr sz="1600" spc="-25" dirty="0">
                <a:latin typeface="Calibri"/>
                <a:cs typeface="Calibri"/>
              </a:rPr>
              <a:t>. </a:t>
            </a:r>
            <a:r>
              <a:rPr sz="1600" spc="-15" dirty="0">
                <a:latin typeface="Calibri"/>
                <a:cs typeface="Calibri"/>
              </a:rPr>
              <a:t>Para </a:t>
            </a:r>
            <a:r>
              <a:rPr sz="1600" spc="-5" dirty="0">
                <a:latin typeface="Calibri"/>
                <a:cs typeface="Calibri"/>
              </a:rPr>
              <a:t>finalizar el </a:t>
            </a:r>
            <a:r>
              <a:rPr sz="1600" spc="-10" dirty="0">
                <a:latin typeface="Calibri"/>
                <a:cs typeface="Calibri"/>
              </a:rPr>
              <a:t>registro, </a:t>
            </a:r>
            <a:r>
              <a:rPr sz="1600" spc="-5" dirty="0">
                <a:latin typeface="Calibri"/>
                <a:cs typeface="Calibri"/>
              </a:rPr>
              <a:t>es necesario </a:t>
            </a:r>
            <a:r>
              <a:rPr sz="1600" dirty="0">
                <a:latin typeface="Calibri"/>
                <a:cs typeface="Calibri"/>
              </a:rPr>
              <a:t>leer y </a:t>
            </a:r>
            <a:r>
              <a:rPr sz="1600" spc="-5" dirty="0">
                <a:latin typeface="Calibri"/>
                <a:cs typeface="Calibri"/>
              </a:rPr>
              <a:t>aceptar </a:t>
            </a:r>
            <a:r>
              <a:rPr sz="1600" dirty="0">
                <a:latin typeface="Calibri"/>
                <a:cs typeface="Calibri"/>
              </a:rPr>
              <a:t>los </a:t>
            </a:r>
            <a:r>
              <a:rPr sz="1600" spc="-5" dirty="0">
                <a:latin typeface="Calibri"/>
                <a:cs typeface="Calibri"/>
              </a:rPr>
              <a:t>términos </a:t>
            </a:r>
            <a:r>
              <a:rPr sz="1600" dirty="0">
                <a:latin typeface="Calibri"/>
                <a:cs typeface="Calibri"/>
              </a:rPr>
              <a:t>y  </a:t>
            </a:r>
            <a:r>
              <a:rPr sz="1600" spc="-5" dirty="0">
                <a:latin typeface="Calibri"/>
                <a:cs typeface="Calibri"/>
              </a:rPr>
              <a:t>condiciones </a:t>
            </a:r>
            <a:r>
              <a:rPr sz="1600" spc="-10" dirty="0">
                <a:latin typeface="Calibri"/>
                <a:cs typeface="Calibri"/>
              </a:rPr>
              <a:t>para </a:t>
            </a:r>
            <a:r>
              <a:rPr sz="1600" spc="-5" dirty="0">
                <a:latin typeface="Calibri"/>
                <a:cs typeface="Calibri"/>
              </a:rPr>
              <a:t>participar </a:t>
            </a:r>
            <a:r>
              <a:rPr sz="1600" dirty="0">
                <a:latin typeface="Calibri"/>
                <a:cs typeface="Calibri"/>
              </a:rPr>
              <a:t>en </a:t>
            </a:r>
            <a:r>
              <a:rPr sz="1600" spc="-5" dirty="0">
                <a:latin typeface="Calibri"/>
                <a:cs typeface="Calibri"/>
              </a:rPr>
              <a:t>el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proceso.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38200" y="3505201"/>
            <a:ext cx="7848600" cy="1752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52800" y="5562600"/>
            <a:ext cx="2016252" cy="1028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77428" y="3861053"/>
            <a:ext cx="11430" cy="73660"/>
          </a:xfrm>
          <a:custGeom>
            <a:avLst/>
            <a:gdLst/>
            <a:ahLst/>
            <a:cxnLst/>
            <a:rect l="l" t="t" r="r" b="b"/>
            <a:pathLst>
              <a:path w="11429" h="73660">
                <a:moveTo>
                  <a:pt x="0" y="73152"/>
                </a:moveTo>
                <a:lnTo>
                  <a:pt x="11429" y="73152"/>
                </a:lnTo>
                <a:lnTo>
                  <a:pt x="11429" y="0"/>
                </a:lnTo>
                <a:lnTo>
                  <a:pt x="0" y="0"/>
                </a:lnTo>
                <a:lnTo>
                  <a:pt x="0" y="731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812785" y="3861053"/>
            <a:ext cx="576580" cy="73660"/>
          </a:xfrm>
          <a:custGeom>
            <a:avLst/>
            <a:gdLst/>
            <a:ahLst/>
            <a:cxnLst/>
            <a:rect l="l" t="t" r="r" b="b"/>
            <a:pathLst>
              <a:path w="576579" h="73660">
                <a:moveTo>
                  <a:pt x="0" y="73152"/>
                </a:moveTo>
                <a:lnTo>
                  <a:pt x="576072" y="73152"/>
                </a:lnTo>
                <a:lnTo>
                  <a:pt x="576072" y="0"/>
                </a:lnTo>
                <a:lnTo>
                  <a:pt x="0" y="0"/>
                </a:lnTo>
                <a:lnTo>
                  <a:pt x="0" y="73152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29043" y="4035552"/>
            <a:ext cx="1569720" cy="119380"/>
          </a:xfrm>
          <a:custGeom>
            <a:avLst/>
            <a:gdLst/>
            <a:ahLst/>
            <a:cxnLst/>
            <a:rect l="l" t="t" r="r" b="b"/>
            <a:pathLst>
              <a:path w="1569720" h="119379">
                <a:moveTo>
                  <a:pt x="0" y="118872"/>
                </a:moveTo>
                <a:lnTo>
                  <a:pt x="1569720" y="118872"/>
                </a:lnTo>
                <a:lnTo>
                  <a:pt x="1569720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29043" y="3855720"/>
            <a:ext cx="1548765" cy="116205"/>
          </a:xfrm>
          <a:custGeom>
            <a:avLst/>
            <a:gdLst/>
            <a:ahLst/>
            <a:cxnLst/>
            <a:rect l="l" t="t" r="r" b="b"/>
            <a:pathLst>
              <a:path w="1548765" h="116204">
                <a:moveTo>
                  <a:pt x="0" y="115823"/>
                </a:moveTo>
                <a:lnTo>
                  <a:pt x="1548383" y="115823"/>
                </a:lnTo>
                <a:lnTo>
                  <a:pt x="1548383" y="0"/>
                </a:lnTo>
                <a:lnTo>
                  <a:pt x="0" y="0"/>
                </a:lnTo>
                <a:lnTo>
                  <a:pt x="0" y="1158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58311" y="4027932"/>
            <a:ext cx="1161415" cy="116205"/>
          </a:xfrm>
          <a:custGeom>
            <a:avLst/>
            <a:gdLst/>
            <a:ahLst/>
            <a:cxnLst/>
            <a:rect l="l" t="t" r="r" b="b"/>
            <a:pathLst>
              <a:path w="1161414" h="116204">
                <a:moveTo>
                  <a:pt x="0" y="115824"/>
                </a:moveTo>
                <a:lnTo>
                  <a:pt x="1161288" y="115824"/>
                </a:lnTo>
                <a:lnTo>
                  <a:pt x="1161288" y="0"/>
                </a:lnTo>
                <a:lnTo>
                  <a:pt x="0" y="0"/>
                </a:lnTo>
                <a:lnTo>
                  <a:pt x="0" y="1158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58311" y="4226052"/>
            <a:ext cx="1161415" cy="116205"/>
          </a:xfrm>
          <a:custGeom>
            <a:avLst/>
            <a:gdLst/>
            <a:ahLst/>
            <a:cxnLst/>
            <a:rect l="l" t="t" r="r" b="b"/>
            <a:pathLst>
              <a:path w="1161414" h="116204">
                <a:moveTo>
                  <a:pt x="0" y="115824"/>
                </a:moveTo>
                <a:lnTo>
                  <a:pt x="1161288" y="115824"/>
                </a:lnTo>
                <a:lnTo>
                  <a:pt x="1161288" y="0"/>
                </a:lnTo>
                <a:lnTo>
                  <a:pt x="0" y="0"/>
                </a:lnTo>
                <a:lnTo>
                  <a:pt x="0" y="1158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253740" y="4405884"/>
            <a:ext cx="1163320" cy="116205"/>
          </a:xfrm>
          <a:custGeom>
            <a:avLst/>
            <a:gdLst/>
            <a:ahLst/>
            <a:cxnLst/>
            <a:rect l="l" t="t" r="r" b="b"/>
            <a:pathLst>
              <a:path w="1163320" h="116204">
                <a:moveTo>
                  <a:pt x="0" y="115824"/>
                </a:moveTo>
                <a:lnTo>
                  <a:pt x="1162812" y="115824"/>
                </a:lnTo>
                <a:lnTo>
                  <a:pt x="1162812" y="0"/>
                </a:lnTo>
                <a:lnTo>
                  <a:pt x="0" y="0"/>
                </a:lnTo>
                <a:lnTo>
                  <a:pt x="0" y="1158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65932" y="3845052"/>
            <a:ext cx="701040" cy="114300"/>
          </a:xfrm>
          <a:custGeom>
            <a:avLst/>
            <a:gdLst/>
            <a:ahLst/>
            <a:cxnLst/>
            <a:rect l="l" t="t" r="r" b="b"/>
            <a:pathLst>
              <a:path w="701039" h="114300">
                <a:moveTo>
                  <a:pt x="0" y="114300"/>
                </a:moveTo>
                <a:lnTo>
                  <a:pt x="701039" y="114300"/>
                </a:lnTo>
                <a:lnTo>
                  <a:pt x="701039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432300" y="6570598"/>
            <a:ext cx="194310" cy="146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z="900" dirty="0">
                <a:solidFill>
                  <a:srgbClr val="888888"/>
                </a:solidFill>
                <a:latin typeface="Calibri"/>
                <a:cs typeface="Calibri"/>
              </a:rPr>
              <a:pPr marL="25400">
                <a:lnSpc>
                  <a:spcPts val="1010"/>
                </a:lnSpc>
              </a:pPr>
              <a:t>6</a:t>
            </a:fld>
            <a:endParaRPr sz="900">
              <a:latin typeface="Calibri"/>
              <a:cs typeface="Calibri"/>
            </a:endParaRPr>
          </a:p>
        </p:txBody>
      </p:sp>
      <p:pic>
        <p:nvPicPr>
          <p:cNvPr id="25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4100" y="1"/>
            <a:ext cx="1189899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20574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3400" y="304800"/>
            <a:ext cx="321945" cy="330835"/>
          </a:xfrm>
          <a:custGeom>
            <a:avLst/>
            <a:gdLst/>
            <a:ahLst/>
            <a:cxnLst/>
            <a:rect l="l" t="t" r="r" b="b"/>
            <a:pathLst>
              <a:path w="321944" h="330834">
                <a:moveTo>
                  <a:pt x="160781" y="0"/>
                </a:moveTo>
                <a:lnTo>
                  <a:pt x="118048" y="5907"/>
                </a:lnTo>
                <a:lnTo>
                  <a:pt x="79643" y="22577"/>
                </a:lnTo>
                <a:lnTo>
                  <a:pt x="47101" y="48434"/>
                </a:lnTo>
                <a:lnTo>
                  <a:pt x="21956" y="81900"/>
                </a:lnTo>
                <a:lnTo>
                  <a:pt x="5744" y="121399"/>
                </a:lnTo>
                <a:lnTo>
                  <a:pt x="0" y="165354"/>
                </a:lnTo>
                <a:lnTo>
                  <a:pt x="5744" y="209308"/>
                </a:lnTo>
                <a:lnTo>
                  <a:pt x="21956" y="248807"/>
                </a:lnTo>
                <a:lnTo>
                  <a:pt x="47101" y="282273"/>
                </a:lnTo>
                <a:lnTo>
                  <a:pt x="79643" y="308130"/>
                </a:lnTo>
                <a:lnTo>
                  <a:pt x="118048" y="324800"/>
                </a:lnTo>
                <a:lnTo>
                  <a:pt x="160781" y="330708"/>
                </a:lnTo>
                <a:lnTo>
                  <a:pt x="203515" y="324800"/>
                </a:lnTo>
                <a:lnTo>
                  <a:pt x="241920" y="308130"/>
                </a:lnTo>
                <a:lnTo>
                  <a:pt x="274462" y="282273"/>
                </a:lnTo>
                <a:lnTo>
                  <a:pt x="299607" y="248807"/>
                </a:lnTo>
                <a:lnTo>
                  <a:pt x="315819" y="209308"/>
                </a:lnTo>
                <a:lnTo>
                  <a:pt x="321563" y="165354"/>
                </a:lnTo>
                <a:lnTo>
                  <a:pt x="315819" y="121399"/>
                </a:lnTo>
                <a:lnTo>
                  <a:pt x="299607" y="81900"/>
                </a:lnTo>
                <a:lnTo>
                  <a:pt x="274462" y="48434"/>
                </a:lnTo>
                <a:lnTo>
                  <a:pt x="241920" y="22577"/>
                </a:lnTo>
                <a:lnTo>
                  <a:pt x="203515" y="5907"/>
                </a:lnTo>
                <a:lnTo>
                  <a:pt x="16078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 flipH="1">
            <a:off x="609600" y="381000"/>
            <a:ext cx="99822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228600"/>
            <a:ext cx="63246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Ingresar al formulario, donde </a:t>
            </a:r>
            <a:r>
              <a:rPr sz="1600" dirty="0">
                <a:latin typeface="Calibri"/>
                <a:cs typeface="Calibri"/>
              </a:rPr>
              <a:t>se </a:t>
            </a:r>
            <a:r>
              <a:rPr sz="1600" spc="-5" dirty="0">
                <a:latin typeface="Calibri"/>
                <a:cs typeface="Calibri"/>
              </a:rPr>
              <a:t>detallarán </a:t>
            </a:r>
            <a:r>
              <a:rPr sz="1600" dirty="0">
                <a:latin typeface="Calibri"/>
                <a:cs typeface="Calibri"/>
              </a:rPr>
              <a:t>los </a:t>
            </a:r>
            <a:r>
              <a:rPr sz="1600" spc="-5" dirty="0">
                <a:latin typeface="Calibri"/>
                <a:cs typeface="Calibri"/>
              </a:rPr>
              <a:t>beneficios </a:t>
            </a:r>
            <a:r>
              <a:rPr sz="1600" dirty="0">
                <a:latin typeface="Calibri"/>
                <a:cs typeface="Calibri"/>
              </a:rPr>
              <a:t>a los </a:t>
            </a:r>
            <a:r>
              <a:rPr sz="1600" spc="-5" dirty="0">
                <a:latin typeface="Calibri"/>
                <a:cs typeface="Calibri"/>
              </a:rPr>
              <a:t>que </a:t>
            </a:r>
            <a:r>
              <a:rPr sz="1600" dirty="0">
                <a:latin typeface="Calibri"/>
                <a:cs typeface="Calibri"/>
              </a:rPr>
              <a:t>se </a:t>
            </a:r>
            <a:r>
              <a:rPr sz="1600" spc="-10" dirty="0">
                <a:latin typeface="Calibri"/>
                <a:cs typeface="Calibri"/>
              </a:rPr>
              <a:t>estará  </a:t>
            </a:r>
            <a:r>
              <a:rPr sz="1600" spc="-5" dirty="0">
                <a:latin typeface="Calibri"/>
                <a:cs typeface="Calibri"/>
              </a:rPr>
              <a:t>optando. </a:t>
            </a:r>
            <a:r>
              <a:rPr sz="1600" dirty="0">
                <a:latin typeface="Calibri"/>
                <a:cs typeface="Calibri"/>
              </a:rPr>
              <a:t>Si </a:t>
            </a:r>
            <a:r>
              <a:rPr sz="1600" spc="-5" dirty="0">
                <a:latin typeface="Calibri"/>
                <a:cs typeface="Calibri"/>
              </a:rPr>
              <a:t>el estudiante quiere optar </a:t>
            </a:r>
            <a:r>
              <a:rPr sz="1600">
                <a:latin typeface="Calibri"/>
                <a:cs typeface="Calibri"/>
              </a:rPr>
              <a:t>a </a:t>
            </a:r>
            <a:r>
              <a:rPr sz="1600" smtClean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Gratuidad, becas de arancel,  </a:t>
            </a:r>
            <a:r>
              <a:rPr sz="1600" spc="-10" dirty="0">
                <a:latin typeface="Calibri"/>
                <a:cs typeface="Calibri"/>
              </a:rPr>
              <a:t>créditos (FSCU </a:t>
            </a:r>
            <a:r>
              <a:rPr sz="1600" dirty="0">
                <a:latin typeface="Calibri"/>
                <a:cs typeface="Calibri"/>
              </a:rPr>
              <a:t>y CAE) y </a:t>
            </a:r>
            <a:r>
              <a:rPr sz="1600" spc="-5" dirty="0">
                <a:latin typeface="Calibri"/>
                <a:cs typeface="Calibri"/>
              </a:rPr>
              <a:t>Beca de Alimentación de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5" dirty="0">
                <a:latin typeface="Calibri"/>
                <a:cs typeface="Calibri"/>
              </a:rPr>
              <a:t>Junaeb, </a:t>
            </a:r>
            <a:r>
              <a:rPr sz="1600" spc="-10" dirty="0">
                <a:latin typeface="Calibri"/>
                <a:cs typeface="Calibri"/>
              </a:rPr>
              <a:t>deberá </a:t>
            </a:r>
            <a:r>
              <a:rPr sz="1600" spc="-5" dirty="0">
                <a:latin typeface="Calibri"/>
                <a:cs typeface="Calibri"/>
              </a:rPr>
              <a:t>escoger  </a:t>
            </a:r>
            <a:r>
              <a:rPr sz="1600" spc="-10" dirty="0">
                <a:latin typeface="Calibri"/>
                <a:cs typeface="Calibri"/>
              </a:rPr>
              <a:t>este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formulario.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643628" y="1453896"/>
            <a:ext cx="1815083" cy="175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2406" y="4544441"/>
            <a:ext cx="1856739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Si   desea   </a:t>
            </a:r>
            <a:r>
              <a:rPr sz="1400" spc="-5" dirty="0">
                <a:latin typeface="Calibri"/>
                <a:cs typeface="Calibri"/>
              </a:rPr>
              <a:t>postular   </a:t>
            </a:r>
            <a:r>
              <a:rPr sz="1400" dirty="0">
                <a:latin typeface="Calibri"/>
                <a:cs typeface="Calibri"/>
              </a:rPr>
              <a:t>a 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2406" y="4757801"/>
            <a:ext cx="635000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Beca  P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spc="-30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es</a:t>
            </a:r>
            <a:r>
              <a:rPr sz="1400" spc="-10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34464" y="4757801"/>
            <a:ext cx="1185545" cy="44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2240" marR="5080" indent="-130175">
              <a:lnSpc>
                <a:spcPct val="100000"/>
              </a:lnSpc>
              <a:tabLst>
                <a:tab pos="989330" algn="l"/>
                <a:tab pos="1078230" algn="l"/>
              </a:tabLst>
            </a:pPr>
            <a:r>
              <a:rPr sz="1400" spc="-65" dirty="0">
                <a:latin typeface="Calibri"/>
                <a:cs typeface="Calibri"/>
              </a:rPr>
              <a:t>V</a:t>
            </a:r>
            <a:r>
              <a:rPr sz="1400" spc="5" dirty="0">
                <a:latin typeface="Calibri"/>
                <a:cs typeface="Calibri"/>
              </a:rPr>
              <a:t>o</a:t>
            </a:r>
            <a:r>
              <a:rPr sz="1400" spc="-20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ación	</a:t>
            </a:r>
            <a:r>
              <a:rPr sz="1400" spc="-10" dirty="0">
                <a:latin typeface="Calibri"/>
                <a:cs typeface="Calibri"/>
              </a:rPr>
              <a:t>de  </a:t>
            </a:r>
            <a:r>
              <a:rPr sz="1400" spc="-3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5" dirty="0">
                <a:latin typeface="Calibri"/>
                <a:cs typeface="Calibri"/>
              </a:rPr>
              <a:t>g</a:t>
            </a:r>
            <a:r>
              <a:rPr sz="1400" spc="-5" dirty="0">
                <a:latin typeface="Calibri"/>
                <a:cs typeface="Calibri"/>
              </a:rPr>
              <a:t>ogí</a:t>
            </a:r>
            <a:r>
              <a:rPr sz="1400" dirty="0">
                <a:latin typeface="Calibri"/>
                <a:cs typeface="Calibri"/>
              </a:rPr>
              <a:t>a		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2406" y="5184521"/>
            <a:ext cx="940435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Li</a:t>
            </a:r>
            <a:r>
              <a:rPr sz="1400" spc="-10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10" dirty="0">
                <a:latin typeface="Calibri"/>
                <a:cs typeface="Calibri"/>
              </a:rPr>
              <a:t>nc</a:t>
            </a:r>
            <a:r>
              <a:rPr sz="1400" dirty="0">
                <a:latin typeface="Calibri"/>
                <a:cs typeface="Calibri"/>
              </a:rPr>
              <a:t>iat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spc="-25" dirty="0">
                <a:latin typeface="Calibri"/>
                <a:cs typeface="Calibri"/>
              </a:rPr>
              <a:t>r</a:t>
            </a:r>
            <a:r>
              <a:rPr sz="1400" dirty="0">
                <a:latin typeface="Calibri"/>
                <a:cs typeface="Calibri"/>
              </a:rPr>
              <a:t>a,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33194" y="5184521"/>
            <a:ext cx="685800" cy="23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5" dirty="0">
                <a:latin typeface="Calibri"/>
                <a:cs typeface="Calibri"/>
              </a:rPr>
              <a:t>e</a:t>
            </a:r>
            <a:r>
              <a:rPr sz="1400" spc="-20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t</a:t>
            </a:r>
            <a:r>
              <a:rPr sz="1400" spc="-5" dirty="0">
                <a:latin typeface="Calibri"/>
                <a:cs typeface="Calibri"/>
              </a:rPr>
              <a:t>on</a:t>
            </a:r>
            <a:r>
              <a:rPr sz="1400" spc="-10" dirty="0">
                <a:latin typeface="Calibri"/>
                <a:cs typeface="Calibri"/>
              </a:rPr>
              <a:t>c</a:t>
            </a:r>
            <a:r>
              <a:rPr sz="1400" dirty="0">
                <a:latin typeface="Calibri"/>
                <a:cs typeface="Calibri"/>
              </a:rPr>
              <a:t>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2406" y="5397880"/>
            <a:ext cx="1859280" cy="66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deberá escoger el  formulario específico  </a:t>
            </a:r>
            <a:r>
              <a:rPr sz="1400" spc="-10" dirty="0">
                <a:latin typeface="Calibri"/>
                <a:cs typeface="Calibri"/>
              </a:rPr>
              <a:t>para este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beneficio.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00172" y="1232916"/>
            <a:ext cx="4948428" cy="25770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39795" y="4069079"/>
            <a:ext cx="5192267" cy="21351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432300" y="6570598"/>
            <a:ext cx="194310" cy="146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z="900" dirty="0">
                <a:solidFill>
                  <a:srgbClr val="888888"/>
                </a:solidFill>
                <a:latin typeface="Calibri"/>
                <a:cs typeface="Calibri"/>
              </a:rPr>
              <a:pPr marL="25400">
                <a:lnSpc>
                  <a:spcPts val="1010"/>
                </a:lnSpc>
              </a:pPr>
              <a:t>7</a:t>
            </a:fld>
            <a:endParaRPr sz="900">
              <a:latin typeface="Calibri"/>
              <a:cs typeface="Calibri"/>
            </a:endParaRPr>
          </a:p>
        </p:txBody>
      </p:sp>
      <p:pic>
        <p:nvPicPr>
          <p:cNvPr id="22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1000" y="228600"/>
            <a:ext cx="990600" cy="697808"/>
          </a:xfrm>
          <a:prstGeom prst="rect">
            <a:avLst/>
          </a:prstGeom>
          <a:noFill/>
        </p:spPr>
      </p:pic>
      <p:cxnSp>
        <p:nvCxnSpPr>
          <p:cNvPr id="24" name="23 Conector angular"/>
          <p:cNvCxnSpPr/>
          <p:nvPr/>
        </p:nvCxnSpPr>
        <p:spPr>
          <a:xfrm>
            <a:off x="1371600" y="1295400"/>
            <a:ext cx="1219200" cy="9144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angular"/>
          <p:cNvCxnSpPr/>
          <p:nvPr/>
        </p:nvCxnSpPr>
        <p:spPr>
          <a:xfrm flipV="1">
            <a:off x="1752600" y="4267200"/>
            <a:ext cx="990600" cy="1524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59504" y="2383790"/>
            <a:ext cx="3731896" cy="1109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5745" marR="5080" indent="-233679">
              <a:lnSpc>
                <a:spcPts val="4300"/>
              </a:lnSpc>
            </a:pPr>
            <a:r>
              <a:rPr sz="3600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sz="3600" spc="-35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sz="3600" spc="-5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sz="3600" spc="-5" dirty="0">
                <a:solidFill>
                  <a:schemeClr val="accent2">
                    <a:lumMod val="75000"/>
                  </a:schemeClr>
                </a:solidFill>
              </a:rPr>
              <a:t>ecede</a:t>
            </a:r>
            <a:r>
              <a:rPr sz="3600" spc="-25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sz="3600" spc="-5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sz="3600" spc="-5" dirty="0">
                <a:solidFill>
                  <a:schemeClr val="accent2">
                    <a:lumMod val="75000"/>
                  </a:schemeClr>
                </a:solidFill>
              </a:rPr>
              <a:t>es  </a:t>
            </a:r>
            <a:r>
              <a:rPr sz="3600" dirty="0">
                <a:solidFill>
                  <a:schemeClr val="accent2">
                    <a:lumMod val="75000"/>
                  </a:schemeClr>
                </a:solidFill>
              </a:rPr>
              <a:t>del</a:t>
            </a:r>
            <a:r>
              <a:rPr sz="3600" spc="-105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3600" dirty="0">
                <a:solidFill>
                  <a:schemeClr val="accent2">
                    <a:lumMod val="75000"/>
                  </a:schemeClr>
                </a:solidFill>
              </a:rPr>
              <a:t>alumno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86405" y="2117725"/>
            <a:ext cx="643890" cy="153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600" dirty="0">
                <a:solidFill>
                  <a:srgbClr val="7E7E7E"/>
                </a:solidFill>
                <a:latin typeface="Calibri"/>
                <a:cs typeface="Calibri"/>
              </a:rPr>
              <a:t>1</a:t>
            </a:r>
            <a:endParaRPr sz="9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432300" y="6570598"/>
            <a:ext cx="194310" cy="146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10"/>
              </a:lnSpc>
            </a:pPr>
            <a:fld id="{81D60167-4931-47E6-BA6A-407CBD079E47}" type="slidenum">
              <a:rPr sz="900" dirty="0">
                <a:solidFill>
                  <a:srgbClr val="888888"/>
                </a:solidFill>
                <a:latin typeface="Calibri"/>
                <a:cs typeface="Calibri"/>
              </a:rPr>
              <a:pPr marL="25400">
                <a:lnSpc>
                  <a:spcPts val="1010"/>
                </a:lnSpc>
              </a:pPr>
              <a:t>8</a:t>
            </a:fld>
            <a:endParaRPr sz="900">
              <a:latin typeface="Calibri"/>
              <a:cs typeface="Calibri"/>
            </a:endParaRPr>
          </a:p>
        </p:txBody>
      </p:sp>
      <p:pic>
        <p:nvPicPr>
          <p:cNvPr id="9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2272" y="1"/>
            <a:ext cx="1081727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472" y="494665"/>
            <a:ext cx="639612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15" dirty="0">
                <a:solidFill>
                  <a:srgbClr val="C00000"/>
                </a:solidFill>
              </a:rPr>
              <a:t>Antecedentes</a:t>
            </a:r>
            <a:r>
              <a:rPr sz="2800" b="1" spc="-20" dirty="0">
                <a:solidFill>
                  <a:srgbClr val="C00000"/>
                </a:solidFill>
              </a:rPr>
              <a:t> </a:t>
            </a:r>
            <a:r>
              <a:rPr sz="2800" b="1" spc="-5" dirty="0">
                <a:solidFill>
                  <a:srgbClr val="C00000"/>
                </a:solidFill>
              </a:rPr>
              <a:t>personales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27432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90977" y="1519301"/>
            <a:ext cx="549338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s-CL" sz="1600" b="1" spc="-5" dirty="0" smtClean="0">
                <a:latin typeface="Calibri"/>
                <a:cs typeface="Calibri"/>
              </a:rPr>
              <a:t>El </a:t>
            </a:r>
            <a:r>
              <a:rPr sz="1600" b="1" spc="-5" smtClean="0">
                <a:latin typeface="Calibri"/>
                <a:cs typeface="Calibri"/>
              </a:rPr>
              <a:t>postulante </a:t>
            </a:r>
            <a:r>
              <a:rPr sz="1600" b="1" dirty="0">
                <a:latin typeface="Calibri"/>
                <a:cs typeface="Calibri"/>
              </a:rPr>
              <a:t>es </a:t>
            </a:r>
            <a:r>
              <a:rPr sz="1600" b="1" spc="-5" dirty="0">
                <a:latin typeface="Calibri"/>
                <a:cs typeface="Calibri"/>
              </a:rPr>
              <a:t>alumno de cuarto medio </a:t>
            </a:r>
            <a:r>
              <a:rPr sz="1600" b="1" spc="-10" dirty="0">
                <a:latin typeface="Calibri"/>
                <a:cs typeface="Calibri"/>
              </a:rPr>
              <a:t>pero </a:t>
            </a:r>
            <a:r>
              <a:rPr sz="1600" b="1" spc="-5" dirty="0">
                <a:latin typeface="Calibri"/>
                <a:cs typeface="Calibri"/>
              </a:rPr>
              <a:t>aún no ha </a:t>
            </a:r>
            <a:r>
              <a:rPr sz="1600" b="1" spc="-10" dirty="0">
                <a:latin typeface="Calibri"/>
                <a:cs typeface="Calibri"/>
              </a:rPr>
              <a:t>egresado, podrá  </a:t>
            </a:r>
            <a:r>
              <a:rPr sz="1600" b="1" spc="-5" dirty="0">
                <a:latin typeface="Calibri"/>
                <a:cs typeface="Calibri"/>
              </a:rPr>
              <a:t>seleccionar </a:t>
            </a:r>
            <a:r>
              <a:rPr sz="1600" b="1" spc="-10" dirty="0">
                <a:latin typeface="Calibri"/>
                <a:cs typeface="Calibri"/>
              </a:rPr>
              <a:t>“Educación </a:t>
            </a:r>
            <a:r>
              <a:rPr sz="1600" b="1" dirty="0">
                <a:latin typeface="Calibri"/>
                <a:cs typeface="Calibri"/>
              </a:rPr>
              <a:t>Media”</a:t>
            </a:r>
            <a:r>
              <a:rPr sz="1600" b="1" spc="5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“5-Completa”.</a:t>
            </a:r>
            <a:endParaRPr sz="1600" b="1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51304" y="1581911"/>
            <a:ext cx="302260" cy="330835"/>
          </a:xfrm>
          <a:custGeom>
            <a:avLst/>
            <a:gdLst/>
            <a:ahLst/>
            <a:cxnLst/>
            <a:rect l="l" t="t" r="r" b="b"/>
            <a:pathLst>
              <a:path w="302260" h="330835">
                <a:moveTo>
                  <a:pt x="150875" y="0"/>
                </a:moveTo>
                <a:lnTo>
                  <a:pt x="103193" y="8430"/>
                </a:lnTo>
                <a:lnTo>
                  <a:pt x="61776" y="31906"/>
                </a:lnTo>
                <a:lnTo>
                  <a:pt x="29114" y="67702"/>
                </a:lnTo>
                <a:lnTo>
                  <a:pt x="7693" y="113092"/>
                </a:lnTo>
                <a:lnTo>
                  <a:pt x="0" y="165353"/>
                </a:lnTo>
                <a:lnTo>
                  <a:pt x="7693" y="217615"/>
                </a:lnTo>
                <a:lnTo>
                  <a:pt x="29114" y="263005"/>
                </a:lnTo>
                <a:lnTo>
                  <a:pt x="61776" y="298801"/>
                </a:lnTo>
                <a:lnTo>
                  <a:pt x="103193" y="322277"/>
                </a:lnTo>
                <a:lnTo>
                  <a:pt x="150875" y="330708"/>
                </a:lnTo>
                <a:lnTo>
                  <a:pt x="198558" y="322277"/>
                </a:lnTo>
                <a:lnTo>
                  <a:pt x="239975" y="298801"/>
                </a:lnTo>
                <a:lnTo>
                  <a:pt x="272637" y="263005"/>
                </a:lnTo>
                <a:lnTo>
                  <a:pt x="294058" y="217615"/>
                </a:lnTo>
                <a:lnTo>
                  <a:pt x="301751" y="165353"/>
                </a:lnTo>
                <a:lnTo>
                  <a:pt x="294058" y="113092"/>
                </a:lnTo>
                <a:lnTo>
                  <a:pt x="272637" y="67702"/>
                </a:lnTo>
                <a:lnTo>
                  <a:pt x="239975" y="31906"/>
                </a:lnTo>
                <a:lnTo>
                  <a:pt x="198558" y="8430"/>
                </a:lnTo>
                <a:lnTo>
                  <a:pt x="15087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31822" y="1594992"/>
            <a:ext cx="141605" cy="299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52116" y="2144267"/>
            <a:ext cx="5544311" cy="36408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514469" y="6572122"/>
            <a:ext cx="14160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z="900" spc="-5" dirty="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12" name="Picture 2" descr="Resultado de imagen para logo liceo galvarino riveros cardena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0"/>
            <a:ext cx="1066800" cy="7514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731</TotalTime>
  <Words>1253</Words>
  <Application>Microsoft Office PowerPoint</Application>
  <PresentationFormat>Presentación en pantalla (4:3)</PresentationFormat>
  <Paragraphs>180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Origen</vt:lpstr>
      <vt:lpstr>Presentación de PowerPoint</vt:lpstr>
      <vt:lpstr>¿Cuándo postular? </vt:lpstr>
      <vt:lpstr>¿Qué es el FUAS?</vt:lpstr>
      <vt:lpstr>Presentación de PowerPoint</vt:lpstr>
      <vt:lpstr>Ingreso a FUAS</vt:lpstr>
      <vt:lpstr>a) Ingreso para estudiantes que llenan por primera vez el FUAS</vt:lpstr>
      <vt:lpstr>Presentación de PowerPoint</vt:lpstr>
      <vt:lpstr>Antecedentes  del alumno</vt:lpstr>
      <vt:lpstr>Antecedentes personales</vt:lpstr>
      <vt:lpstr>Presentación de PowerPoint</vt:lpstr>
      <vt:lpstr>Datos  familiares</vt:lpstr>
      <vt:lpstr>Datos familiares</vt:lpstr>
      <vt:lpstr>Ingresos  familiares</vt:lpstr>
      <vt:lpstr>Ingresos familiares</vt:lpstr>
      <vt:lpstr>Ejemplo:</vt:lpstr>
      <vt:lpstr>Presentación de PowerPoint</vt:lpstr>
      <vt:lpstr>Presentación de PowerPoint</vt:lpstr>
      <vt:lpstr>Finalizar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Amenabar Gonzalez</dc:creator>
  <cp:lastModifiedBy>Marcela</cp:lastModifiedBy>
  <cp:revision>42</cp:revision>
  <dcterms:created xsi:type="dcterms:W3CDTF">2016-10-04T19:32:58Z</dcterms:created>
  <dcterms:modified xsi:type="dcterms:W3CDTF">2018-09-06T19:08:07Z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2016-10-04T00:00:00Z</vt:filetime>
  </property>
</Properties>
</file>