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6CAEFF-97A1-4EBD-AC1C-F1C6F5B500C4}" type="datetimeFigureOut">
              <a:rPr lang="es-CL" smtClean="0"/>
              <a:t>26-03-2019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566479-6981-48A5-B794-17CD1D63C66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6021288"/>
            <a:ext cx="6400800" cy="444624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Castro 07 de marzo 2019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6000" dirty="0" smtClean="0"/>
              <a:t>P.M.E 2018</a:t>
            </a:r>
            <a:endParaRPr lang="es-CL" sz="6000" dirty="0"/>
          </a:p>
        </p:txBody>
      </p:sp>
    </p:spTree>
    <p:extLst>
      <p:ext uri="{BB962C8B-B14F-4D97-AF65-F5344CB8AC3E}">
        <p14:creationId xmlns:p14="http://schemas.microsoft.com/office/powerpoint/2010/main" val="1978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54525"/>
              </p:ext>
            </p:extLst>
          </p:nvPr>
        </p:nvGraphicFramePr>
        <p:xfrm>
          <a:off x="683568" y="332656"/>
          <a:ext cx="7992888" cy="6120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857"/>
                <a:gridCol w="5098103"/>
                <a:gridCol w="1675928"/>
              </a:tblGrid>
              <a:tr h="32293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r>
                        <a:rPr lang="es-CL" sz="1800" u="none" strike="noStrike" dirty="0" smtClean="0">
                          <a:effectLst/>
                        </a:rPr>
                        <a:t> </a:t>
                      </a:r>
                      <a:r>
                        <a:rPr lang="es-CL" sz="1800" u="none" strike="noStrike" dirty="0">
                          <a:effectLst/>
                        </a:rPr>
                        <a:t>IMPLEMENTACIÓN DE ESTRATEGIAS INNOVADORAS 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45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                   DE APRENDIZAJE A TRAVÉS DE PLATAFORMAS ON LINE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$22.000.000.-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322931"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 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22-03-2018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RENOVACIÓN </a:t>
                      </a:r>
                      <a:r>
                        <a:rPr lang="es-CL" sz="1600" u="none" strike="noStrike" dirty="0">
                          <a:effectLst/>
                        </a:rPr>
                        <a:t>CONTRATO </a:t>
                      </a:r>
                      <a:r>
                        <a:rPr lang="es-CL" sz="1600" u="none" strike="noStrike" dirty="0" smtClean="0">
                          <a:effectLst/>
                        </a:rPr>
                        <a:t> PLATAFORMA  </a:t>
                      </a:r>
                      <a:r>
                        <a:rPr lang="es-CL" sz="1600" u="none" strike="noStrike" dirty="0">
                          <a:effectLst/>
                        </a:rPr>
                        <a:t>WIRIS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$2.984.520.-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22-03-2018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1 IMPRESORA  DPTO MATEMÁTICA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$68.000.-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14-08-2018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MATERIAL </a:t>
                      </a:r>
                      <a:r>
                        <a:rPr lang="es-CL" sz="1600" u="none" strike="noStrike" dirty="0">
                          <a:effectLst/>
                        </a:rPr>
                        <a:t>DE OFICINA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$1.307.335.-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26-09-2018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5 </a:t>
                      </a:r>
                      <a:r>
                        <a:rPr lang="es-CL" sz="1600" u="none" strike="noStrike" dirty="0">
                          <a:effectLst/>
                        </a:rPr>
                        <a:t>TONER </a:t>
                      </a:r>
                      <a:r>
                        <a:rPr lang="es-CL" sz="1600" u="none" strike="noStrike" dirty="0" smtClean="0">
                          <a:effectLst/>
                        </a:rPr>
                        <a:t>FOTOCOPIADORA  KYOCERA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$599.500.-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TIMBRES  OFICINAS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$127.800.-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 SWITCH-DISCO </a:t>
                      </a:r>
                      <a:r>
                        <a:rPr lang="es-CL" sz="1600" u="none" strike="noStrike" dirty="0">
                          <a:effectLst/>
                        </a:rPr>
                        <a:t>DURO- ADAPTADORES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$598.000.-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TONER </a:t>
                      </a:r>
                      <a:r>
                        <a:rPr lang="es-CL" sz="1600" u="none" strike="noStrike" dirty="0">
                          <a:effectLst/>
                        </a:rPr>
                        <a:t>COLORES FOTOCOPIADORA TOSHIBA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$617.000.-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19-11-2018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CONTROL </a:t>
                      </a:r>
                      <a:r>
                        <a:rPr lang="es-CL" sz="1600" u="none" strike="noStrike" dirty="0">
                          <a:effectLst/>
                        </a:rPr>
                        <a:t>REMOTO PARA DATA Y </a:t>
                      </a:r>
                      <a:r>
                        <a:rPr lang="es-CL" sz="1600" u="none" strike="noStrike" dirty="0" smtClean="0">
                          <a:effectLst/>
                        </a:rPr>
                        <a:t>  ADAPTADORES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$189.800.-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545269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EXTENSIÓN </a:t>
                      </a:r>
                      <a:r>
                        <a:rPr lang="es-CL" sz="1600" u="none" strike="noStrike" dirty="0">
                          <a:effectLst/>
                        </a:rPr>
                        <a:t>HORARIA 7 PROFES. MATEMÁTICAS</a:t>
                      </a:r>
                      <a:r>
                        <a:rPr lang="es-CL" sz="2000" u="none" strike="noStrike" dirty="0">
                          <a:effectLst/>
                        </a:rPr>
                        <a:t> </a:t>
                      </a:r>
                      <a:r>
                        <a:rPr lang="es-CL" sz="1100" u="none" strike="noStrike" dirty="0">
                          <a:effectLst/>
                        </a:rPr>
                        <a:t>(6HP C/U)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$10.080.000.-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EXTENSIÓN  </a:t>
                      </a:r>
                      <a:r>
                        <a:rPr lang="es-CL" sz="1600" u="none" strike="noStrike" dirty="0">
                          <a:effectLst/>
                        </a:rPr>
                        <a:t>HORARIA 1 PROF. COORD.PAG.WEB (3HP 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$720.000.-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EXTENSIÓN  HORARIA  1 </a:t>
                      </a:r>
                      <a:r>
                        <a:rPr lang="es-CL" sz="1600" u="none" strike="noStrike" dirty="0">
                          <a:effectLst/>
                        </a:rPr>
                        <a:t>PROF. COORD.PLATAFORMA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 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PUNTAJE </a:t>
                      </a:r>
                      <a:r>
                        <a:rPr lang="es-CL" sz="1600" u="none" strike="noStrike" dirty="0">
                          <a:effectLst/>
                        </a:rPr>
                        <a:t>NACIONAL </a:t>
                      </a:r>
                      <a:r>
                        <a:rPr lang="es-CL" sz="1600" u="none" strike="noStrike" dirty="0" smtClean="0">
                          <a:effectLst/>
                        </a:rPr>
                        <a:t> (</a:t>
                      </a:r>
                      <a:r>
                        <a:rPr lang="es-CL" sz="1600" u="none" strike="noStrike" dirty="0">
                          <a:effectLst/>
                        </a:rPr>
                        <a:t>4HP)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$960.000.-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PAGO </a:t>
                      </a:r>
                      <a:r>
                        <a:rPr lang="es-CL" sz="1600" u="none" strike="noStrike" dirty="0">
                          <a:effectLst/>
                        </a:rPr>
                        <a:t>PLATAFORMA </a:t>
                      </a:r>
                      <a:r>
                        <a:rPr lang="es-CL" sz="1600" u="none" strike="noStrike" dirty="0" smtClean="0">
                          <a:effectLst/>
                        </a:rPr>
                        <a:t> PUNTAJE  </a:t>
                      </a:r>
                      <a:r>
                        <a:rPr lang="es-CL" sz="1600" u="none" strike="noStrike" dirty="0">
                          <a:effectLst/>
                        </a:rPr>
                        <a:t>NACIONAL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$3.280.235.-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  <a:tr h="288332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$21.532.190.-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1" marR="8891" marT="889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0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804679"/>
              </p:ext>
            </p:extLst>
          </p:nvPr>
        </p:nvGraphicFramePr>
        <p:xfrm>
          <a:off x="467544" y="260648"/>
          <a:ext cx="8208912" cy="6422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1800"/>
                <a:gridCol w="5235888"/>
                <a:gridCol w="1721224"/>
              </a:tblGrid>
              <a:tr h="2384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 9 </a:t>
                      </a:r>
                      <a:r>
                        <a:rPr lang="es-CL" sz="1600" u="none" strike="noStrike" dirty="0">
                          <a:effectLst/>
                        </a:rPr>
                        <a:t>POTENCIANDO EL DESARROLLO </a:t>
                      </a:r>
                      <a:r>
                        <a:rPr lang="es-CL" sz="1600" u="none" strike="noStrike" dirty="0" smtClean="0">
                          <a:effectLst/>
                        </a:rPr>
                        <a:t>INTEGRAL 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384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                   DE TODAS Y TODOS NUESTROS ESTUDIANTES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$11.500.000.-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38443">
                <a:tc>
                  <a:txBody>
                    <a:bodyPr/>
                    <a:lstStyle/>
                    <a:p>
                      <a:pPr algn="l" fontAlgn="b"/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FECHA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DETALLE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VALOR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05-04-2018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6 </a:t>
                      </a:r>
                      <a:r>
                        <a:rPr lang="es-CL" sz="1400" u="none" strike="noStrike" dirty="0">
                          <a:effectLst/>
                        </a:rPr>
                        <a:t>COPAS </a:t>
                      </a:r>
                      <a:r>
                        <a:rPr lang="es-CL" sz="1400" u="none" strike="noStrike" dirty="0" smtClean="0">
                          <a:effectLst/>
                        </a:rPr>
                        <a:t>  DÍA </a:t>
                      </a:r>
                      <a:r>
                        <a:rPr lang="es-CL" sz="1400" u="none" strike="noStrike" dirty="0">
                          <a:effectLst/>
                        </a:rPr>
                        <a:t>INTERNACIONAL DE ED. </a:t>
                      </a:r>
                      <a:r>
                        <a:rPr lang="es-CL" sz="1400" u="none" strike="noStrike" dirty="0" smtClean="0">
                          <a:effectLst/>
                        </a:rPr>
                        <a:t>FÍSICA CURSOS GANADORES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$53.940.-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11-04-2018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GRABACIÓN   VIDEOCLIP   "</a:t>
                      </a:r>
                      <a:r>
                        <a:rPr lang="es-CL" sz="1400" u="none" strike="noStrike" dirty="0">
                          <a:effectLst/>
                        </a:rPr>
                        <a:t>FESTIVAL PATAGONIA" P</a:t>
                      </a:r>
                      <a:r>
                        <a:rPr lang="es-CL" sz="1400" u="none" strike="noStrike" dirty="0" smtClean="0">
                          <a:effectLst/>
                        </a:rPr>
                        <a:t>. ARENAS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$180.000.-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07-07-2018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GALVANOS </a:t>
                      </a:r>
                      <a:r>
                        <a:rPr lang="es-CL" sz="1400" u="none" strike="noStrike" dirty="0">
                          <a:effectLst/>
                        </a:rPr>
                        <a:t>"90 ANIVERSARIO"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$90.000.-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14-08-2018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LIBROS </a:t>
                      </a:r>
                      <a:r>
                        <a:rPr lang="es-CL" sz="1400" u="none" strike="noStrike" dirty="0">
                          <a:effectLst/>
                        </a:rPr>
                        <a:t>PREMIACIÓN CONCURSO DELETREO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$60.000.-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396836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20-08-2018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750 </a:t>
                      </a:r>
                      <a:r>
                        <a:rPr lang="es-CL" sz="1400" u="none" strike="noStrike" dirty="0">
                          <a:effectLst/>
                        </a:rPr>
                        <a:t>PENDRIVE ALUMNOS PRORITARIOS Y PREFERENTES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$3.105.900.-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01-10-2018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PREMIOS </a:t>
                      </a:r>
                      <a:r>
                        <a:rPr lang="es-CL" sz="1400" u="none" strike="noStrike" dirty="0">
                          <a:effectLst/>
                        </a:rPr>
                        <a:t>FESTIVAL DE MATEMÁTICAS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$782.700.-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LIBROS </a:t>
                      </a:r>
                      <a:r>
                        <a:rPr lang="es-CL" sz="1400" u="none" strike="noStrike" dirty="0">
                          <a:effectLst/>
                        </a:rPr>
                        <a:t>PREMIACIÓN OLIMPIADAS BIOLOGÍAS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$68.200.-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396836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PREMIACIONES ( FEST. CORTOMETRAJ-OLIMP .CIENCIAS-  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400" u="none" strike="noStrike" dirty="0" smtClean="0">
                          <a:effectLst/>
                        </a:rPr>
                        <a:t>DESTACADOS )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$454.500.-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18-10-2018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BOLSAS    F.CIENTIFICA  MOCHILAS   </a:t>
                      </a:r>
                      <a:r>
                        <a:rPr lang="es-CL" sz="1400" u="none" strike="noStrike" dirty="0">
                          <a:effectLst/>
                        </a:rPr>
                        <a:t>Y </a:t>
                      </a:r>
                      <a:r>
                        <a:rPr lang="es-CL" sz="1400" u="none" strike="noStrike" dirty="0" smtClean="0">
                          <a:effectLst/>
                        </a:rPr>
                        <a:t> CUADERNOS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$1.406.580.-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26-10-2018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COPAS </a:t>
                      </a:r>
                      <a:r>
                        <a:rPr lang="es-CL" sz="1400" u="none" strike="noStrike" dirty="0">
                          <a:effectLst/>
                        </a:rPr>
                        <a:t>MEDALLAS Y  GALVANOS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$1.166.800.-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26-10-2018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300 CUADERNOS LICEANOS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$1.353.030.-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06-10-2018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AMPLIFICACIÓN </a:t>
                      </a:r>
                      <a:r>
                        <a:rPr lang="es-CL" sz="1400" u="none" strike="noStrike" dirty="0">
                          <a:effectLst/>
                        </a:rPr>
                        <a:t>ENSAYO BAILE 4TOS MEDIOS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$154.700.-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07-10-2018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AMPLIFICACIÓN </a:t>
                      </a:r>
                      <a:r>
                        <a:rPr lang="es-CL" sz="1400" u="none" strike="noStrike" dirty="0">
                          <a:effectLst/>
                        </a:rPr>
                        <a:t>BAILE 4TOS MEDIOS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$154.700.-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06-10-2018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FLORES </a:t>
                      </a:r>
                      <a:r>
                        <a:rPr lang="es-CL" sz="1400" u="none" strike="noStrike" dirty="0">
                          <a:effectLst/>
                        </a:rPr>
                        <a:t>GALA GIMNASIA </a:t>
                      </a:r>
                      <a:r>
                        <a:rPr lang="es-CL" sz="1400" u="none" strike="noStrike" dirty="0" smtClean="0">
                          <a:effectLst/>
                        </a:rPr>
                        <a:t>RÍTMICA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$135.000.-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14-11-2018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AMPLIFICACIÓN </a:t>
                      </a:r>
                      <a:r>
                        <a:rPr lang="es-CL" sz="1400" u="none" strike="noStrike" dirty="0">
                          <a:effectLst/>
                        </a:rPr>
                        <a:t>GALA GIMNASIA </a:t>
                      </a:r>
                      <a:r>
                        <a:rPr lang="es-CL" sz="1400" u="none" strike="noStrike" dirty="0" smtClean="0">
                          <a:effectLst/>
                        </a:rPr>
                        <a:t>RÍTMICA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$154.700.-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14-11-2018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10 </a:t>
                      </a:r>
                      <a:r>
                        <a:rPr lang="es-CL" sz="1400" u="none" strike="noStrike" dirty="0">
                          <a:effectLst/>
                        </a:rPr>
                        <a:t>LIBROS </a:t>
                      </a:r>
                      <a:r>
                        <a:rPr lang="es-CL" sz="1400" u="none" strike="noStrike" dirty="0" smtClean="0">
                          <a:effectLst/>
                        </a:rPr>
                        <a:t>PREMIACIONES 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VARIAS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$185.000.-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22-11-2018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PREMIACIÓN  CAMPEONATO  </a:t>
                      </a:r>
                      <a:r>
                        <a:rPr lang="es-CL" sz="1400" u="none" strike="noStrike" dirty="0">
                          <a:effectLst/>
                        </a:rPr>
                        <a:t>VOLEYBOL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$412.000.-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28-11-2018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15 </a:t>
                      </a:r>
                      <a:r>
                        <a:rPr lang="es-CL" sz="1400" u="none" strike="noStrike" dirty="0">
                          <a:effectLst/>
                        </a:rPr>
                        <a:t>MEDALLAS TALLER NATACIÓN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$30.000.-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28-11-2018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10 </a:t>
                      </a:r>
                      <a:r>
                        <a:rPr lang="es-CL" sz="1400" u="none" strike="noStrike" dirty="0">
                          <a:effectLst/>
                        </a:rPr>
                        <a:t>DISCOS </a:t>
                      </a:r>
                      <a:r>
                        <a:rPr lang="es-CL" sz="1400" u="none" strike="noStrike" dirty="0" smtClean="0">
                          <a:effectLst/>
                        </a:rPr>
                        <a:t>EXTERNOS  (LICENCIATURA 4° MEDIOS)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$730.000.-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29-11-2018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AMPLIFICACIÓN </a:t>
                      </a:r>
                      <a:r>
                        <a:rPr lang="es-CL" sz="1400" u="none" strike="noStrike" dirty="0">
                          <a:effectLst/>
                        </a:rPr>
                        <a:t>LICENCIATURA 4TOS MEDIOS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$250.000.-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29-11-2018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PREMIACIÓN </a:t>
                      </a:r>
                      <a:r>
                        <a:rPr lang="es-CL" sz="1400" u="none" strike="noStrike" dirty="0">
                          <a:effectLst/>
                        </a:rPr>
                        <a:t>CAMPEONATO BADMIBTON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$69.000.-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PREMIACIÓN </a:t>
                      </a:r>
                      <a:r>
                        <a:rPr lang="es-CL" sz="1400" u="none" strike="noStrike" dirty="0">
                          <a:effectLst/>
                        </a:rPr>
                        <a:t>TALLER SOLIDARIDAD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$300.000.-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  <a:tr h="212895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TOTAL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$11.296.750.-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4" marR="6684" marT="668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8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46706"/>
              </p:ext>
            </p:extLst>
          </p:nvPr>
        </p:nvGraphicFramePr>
        <p:xfrm>
          <a:off x="395536" y="764704"/>
          <a:ext cx="8352929" cy="1656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761"/>
                <a:gridCol w="5327747"/>
                <a:gridCol w="1751421"/>
              </a:tblGrid>
              <a:tr h="3622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ACCIÓN10</a:t>
                      </a:r>
                      <a:r>
                        <a:rPr lang="es-CL" sz="1800" u="none" strike="noStrike" dirty="0" smtClean="0">
                          <a:effectLst/>
                        </a:rPr>
                        <a:t>   REFUERZO </a:t>
                      </a:r>
                      <a:r>
                        <a:rPr lang="es-CL" sz="1800" u="none" strike="noStrike" dirty="0">
                          <a:effectLst/>
                        </a:rPr>
                        <a:t>EDUCATIVO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$23.000.000.-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473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47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473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CONTRATACIÓN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 76 HRS </a:t>
                      </a:r>
                      <a:r>
                        <a:rPr lang="es-CL" sz="1600" u="none" strike="noStrike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>
                          <a:effectLst/>
                        </a:rPr>
                        <a:t>EXTENSIÓN HORARIA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 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3473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A PROFESORES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$23.000.000.-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328581"/>
              </p:ext>
            </p:extLst>
          </p:nvPr>
        </p:nvGraphicFramePr>
        <p:xfrm>
          <a:off x="395536" y="2852936"/>
          <a:ext cx="8352929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761"/>
                <a:gridCol w="5327747"/>
                <a:gridCol w="1751421"/>
              </a:tblGrid>
              <a:tr h="2667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ACCIÓN11</a:t>
                      </a:r>
                      <a:r>
                        <a:rPr lang="es-CL" sz="1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es-CL" sz="1800" u="none" strike="noStrike" dirty="0" smtClean="0">
                          <a:effectLst/>
                        </a:rPr>
                        <a:t> </a:t>
                      </a:r>
                      <a:r>
                        <a:rPr lang="es-CL" sz="1800" u="none" strike="noStrike" dirty="0">
                          <a:effectLst/>
                        </a:rPr>
                        <a:t>RESIDENCIA FAMILIAR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$1.300.000.-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RESIDENCIA </a:t>
                      </a:r>
                      <a:r>
                        <a:rPr lang="es-CL" sz="1600" u="none" strike="noStrike" dirty="0" smtClean="0">
                          <a:effectLst/>
                        </a:rPr>
                        <a:t>FAMILIAR   S.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>
                          <a:effectLst/>
                        </a:rPr>
                        <a:t>BAHAMONDE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 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MARZO ABRIL Y MAYO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$175.440.-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RESIDENCIA FAMILIAR HNAS </a:t>
                      </a:r>
                      <a:r>
                        <a:rPr lang="es-CL" sz="1600" u="none" strike="noStrike" dirty="0" smtClean="0">
                          <a:effectLst/>
                        </a:rPr>
                        <a:t>P. </a:t>
                      </a:r>
                      <a:r>
                        <a:rPr lang="es-CL" sz="1600" u="none" strike="noStrike" dirty="0">
                          <a:effectLst/>
                        </a:rPr>
                        <a:t>Y </a:t>
                      </a:r>
                      <a:r>
                        <a:rPr lang="es-CL" sz="1600" u="none" strike="noStrike" dirty="0" smtClean="0">
                          <a:effectLst/>
                        </a:rPr>
                        <a:t>D.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>
                          <a:effectLst/>
                        </a:rPr>
                        <a:t>VERA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 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MARZO A DICIEMBRE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$1.224.002.-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$1.399.442.-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5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260136"/>
              </p:ext>
            </p:extLst>
          </p:nvPr>
        </p:nvGraphicFramePr>
        <p:xfrm>
          <a:off x="467544" y="332656"/>
          <a:ext cx="8280920" cy="5841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780"/>
                <a:gridCol w="5281817"/>
                <a:gridCol w="1736323"/>
              </a:tblGrid>
              <a:tr h="3195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DIMENSIÓN 2 LIDERAZGO</a:t>
                      </a:r>
                      <a:endParaRPr lang="es-C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4861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 1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2000" u="none" strike="noStrike" dirty="0" smtClean="0">
                          <a:effectLst/>
                        </a:rPr>
                        <a:t>COMUNICACIÓN </a:t>
                      </a:r>
                      <a:r>
                        <a:rPr lang="es-CL" sz="2000" u="none" strike="noStrike" dirty="0">
                          <a:effectLst/>
                        </a:rPr>
                        <a:t>OPORTUNA DE CONTABILIDAD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>
                          <a:effectLst/>
                        </a:rPr>
                        <a:t>$200.000.-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FECHA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DETALLE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16-08-2018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RESMAS </a:t>
                      </a:r>
                      <a:r>
                        <a:rPr lang="es-CL" sz="1400" u="none" strike="noStrike" dirty="0">
                          <a:effectLst/>
                        </a:rPr>
                        <a:t>DE </a:t>
                      </a:r>
                      <a:r>
                        <a:rPr lang="es-CL" sz="1400" u="none" strike="noStrike" dirty="0" smtClean="0">
                          <a:effectLst/>
                        </a:rPr>
                        <a:t>PAPEL   CENTRO FOTOCOPIADO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$148.334.-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17-08-2018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MATERIAL </a:t>
                      </a:r>
                      <a:r>
                        <a:rPr lang="es-CL" sz="1400" u="none" strike="noStrike" dirty="0">
                          <a:effectLst/>
                        </a:rPr>
                        <a:t>DE OFICINA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$51.550.-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TOTAL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$199.884.-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556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   </a:t>
                      </a:r>
                      <a:r>
                        <a:rPr lang="es-CL" sz="2000" u="none" strike="noStrike" dirty="0" smtClean="0">
                          <a:effectLst/>
                        </a:rPr>
                        <a:t>ACTUALIZACIÓN </a:t>
                      </a:r>
                      <a:r>
                        <a:rPr lang="es-CL" sz="2000" u="none" strike="noStrike" dirty="0">
                          <a:effectLst/>
                        </a:rPr>
                        <a:t>Y EJECUCIÓN DE PLAN INTEGRAL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56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                DE SEGURIDAD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 dirty="0">
                          <a:effectLst/>
                        </a:rPr>
                        <a:t>$200.000.-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55655">
                <a:tc>
                  <a:txBody>
                    <a:bodyPr/>
                    <a:lstStyle/>
                    <a:p>
                      <a:pPr algn="l" fontAlgn="b"/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FECHA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DETALLE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12-09-2018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TONER </a:t>
                      </a:r>
                      <a:r>
                        <a:rPr lang="es-CL" sz="1400" u="none" strike="noStrike" dirty="0">
                          <a:effectLst/>
                        </a:rPr>
                        <a:t>KYOCERA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$119.900.-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17-10-2018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ENGRAPADORAS </a:t>
                      </a:r>
                      <a:r>
                        <a:rPr lang="es-CL" sz="1400" u="none" strike="noStrike" dirty="0">
                          <a:effectLst/>
                        </a:rPr>
                        <a:t>FERIA CIENTIFICA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$80.000.-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TOTAL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$199.900.-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556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es-CL" sz="2000" u="none" strike="noStrike" dirty="0">
                          <a:effectLst/>
                        </a:rPr>
                        <a:t>ACTUALIZACIÓN DEL PLAN DE DESARROLLO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556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                   </a:t>
                      </a:r>
                      <a:r>
                        <a:rPr lang="es-CL" sz="2000" u="none" strike="noStrike" dirty="0" smtClean="0">
                          <a:effectLst/>
                        </a:rPr>
                        <a:t>PROFESIONAL   </a:t>
                      </a:r>
                      <a:r>
                        <a:rPr lang="es-CL" sz="2000" u="none" strike="noStrike" dirty="0">
                          <a:effectLst/>
                        </a:rPr>
                        <a:t>DOCENTE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 dirty="0">
                          <a:effectLst/>
                        </a:rPr>
                        <a:t>$500.000.-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FECHA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DETALLE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VALOR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09-08-2018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TINTA </a:t>
                      </a:r>
                      <a:r>
                        <a:rPr lang="es-CL" sz="1400" u="none" strike="noStrike" dirty="0">
                          <a:effectLst/>
                        </a:rPr>
                        <a:t>Y </a:t>
                      </a:r>
                      <a:r>
                        <a:rPr lang="es-CL" sz="1400" u="none" strike="noStrike" dirty="0" smtClean="0">
                          <a:effectLst/>
                        </a:rPr>
                        <a:t>MÁSTER </a:t>
                      </a:r>
                      <a:r>
                        <a:rPr lang="es-CL" sz="1400" u="none" strike="noStrike" dirty="0">
                          <a:effectLst/>
                        </a:rPr>
                        <a:t>MULTICOPIADORA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$446.250.-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06-09-2018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MATERIAL </a:t>
                      </a:r>
                      <a:r>
                        <a:rPr lang="es-CL" sz="1400" u="none" strike="noStrike" dirty="0">
                          <a:effectLst/>
                        </a:rPr>
                        <a:t>FUNGIBLE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$53.750.-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  <a:tr h="22826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TOTAL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$500.000.-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2" marR="7002" marT="70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1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59491"/>
              </p:ext>
            </p:extLst>
          </p:nvPr>
        </p:nvGraphicFramePr>
        <p:xfrm>
          <a:off x="323528" y="188641"/>
          <a:ext cx="8568952" cy="6735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702"/>
                <a:gridCol w="5465533"/>
                <a:gridCol w="1796717"/>
              </a:tblGrid>
              <a:tr h="2441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 4 </a:t>
                      </a:r>
                      <a:r>
                        <a:rPr lang="es-CL" sz="1600" u="none" strike="noStrike" dirty="0">
                          <a:effectLst/>
                        </a:rPr>
                        <a:t>FORTALECIMIENTO DE FUNCIONAMIENTO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441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                    DEL ESTABLECIMIENTO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$1.500.000.-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FECHA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DETALLE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08-08-2018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80 RESMAS DE HOJAS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$189.258.-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17-10-2018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TINTAS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$110.000.-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 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NAPSI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$1.200.000.-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TOTAL</a:t>
                      </a:r>
                    </a:p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$1.499.258.-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965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b="1" u="sng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DIMENSIÓN 3 CONVIVENCIA ESCOLAR</a:t>
                      </a:r>
                      <a:endParaRPr lang="es-CL" sz="1600" b="1" i="0" u="sng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441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6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s-CL" sz="1600" b="1" u="none" strike="noStrike" dirty="0" smtClean="0">
                          <a:effectLst/>
                        </a:rPr>
                        <a:t>    </a:t>
                      </a:r>
                      <a:r>
                        <a:rPr lang="es-CL" sz="1600" u="none" strike="noStrike" dirty="0" smtClean="0">
                          <a:effectLst/>
                        </a:rPr>
                        <a:t>ACTUALIZACIÓN </a:t>
                      </a:r>
                      <a:r>
                        <a:rPr lang="es-CL" sz="1600" u="none" strike="noStrike" dirty="0">
                          <a:effectLst/>
                        </a:rPr>
                        <a:t>DE PLANES EDUCACIONALES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$500.000.-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FECHA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DETALLE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17-08-2018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1 </a:t>
                      </a:r>
                      <a:r>
                        <a:rPr lang="es-CL" sz="1400" u="none" strike="noStrike" dirty="0">
                          <a:effectLst/>
                        </a:rPr>
                        <a:t>DATA SALA 3°G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$289.999.-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06-09-2018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MATERIAL </a:t>
                      </a:r>
                      <a:r>
                        <a:rPr lang="es-CL" sz="1400" u="none" strike="noStrike" dirty="0">
                          <a:effectLst/>
                        </a:rPr>
                        <a:t>OFICINA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$138.880.-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17-10-2018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MATERIAL </a:t>
                      </a:r>
                      <a:r>
                        <a:rPr lang="es-CL" sz="1400" u="none" strike="noStrike" dirty="0">
                          <a:effectLst/>
                        </a:rPr>
                        <a:t>OFICINA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$71.000.-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TOTAL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$499.879.-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3519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6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6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  </a:t>
                      </a:r>
                      <a:r>
                        <a:rPr lang="es-CL" sz="1600" u="none" strike="noStrike" dirty="0">
                          <a:effectLst/>
                        </a:rPr>
                        <a:t>IMPLEMENTACIÓN DE PLANES EDUCACIONALES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$2.000.000.-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FECHA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DETALLE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OBRA </a:t>
                      </a:r>
                      <a:r>
                        <a:rPr lang="es-CL" sz="1400" u="none" strike="noStrike" dirty="0">
                          <a:effectLst/>
                        </a:rPr>
                        <a:t>TEATRO "CALLE SIN SALIDA"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$170.000.-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31357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OBRA </a:t>
                      </a:r>
                      <a:r>
                        <a:rPr lang="es-CL" sz="1400" u="none" strike="noStrike" dirty="0">
                          <a:effectLst/>
                        </a:rPr>
                        <a:t>TEATRO "LA GUÍA DE LA BUENA CONVIVENCIA"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$150.000.-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OBRA </a:t>
                      </a:r>
                      <a:r>
                        <a:rPr lang="es-CL" sz="1400" u="none" strike="noStrike" dirty="0">
                          <a:effectLst/>
                        </a:rPr>
                        <a:t>TEATRO "LOBOS EN LA RED"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$180.000.-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31-08-2018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4 </a:t>
                      </a:r>
                      <a:r>
                        <a:rPr lang="es-CL" sz="1400" u="none" strike="noStrike" dirty="0">
                          <a:effectLst/>
                        </a:rPr>
                        <a:t>PASAJES SEMINARIO ORIENTACIÓN ADOLESCENTE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$48.000.-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26-11-2018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TONER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$173.700.-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27-11-2018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PLUMONES </a:t>
                      </a:r>
                      <a:r>
                        <a:rPr lang="es-CL" sz="1400" u="none" strike="noStrike" dirty="0">
                          <a:effectLst/>
                        </a:rPr>
                        <a:t>Y RECARGAS 2019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$371.851.-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28-11-2018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TINTA </a:t>
                      </a:r>
                      <a:r>
                        <a:rPr lang="es-CL" sz="1400" u="none" strike="noStrike" dirty="0">
                          <a:effectLst/>
                        </a:rPr>
                        <a:t>Y MASTER MULTICOPIADORA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$178.500.-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28-11-2018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MATERIAL </a:t>
                      </a:r>
                      <a:r>
                        <a:rPr lang="es-CL" sz="1400" u="none" strike="noStrike" dirty="0">
                          <a:effectLst/>
                        </a:rPr>
                        <a:t>OFICINA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$122.500.-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28-11-2018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RESMAS </a:t>
                      </a:r>
                      <a:r>
                        <a:rPr lang="es-CL" sz="1400" u="none" strike="noStrike" dirty="0">
                          <a:effectLst/>
                        </a:rPr>
                        <a:t>DE HOJAS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$184.141.-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  <a:tr h="214284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TOTAL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$1.578.692.-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8" marR="5398" marT="539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66705"/>
              </p:ext>
            </p:extLst>
          </p:nvPr>
        </p:nvGraphicFramePr>
        <p:xfrm>
          <a:off x="467544" y="260648"/>
          <a:ext cx="8352927" cy="6249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760"/>
                <a:gridCol w="5327746"/>
                <a:gridCol w="1751421"/>
              </a:tblGrid>
              <a:tr h="2498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es-CL" sz="2000" u="none" strike="noStrike" dirty="0">
                          <a:effectLst/>
                        </a:rPr>
                        <a:t>DIFUSIÓN SELLOS PEI Y PERTINENCIA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498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                DEL ESTABLECIMIENTO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>
                          <a:effectLst/>
                        </a:rPr>
                        <a:t>$3.350.000.-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FECHA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DETALLE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08-06-2018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200 EJEMPLARES REVISTA LICEANA "90 ANIVERSARIO"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$595.000.-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09-08-2018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450 INSIGNIAS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$2.700.000.-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13-08-2018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TINTAS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$55.000.-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TOTAL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3.350.000.-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3123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800" b="1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DIMENSIÓN 4 GESTIÓN DE RECURSOS</a:t>
                      </a:r>
                      <a:endParaRPr lang="es-CL" sz="28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498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  </a:t>
                      </a:r>
                      <a:r>
                        <a:rPr lang="es-CL" sz="2000" u="none" strike="noStrike" dirty="0" smtClean="0">
                          <a:effectLst/>
                        </a:rPr>
                        <a:t>APOYO </a:t>
                      </a:r>
                      <a:r>
                        <a:rPr lang="es-CL" sz="2000" u="none" strike="noStrike" dirty="0">
                          <a:effectLst/>
                        </a:rPr>
                        <a:t>AL APRENDIZAJE DE TODOS LOS 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498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>
                          <a:effectLst/>
                        </a:rPr>
                        <a:t>                   ESTUDIANTES A TRAVÉS DE LA ADQUISICIÓN DE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498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                   MATERIAL DIDÁCTICO  Y TECNOLÓGICO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>
                          <a:effectLst/>
                        </a:rPr>
                        <a:t>$13.000.000.-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FECHA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DETALLE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24-05-2018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2 </a:t>
                      </a:r>
                      <a:r>
                        <a:rPr lang="es-CL" sz="1600" u="none" strike="noStrike" dirty="0">
                          <a:effectLst/>
                        </a:rPr>
                        <a:t>IMPRESORAS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$136.000.-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24-05-2018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PLUMONES </a:t>
                      </a:r>
                      <a:r>
                        <a:rPr lang="es-CL" sz="1600" u="none" strike="noStrike" dirty="0">
                          <a:effectLst/>
                        </a:rPr>
                        <a:t>PIZARRA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$188.377.-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12-06-2018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65 </a:t>
                      </a:r>
                      <a:r>
                        <a:rPr lang="es-CL" sz="1600" u="none" strike="noStrike" dirty="0">
                          <a:effectLst/>
                        </a:rPr>
                        <a:t>RESMAS DE HOJAS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$181.463.-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10-10-2018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20 </a:t>
                      </a:r>
                      <a:r>
                        <a:rPr lang="es-CL" sz="1600" u="none" strike="noStrike" dirty="0">
                          <a:effectLst/>
                        </a:rPr>
                        <a:t>PC + 10 MONITORES  (LAB.COMPUTACIÓN)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$10.845.660.-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21-06-2018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AUDIFONOS,ROUTER,CABLES </a:t>
                      </a:r>
                      <a:r>
                        <a:rPr lang="es-CL" sz="1600" u="none" strike="noStrike" dirty="0">
                          <a:effectLst/>
                        </a:rPr>
                        <a:t>VGA Y CABLES AUXILIARES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$991.600.-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13-07-2018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1 </a:t>
                      </a:r>
                      <a:r>
                        <a:rPr lang="es-CL" sz="1600" u="none" strike="noStrike" dirty="0">
                          <a:effectLst/>
                        </a:rPr>
                        <a:t>IMPRESORA (LAB.COMPUTACIÓN)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$68.000.-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21-08-2018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8      </a:t>
                      </a:r>
                      <a:r>
                        <a:rPr lang="es-CL" sz="1600" u="none" strike="noStrike" dirty="0">
                          <a:effectLst/>
                        </a:rPr>
                        <a:t>PARLANTES PARA SALAS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$236.000.-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  <a:tr h="223123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$12.647.100.-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39" marR="6439" marT="643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9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41989"/>
              </p:ext>
            </p:extLst>
          </p:nvPr>
        </p:nvGraphicFramePr>
        <p:xfrm>
          <a:off x="395535" y="260648"/>
          <a:ext cx="8496944" cy="31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4695"/>
                <a:gridCol w="5465533"/>
                <a:gridCol w="1796716"/>
              </a:tblGrid>
              <a:tr h="2767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s-CL" sz="1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es-CL" sz="1800" u="none" strike="noStrike" dirty="0" smtClean="0">
                          <a:effectLst/>
                        </a:rPr>
                        <a:t>CAPACITACIÓN </a:t>
                      </a:r>
                      <a:r>
                        <a:rPr lang="es-CL" sz="1800" u="none" strike="noStrike" dirty="0">
                          <a:effectLst/>
                        </a:rPr>
                        <a:t>EN METODOLOGÍAS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7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                INNOVADORAS E INCLUSIVAS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$2.000.000.-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10-09-2018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1 </a:t>
                      </a:r>
                      <a:r>
                        <a:rPr lang="es-CL" sz="1600" u="none" strike="noStrike" dirty="0">
                          <a:effectLst/>
                        </a:rPr>
                        <a:t>PASAJE A STGO-VALPO. 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CURSO ASIST SOCIAL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$64.000.-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10-10-2018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TINTAS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$184.800.-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13-11-2018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TONER </a:t>
                      </a:r>
                      <a:r>
                        <a:rPr lang="es-CL" sz="1600" u="none" strike="noStrike" dirty="0">
                          <a:effectLst/>
                        </a:rPr>
                        <a:t>DEPTO. COMPUTACIÓN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$189.000.-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TONER </a:t>
                      </a:r>
                      <a:r>
                        <a:rPr lang="es-CL" sz="1600" u="none" strike="noStrike" dirty="0">
                          <a:effectLst/>
                        </a:rPr>
                        <a:t>KYOCERA 2018 2019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$599.500.-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27-11-2018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MATERIAL </a:t>
                      </a:r>
                      <a:r>
                        <a:rPr lang="es-CL" sz="1600" u="none" strike="noStrike" dirty="0">
                          <a:effectLst/>
                        </a:rPr>
                        <a:t>OFICINA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$142.900.-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28-11-2018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MATERIAL </a:t>
                      </a:r>
                      <a:r>
                        <a:rPr lang="es-CL" sz="1600" u="none" strike="noStrike" dirty="0">
                          <a:effectLst/>
                        </a:rPr>
                        <a:t>OFICINA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$67.500.-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TINTAS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$154.000.-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086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$1.401.700.-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928907"/>
              </p:ext>
            </p:extLst>
          </p:nvPr>
        </p:nvGraphicFramePr>
        <p:xfrm>
          <a:off x="323528" y="3645024"/>
          <a:ext cx="8568952" cy="2557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703"/>
                <a:gridCol w="5465533"/>
                <a:gridCol w="1796716"/>
              </a:tblGrid>
              <a:tr h="4644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es-CL" sz="1800" u="none" strike="noStrike" dirty="0">
                          <a:effectLst/>
                        </a:rPr>
                        <a:t>FORTALECIMIENTO CRA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$5.000.000.-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6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FECHA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653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CONTRATACIÓN </a:t>
                      </a:r>
                      <a:r>
                        <a:rPr lang="es-CL" sz="1600" u="none" strike="noStrike" dirty="0" smtClean="0">
                          <a:effectLst/>
                        </a:rPr>
                        <a:t> ASISTENTE  </a:t>
                      </a:r>
                      <a:r>
                        <a:rPr lang="es-CL" sz="1600" u="none" strike="noStrike" dirty="0">
                          <a:effectLst/>
                        </a:rPr>
                        <a:t>BIBLIOTECA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$3.745.282.-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4475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30-11-2108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LIBROS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$839.750.-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653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TINTAS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$154.000.-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653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$4.739.032.-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1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119497"/>
              </p:ext>
            </p:extLst>
          </p:nvPr>
        </p:nvGraphicFramePr>
        <p:xfrm>
          <a:off x="323528" y="260648"/>
          <a:ext cx="8496944" cy="4896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722"/>
                <a:gridCol w="5419604"/>
                <a:gridCol w="1781618"/>
              </a:tblGrid>
              <a:tr h="6722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20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20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</a:t>
                      </a:r>
                      <a:r>
                        <a:rPr lang="es-CL" sz="2000" u="none" strike="noStrike" dirty="0">
                          <a:effectLst/>
                        </a:rPr>
                        <a:t>UTILIZACIÓN DE EQUIPAMIENTO TECNOLOGICO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                Y AUDIOVISUAL PARA REFORZAR EL PEA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$4.500.000.-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>
                          <a:effectLst/>
                        </a:rPr>
                        <a:t>FECHA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DETALLE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>
                          <a:effectLst/>
                        </a:rPr>
                        <a:t>VALOR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14-08-2018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 TONER </a:t>
                      </a:r>
                      <a:r>
                        <a:rPr lang="es-CL" sz="1800" u="none" strike="noStrike" dirty="0">
                          <a:effectLst/>
                        </a:rPr>
                        <a:t>KYOCERA Y FOTOCOPIA COLOR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$1.144.500.-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17-08-2018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IMPRESORA </a:t>
                      </a:r>
                      <a:r>
                        <a:rPr lang="es-CL" sz="1800" u="none" strike="noStrike" dirty="0">
                          <a:effectLst/>
                        </a:rPr>
                        <a:t>MULTIFUNCIONAL (ORIENTACIÓN)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$177.500.-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17-08-2018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TONER </a:t>
                      </a:r>
                      <a:r>
                        <a:rPr lang="es-CL" sz="1800" u="none" strike="noStrike" dirty="0">
                          <a:effectLst/>
                        </a:rPr>
                        <a:t>KYOCERA Y FOTOCOPIA COLOR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$270.000.-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21-08-2018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1 </a:t>
                      </a:r>
                      <a:r>
                        <a:rPr lang="es-CL" sz="1800" u="none" strike="noStrike" dirty="0">
                          <a:effectLst/>
                        </a:rPr>
                        <a:t>IMPRESORA MULTIFUNCIONAL (DIRECCIÓN)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$177.500.-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12-09-2018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300 </a:t>
                      </a:r>
                      <a:r>
                        <a:rPr lang="es-CL" sz="1800" u="none" strike="noStrike" dirty="0">
                          <a:effectLst/>
                        </a:rPr>
                        <a:t>RESMAS CARTAS + 300 RESMAS OFICIO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$1.704.318.-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12-09-2018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ADAPTADORES </a:t>
                      </a:r>
                      <a:r>
                        <a:rPr lang="es-CL" sz="1800" u="none" strike="noStrike" dirty="0">
                          <a:effectLst/>
                        </a:rPr>
                        <a:t>Y TARJETA DE MEMORIA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$125.600.-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12-09-2018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 1 </a:t>
                      </a:r>
                      <a:r>
                        <a:rPr lang="es-CL" sz="1800" u="none" strike="noStrike" dirty="0">
                          <a:effectLst/>
                        </a:rPr>
                        <a:t>IMPRESORA MULTIFUNCIONAL (PIE)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$177.500.-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26-09-2018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 smtClean="0">
                          <a:effectLst/>
                        </a:rPr>
                        <a:t>   1 </a:t>
                      </a:r>
                      <a:r>
                        <a:rPr lang="es-CL" sz="1800" u="none" strike="noStrike" dirty="0">
                          <a:effectLst/>
                        </a:rPr>
                        <a:t>MULTIFUNCIONAL + TONER (DEPTO. MATEMÁTICAS)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$322.728.-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28-11-2018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smtClean="0">
                          <a:effectLst/>
                        </a:rPr>
                        <a:t>    1 </a:t>
                      </a:r>
                      <a:r>
                        <a:rPr lang="es-CL" sz="1800" u="none" strike="noStrike">
                          <a:effectLst/>
                        </a:rPr>
                        <a:t>PLANILLERA (</a:t>
                      </a:r>
                      <a:r>
                        <a:rPr lang="es-CL" sz="1800" u="none" strike="noStrike" smtClean="0">
                          <a:effectLst/>
                        </a:rPr>
                        <a:t>SECRETARÍA</a:t>
                      </a:r>
                      <a:r>
                        <a:rPr lang="es-CL" sz="1800" u="none" strike="noStrike">
                          <a:effectLst/>
                        </a:rPr>
                        <a:t>)</a:t>
                      </a:r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$491.113.-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972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TOTAL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 dirty="0">
                          <a:effectLst/>
                        </a:rPr>
                        <a:t>$4.563.159.-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2382"/>
              </p:ext>
            </p:extLst>
          </p:nvPr>
        </p:nvGraphicFramePr>
        <p:xfrm>
          <a:off x="858838" y="1143000"/>
          <a:ext cx="7425186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077"/>
                <a:gridCol w="2527900"/>
                <a:gridCol w="1626867"/>
                <a:gridCol w="1557342"/>
              </a:tblGrid>
              <a:tr h="12907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L" sz="5400" u="none" strike="noStrike" dirty="0" smtClean="0">
                          <a:effectLst/>
                        </a:rPr>
                        <a:t>PME </a:t>
                      </a:r>
                      <a:r>
                        <a:rPr kumimoji="0" lang="es-CL" sz="5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0" lang="es-CL" sz="5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49" marR="8349" marT="8349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kumimoji="0" lang="es-CL" sz="4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49" marR="8349" marT="834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292221"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>
                          <a:effectLst/>
                        </a:rPr>
                        <a:t>PIE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17268"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DIMENSIÓN 1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GESTIÓN PEDAGÓGICA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$178,400,000.-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$193,830,598.-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17268"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DIMENSIÓN 2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 dirty="0" smtClean="0">
                          <a:effectLst/>
                        </a:rPr>
                        <a:t> LIDERAZGO</a:t>
                      </a:r>
                      <a:endParaRPr lang="es-CL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$2,400,000.-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 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17268"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DIMENSIÓN 3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 dirty="0" smtClean="0">
                          <a:effectLst/>
                        </a:rPr>
                        <a:t>CONVIVENCIA </a:t>
                      </a:r>
                      <a:r>
                        <a:rPr lang="es-CL" sz="1900" u="none" strike="noStrike" dirty="0">
                          <a:effectLst/>
                        </a:rPr>
                        <a:t>ESCOLAR</a:t>
                      </a:r>
                      <a:endParaRPr lang="es-CL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$5,850,000.-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 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17268"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DIMENSIÓN 4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900" u="none" strike="noStrike">
                          <a:effectLst/>
                        </a:rPr>
                        <a:t>GESTIÓN DE RECURSOS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>
                          <a:effectLst/>
                        </a:rPr>
                        <a:t>$24,500,000.-</a:t>
                      </a:r>
                      <a:endParaRPr lang="es-CL" sz="1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900" u="none" strike="noStrike" dirty="0">
                          <a:effectLst/>
                        </a:rPr>
                        <a:t> </a:t>
                      </a:r>
                      <a:endParaRPr lang="es-CL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166983"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166983"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166983"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166983"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50665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>
                          <a:effectLst/>
                        </a:rPr>
                        <a:t>PME 2018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100" u="none" strike="noStrike">
                          <a:effectLst/>
                        </a:rPr>
                        <a:t>$211,150,000.-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50665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>
                          <a:effectLst/>
                        </a:rPr>
                        <a:t>PIE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100" u="none" strike="noStrike">
                          <a:effectLst/>
                        </a:rPr>
                        <a:t>$193,830,598.-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  <a:tr h="350665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>
                          <a:effectLst/>
                        </a:rPr>
                        <a:t>TOTAL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100" u="none" strike="noStrike">
                          <a:effectLst/>
                        </a:rPr>
                        <a:t>$404,980,598.-</a:t>
                      </a:r>
                      <a:endParaRPr lang="es-CL" sz="2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9" marR="8349" marT="834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1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443787"/>
              </p:ext>
            </p:extLst>
          </p:nvPr>
        </p:nvGraphicFramePr>
        <p:xfrm>
          <a:off x="683568" y="404664"/>
          <a:ext cx="7772400" cy="4248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456"/>
                <a:gridCol w="5905769"/>
                <a:gridCol w="1090175"/>
              </a:tblGrid>
              <a:tr h="3752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500" u="none" strike="noStrike" dirty="0">
                          <a:effectLst/>
                        </a:rPr>
                        <a:t>DIMENSIÓN 1: GESTIÓN PEDAGÓGICA</a:t>
                      </a:r>
                      <a:endParaRPr lang="es-C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42077"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 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ACOMPAÑAMIENTO DE AULA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$100.000.-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APOYO A </a:t>
                      </a:r>
                      <a:r>
                        <a:rPr lang="es-CL" sz="1200" u="none" strike="noStrike" dirty="0" smtClean="0">
                          <a:effectLst/>
                        </a:rPr>
                        <a:t>ESTUDIANTES  </a:t>
                      </a:r>
                      <a:r>
                        <a:rPr lang="es-CL" sz="1200" u="none" strike="noStrike" dirty="0">
                          <a:effectLst/>
                        </a:rPr>
                        <a:t>N.E.E</a:t>
                      </a:r>
                      <a:r>
                        <a:rPr lang="es-CL" sz="1200" u="none" strike="noStrike" dirty="0" smtClean="0">
                          <a:effectLst/>
                        </a:rPr>
                        <a:t>.  (CONTRATATCIONES  </a:t>
                      </a:r>
                      <a:r>
                        <a:rPr lang="es-CL" sz="1200" u="none" strike="noStrike" baseline="0" dirty="0" smtClean="0">
                          <a:effectLst/>
                        </a:rPr>
                        <a:t> PROFESIONALES  PIE)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$193,830,5989.-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ORIENTACIÓN </a:t>
                      </a:r>
                      <a:r>
                        <a:rPr lang="es-CL" sz="1200" u="none" strike="noStrike" dirty="0" smtClean="0">
                          <a:effectLst/>
                        </a:rPr>
                        <a:t> VOCACIONAL  Y  APOYO  A  </a:t>
                      </a:r>
                      <a:r>
                        <a:rPr lang="es-CL" sz="1200" u="none" strike="noStrike" dirty="0">
                          <a:effectLst/>
                        </a:rPr>
                        <a:t>LA </a:t>
                      </a:r>
                      <a:r>
                        <a:rPr lang="es-CL" sz="1200" u="none" strike="noStrike" dirty="0" smtClean="0">
                          <a:effectLst/>
                        </a:rPr>
                        <a:t>CONTINUIDAD  ESTUDIOS  </a:t>
                      </a:r>
                      <a:r>
                        <a:rPr lang="es-CL" sz="1200" u="none" strike="noStrike" dirty="0">
                          <a:effectLst/>
                        </a:rPr>
                        <a:t>SUPERIORES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$8,000,000.-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APOYO 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 smtClean="0">
                          <a:effectLst/>
                        </a:rPr>
                        <a:t>PEDAGÓGICO </a:t>
                      </a:r>
                      <a:r>
                        <a:rPr lang="pt-BR" sz="1200" u="none" strike="noStrike" dirty="0">
                          <a:effectLst/>
                        </a:rPr>
                        <a:t>A DIVERSAS </a:t>
                      </a:r>
                      <a:r>
                        <a:rPr lang="pt-BR" sz="1200" u="none" strike="noStrike" dirty="0" smtClean="0">
                          <a:effectLst/>
                        </a:rPr>
                        <a:t> ÁREAS   </a:t>
                      </a:r>
                      <a:r>
                        <a:rPr lang="pt-BR" sz="1200" u="none" strike="noStrike" dirty="0">
                          <a:effectLst/>
                        </a:rPr>
                        <a:t>DE </a:t>
                      </a:r>
                      <a:r>
                        <a:rPr lang="pt-BR" sz="1200" u="none" strike="noStrike" dirty="0" smtClean="0">
                          <a:effectLst/>
                        </a:rPr>
                        <a:t> APRENDIZAJE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$50,000,000.-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AUMENTO DE </a:t>
                      </a:r>
                      <a:r>
                        <a:rPr lang="es-CL" sz="1200" u="none" strike="noStrike" dirty="0" smtClean="0">
                          <a:effectLst/>
                        </a:rPr>
                        <a:t>HORAS  TRABAJO  </a:t>
                      </a:r>
                      <a:r>
                        <a:rPr lang="es-CL" sz="1200" u="none" strike="noStrike" dirty="0">
                          <a:effectLst/>
                        </a:rPr>
                        <a:t>T.P</a:t>
                      </a:r>
                      <a:r>
                        <a:rPr lang="es-CL" sz="1200" u="none" strike="noStrike" dirty="0" smtClean="0">
                          <a:effectLst/>
                        </a:rPr>
                        <a:t>.   Y   COLABORATIVO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$25,000,000.-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6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GARANTIZACIÓN DE COBERTURA CURRICULAR </a:t>
                      </a:r>
                      <a:r>
                        <a:rPr lang="es-CL" sz="1200" u="none" strike="noStrike" dirty="0" smtClean="0">
                          <a:effectLst/>
                        </a:rPr>
                        <a:t> Y  </a:t>
                      </a:r>
                      <a:r>
                        <a:rPr lang="es-CL" sz="1200" u="none" strike="noStrike" dirty="0">
                          <a:effectLst/>
                        </a:rPr>
                        <a:t>APLICACIÓN DE PLANES </a:t>
                      </a:r>
                      <a:r>
                        <a:rPr lang="es-CL" sz="1200" u="none" strike="noStrike" dirty="0" smtClean="0">
                          <a:effectLst/>
                        </a:rPr>
                        <a:t> Y </a:t>
                      </a:r>
                      <a:r>
                        <a:rPr lang="es-CL" sz="1200" u="none" strike="noStrike" dirty="0">
                          <a:effectLst/>
                        </a:rPr>
                        <a:t>PROG. ESTUD.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$11,500,000.-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7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IMPLEMENTACIÓN DE ESTRATEGIAS DE ENSEÑANZA Y APRENDIZAJE </a:t>
                      </a:r>
                      <a:r>
                        <a:rPr lang="es-CL" sz="1200" u="none" strike="noStrike" dirty="0" smtClean="0">
                          <a:effectLst/>
                        </a:rPr>
                        <a:t>  EN  TERRENO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$12,500,000.-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IMPLEMENTACIÓN DE ESTRATEGIAS INNOVADORAS </a:t>
                      </a:r>
                      <a:r>
                        <a:rPr lang="es-CL" sz="1200" u="none" strike="noStrike" dirty="0" smtClean="0">
                          <a:effectLst/>
                        </a:rPr>
                        <a:t> DE </a:t>
                      </a:r>
                      <a:r>
                        <a:rPr lang="es-CL" sz="1200" u="none" strike="noStrike" dirty="0">
                          <a:effectLst/>
                        </a:rPr>
                        <a:t>APREND. A </a:t>
                      </a:r>
                      <a:r>
                        <a:rPr lang="es-CL" sz="1200" u="none" strike="noStrike" dirty="0" smtClean="0">
                          <a:effectLst/>
                        </a:rPr>
                        <a:t>TRAVÉS PLATAF</a:t>
                      </a:r>
                      <a:r>
                        <a:rPr lang="es-CL" sz="1200" u="none" strike="noStrike" dirty="0">
                          <a:effectLst/>
                        </a:rPr>
                        <a:t>. ONLINE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$22,000,000.-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9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RECONOCIMIENTO   </a:t>
                      </a:r>
                      <a:r>
                        <a:rPr lang="es-CL" sz="1200" u="none" strike="noStrike" dirty="0">
                          <a:effectLst/>
                        </a:rPr>
                        <a:t>ESTUDIANTIL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$11,500,000.-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REFUERZO </a:t>
                      </a:r>
                      <a:r>
                        <a:rPr lang="es-CL" sz="1200" u="none" strike="noStrike" dirty="0" smtClean="0">
                          <a:effectLst/>
                        </a:rPr>
                        <a:t> EDUCATIVO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$23,000,000.-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RESIDENCIA </a:t>
                      </a:r>
                      <a:r>
                        <a:rPr lang="es-CL" sz="1200" u="none" strike="noStrike" dirty="0" smtClean="0">
                          <a:effectLst/>
                        </a:rPr>
                        <a:t> FAMILIAR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$1,300,000.-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02598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TRANSPORTE </a:t>
                      </a:r>
                      <a:r>
                        <a:rPr lang="es-CL" sz="1200" u="none" strike="noStrike" dirty="0" smtClean="0">
                          <a:effectLst/>
                        </a:rPr>
                        <a:t>  ESCOLAR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$13,500,000.-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88766"/>
              </p:ext>
            </p:extLst>
          </p:nvPr>
        </p:nvGraphicFramePr>
        <p:xfrm>
          <a:off x="611560" y="4941167"/>
          <a:ext cx="7772400" cy="158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456"/>
                <a:gridCol w="5905769"/>
                <a:gridCol w="1090175"/>
              </a:tblGrid>
              <a:tr h="3147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500" u="none" strike="noStrike" dirty="0">
                          <a:effectLst/>
                        </a:rPr>
                        <a:t>DIMENSIÓN 2: LIDERAZGO</a:t>
                      </a:r>
                      <a:endParaRPr lang="es-C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53840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5384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COMUNICACIÓN  </a:t>
                      </a:r>
                      <a:r>
                        <a:rPr lang="es-CL" sz="1200" u="none" strike="noStrike" dirty="0">
                          <a:effectLst/>
                        </a:rPr>
                        <a:t>OPORTUNA </a:t>
                      </a:r>
                      <a:r>
                        <a:rPr lang="es-CL" sz="1200" u="none" strike="noStrike" dirty="0" smtClean="0">
                          <a:effectLst/>
                        </a:rPr>
                        <a:t>DE  </a:t>
                      </a:r>
                      <a:r>
                        <a:rPr lang="es-CL" sz="1200" u="none" strike="noStrike" dirty="0">
                          <a:effectLst/>
                        </a:rPr>
                        <a:t>CONTABILIDAD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5384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ACTUALIZACIÓN </a:t>
                      </a:r>
                      <a:r>
                        <a:rPr lang="es-CL" sz="1200" u="none" strike="noStrike" dirty="0" smtClean="0">
                          <a:effectLst/>
                        </a:rPr>
                        <a:t>  Y  EJECUCIÓN  DE </a:t>
                      </a:r>
                      <a:r>
                        <a:rPr lang="es-CL" sz="1200" u="none" strike="noStrike" dirty="0">
                          <a:effectLst/>
                        </a:rPr>
                        <a:t>PLAN </a:t>
                      </a:r>
                      <a:r>
                        <a:rPr lang="es-CL" sz="1200" u="none" strike="noStrike" dirty="0" smtClean="0">
                          <a:effectLst/>
                        </a:rPr>
                        <a:t>  INTEGRAL  DE  SEGURIDAD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5384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ACTUALIZACIÓN   </a:t>
                      </a:r>
                      <a:r>
                        <a:rPr lang="es-CL" sz="1200" u="none" strike="noStrike" dirty="0">
                          <a:effectLst/>
                        </a:rPr>
                        <a:t>DEL </a:t>
                      </a:r>
                      <a:r>
                        <a:rPr lang="es-CL" sz="1200" u="none" strike="noStrike" dirty="0" smtClean="0">
                          <a:effectLst/>
                        </a:rPr>
                        <a:t> PLAN </a:t>
                      </a:r>
                      <a:r>
                        <a:rPr lang="es-CL" sz="1200" u="none" strike="noStrike" dirty="0">
                          <a:effectLst/>
                        </a:rPr>
                        <a:t>DE DESARROLLO </a:t>
                      </a:r>
                      <a:r>
                        <a:rPr lang="es-CL" sz="1200" u="none" strike="noStrike" dirty="0" smtClean="0">
                          <a:effectLst/>
                        </a:rPr>
                        <a:t> PROFESIONAL  </a:t>
                      </a:r>
                      <a:r>
                        <a:rPr lang="es-CL" sz="1200" u="none" strike="noStrike" dirty="0">
                          <a:effectLst/>
                        </a:rPr>
                        <a:t>DOCENTE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$500,000.-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5384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FORTALECIMIENTO DE FUNCIONAMIENTO DEL ESTABLECIMIENTO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$1,500,000.-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8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4216"/>
              </p:ext>
            </p:extLst>
          </p:nvPr>
        </p:nvGraphicFramePr>
        <p:xfrm>
          <a:off x="683568" y="548680"/>
          <a:ext cx="7772400" cy="4464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456"/>
                <a:gridCol w="5905769"/>
                <a:gridCol w="1090175"/>
              </a:tblGrid>
              <a:tr h="3598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500" u="none" strike="noStrike" dirty="0">
                          <a:effectLst/>
                        </a:rPr>
                        <a:t>DIMENSIÓN 3: CONVIVENCIA ESCOLAR</a:t>
                      </a:r>
                      <a:endParaRPr lang="es-C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ACTUALIZACIÓN </a:t>
                      </a:r>
                      <a:r>
                        <a:rPr lang="es-CL" sz="1200" u="none" strike="noStrike" dirty="0" smtClean="0">
                          <a:effectLst/>
                        </a:rPr>
                        <a:t>DE  </a:t>
                      </a:r>
                      <a:r>
                        <a:rPr lang="es-CL" sz="1200" u="none" strike="noStrike" dirty="0">
                          <a:effectLst/>
                        </a:rPr>
                        <a:t>PLANES </a:t>
                      </a:r>
                      <a:r>
                        <a:rPr lang="es-CL" sz="1200" u="none" strike="noStrike" dirty="0" smtClean="0">
                          <a:effectLst/>
                        </a:rPr>
                        <a:t> EDUCACIONALES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$500,000.-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IMPLEMENTACIÓN </a:t>
                      </a:r>
                      <a:r>
                        <a:rPr lang="es-CL" sz="1200" u="none" strike="noStrike" dirty="0" smtClean="0">
                          <a:effectLst/>
                        </a:rPr>
                        <a:t> DE  PLANES   EDUCACIONALES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DIFISIÓN SELLOS </a:t>
                      </a:r>
                      <a:r>
                        <a:rPr lang="es-CL" sz="1200" u="none" strike="noStrike" dirty="0" smtClean="0">
                          <a:effectLst/>
                        </a:rPr>
                        <a:t>  P.E.I.   </a:t>
                      </a:r>
                      <a:r>
                        <a:rPr lang="es-CL" sz="1200" u="none" strike="noStrike" dirty="0">
                          <a:effectLst/>
                        </a:rPr>
                        <a:t>Y </a:t>
                      </a:r>
                      <a:r>
                        <a:rPr lang="es-CL" sz="1200" u="none" strike="noStrike" dirty="0" smtClean="0">
                          <a:effectLst/>
                        </a:rPr>
                        <a:t>  PERTENENCIA  DEL </a:t>
                      </a:r>
                      <a:r>
                        <a:rPr lang="es-CL" sz="1200" u="none" strike="noStrike" dirty="0">
                          <a:effectLst/>
                        </a:rPr>
                        <a:t>ESTABLECIMIENTO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$3,350,000.-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3598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500" u="none" strike="noStrike">
                          <a:effectLst/>
                        </a:rPr>
                        <a:t>DIMENSIÓN 4: GESTIÓN DE RECURSOS</a:t>
                      </a:r>
                      <a:endParaRPr lang="es-CL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552747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ACCIÓN </a:t>
                      </a:r>
                      <a:r>
                        <a:rPr lang="es-CL" sz="1200" u="none" strike="noStrike" dirty="0">
                          <a:effectLst/>
                        </a:rPr>
                        <a:t>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APOYO AL APREND. DE  LOS ESTUDIANTES A TRAVÉS DE </a:t>
                      </a:r>
                      <a:r>
                        <a:rPr lang="es-CL" sz="1200" u="none" strike="noStrike" dirty="0" smtClean="0">
                          <a:effectLst/>
                        </a:rPr>
                        <a:t> ADQUIS</a:t>
                      </a:r>
                      <a:r>
                        <a:rPr lang="es-CL" sz="1200" u="none" strike="noStrike" dirty="0">
                          <a:effectLst/>
                        </a:rPr>
                        <a:t>. </a:t>
                      </a:r>
                      <a:r>
                        <a:rPr lang="es-CL" sz="1200" u="none" strike="noStrike" dirty="0" smtClean="0">
                          <a:effectLst/>
                        </a:rPr>
                        <a:t> MAT.ERIAL</a:t>
                      </a:r>
                      <a:r>
                        <a:rPr lang="es-CL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200" u="none" strike="noStrike" dirty="0" smtClean="0">
                          <a:effectLst/>
                        </a:rPr>
                        <a:t> DIDÁCTICO </a:t>
                      </a:r>
                      <a:r>
                        <a:rPr lang="es-CL" sz="1200" u="none" strike="noStrike" dirty="0">
                          <a:effectLst/>
                        </a:rPr>
                        <a:t>Y </a:t>
                      </a:r>
                      <a:r>
                        <a:rPr lang="es-CL" sz="1200" u="none" strike="noStrike" dirty="0" smtClean="0">
                          <a:effectLst/>
                        </a:rPr>
                        <a:t>TECNOLÓGICO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$13,000,000.-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CAPACITACIÓN </a:t>
                      </a:r>
                      <a:r>
                        <a:rPr lang="es-CL" sz="1200" u="none" strike="noStrike" dirty="0" smtClean="0">
                          <a:effectLst/>
                        </a:rPr>
                        <a:t> EN  METODOLOGÍAS  INNOVADORAS   E   </a:t>
                      </a:r>
                      <a:r>
                        <a:rPr lang="es-CL" sz="1200" u="none" strike="noStrike" dirty="0">
                          <a:effectLst/>
                        </a:rPr>
                        <a:t>INCLUSIVAS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FORTALECIMIENTO </a:t>
                      </a:r>
                      <a:r>
                        <a:rPr lang="es-CL" sz="1200" u="none" strike="noStrike" dirty="0" smtClean="0">
                          <a:effectLst/>
                        </a:rPr>
                        <a:t> DE  CRA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$5,000,000.-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  <a:tr h="290189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ACCIÓN 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UTILIZACIÓN DE EQUIPAMIENTO TECNOLÓGICO Y AUDIOVISUAL PARA REFORZAR EL P.E.A.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$4,500,000.-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46" marR="7846" marT="78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229211"/>
              </p:ext>
            </p:extLst>
          </p:nvPr>
        </p:nvGraphicFramePr>
        <p:xfrm>
          <a:off x="539552" y="404664"/>
          <a:ext cx="8136903" cy="2304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0818"/>
                <a:gridCol w="5189960"/>
                <a:gridCol w="1706125"/>
              </a:tblGrid>
              <a:tr h="3992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DIMENSIÓN 1: GESTIÓN PEDAGÓGICA</a:t>
                      </a:r>
                      <a:endParaRPr lang="es-C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252">
                <a:tc>
                  <a:txBody>
                    <a:bodyPr/>
                    <a:lstStyle/>
                    <a:p>
                      <a:pPr algn="l" fontAlgn="b"/>
                      <a:endParaRPr lang="es-C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362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  </a:t>
                      </a:r>
                      <a:r>
                        <a:rPr lang="es-CL" sz="1800" u="none" strike="noStrike" dirty="0">
                          <a:effectLst/>
                        </a:rPr>
                        <a:t>ACOMPAÑAMIENTO DE AULA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000" u="none" strike="noStrike">
                          <a:effectLst/>
                        </a:rPr>
                        <a:t>$ 100.000.-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3623"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144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8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 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8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13-07-2018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Material de oficina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$100.000.-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33037"/>
              </p:ext>
            </p:extLst>
          </p:nvPr>
        </p:nvGraphicFramePr>
        <p:xfrm>
          <a:off x="539552" y="2996952"/>
          <a:ext cx="8136903" cy="2304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0818"/>
                <a:gridCol w="5189960"/>
                <a:gridCol w="1706125"/>
              </a:tblGrid>
              <a:tr h="4925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s-CL" sz="1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u="none" strike="noStrike" dirty="0" smtClean="0">
                          <a:effectLst/>
                        </a:rPr>
                        <a:t>APOYO </a:t>
                      </a:r>
                      <a:r>
                        <a:rPr lang="es-CL" sz="1800" u="none" strike="noStrike" dirty="0">
                          <a:effectLst/>
                        </a:rPr>
                        <a:t>A ESTUDIANTES N.E.E.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$193.830.598.-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2513"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9744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974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VALOR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9744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SUELDOS </a:t>
                      </a:r>
                      <a:r>
                        <a:rPr lang="es-CL" sz="1600" u="none" strike="noStrike" dirty="0">
                          <a:effectLst/>
                        </a:rPr>
                        <a:t>EQUIPO </a:t>
                      </a:r>
                      <a:r>
                        <a:rPr lang="es-CL" sz="1600" u="none" strike="noStrike" dirty="0" smtClean="0">
                          <a:effectLst/>
                        </a:rPr>
                        <a:t>P.I.E.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$193.830.598.-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560166"/>
              </p:ext>
            </p:extLst>
          </p:nvPr>
        </p:nvGraphicFramePr>
        <p:xfrm>
          <a:off x="395536" y="188640"/>
          <a:ext cx="8352928" cy="643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3761"/>
                <a:gridCol w="5327745"/>
                <a:gridCol w="1751422"/>
              </a:tblGrid>
              <a:tr h="200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ACCIÓN:(4) APOYO PEDAGÓGICO A DIVERSAS ÁREAS 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$50.000.000.-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FECHA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DETALLE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VALOR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2018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CONTRATACIONES   TALLERISTAS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$22.309.656.-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24-04-2018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10 </a:t>
                      </a:r>
                      <a:r>
                        <a:rPr lang="es-CL" sz="1200" u="none" strike="noStrike" dirty="0">
                          <a:effectLst/>
                        </a:rPr>
                        <a:t>PASAJES A TEMUCO CAMP.MATEMÁTICAS UFRO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$230.000.-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02-05-2018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10 </a:t>
                      </a:r>
                      <a:r>
                        <a:rPr lang="es-CL" sz="1200" u="none" strike="noStrike" dirty="0">
                          <a:effectLst/>
                        </a:rPr>
                        <a:t>PASAJES A VALDIVIA 7</a:t>
                      </a:r>
                      <a:r>
                        <a:rPr lang="es-CL" sz="1200" u="none" strike="noStrike" dirty="0" smtClean="0">
                          <a:effectLst/>
                        </a:rPr>
                        <a:t>° TORNEO </a:t>
                      </a:r>
                      <a:r>
                        <a:rPr lang="es-CL" sz="1200" u="none" strike="noStrike" dirty="0">
                          <a:effectLst/>
                        </a:rPr>
                        <a:t>ATLETISMO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$186.000.-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10-05-2018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6 </a:t>
                      </a:r>
                      <a:r>
                        <a:rPr lang="es-CL" sz="1200" u="none" strike="noStrike" dirty="0">
                          <a:effectLst/>
                        </a:rPr>
                        <a:t>PASAJES A STGO. CAMPEONATO ATLETISMO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$297.000.-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11-05-2018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1 </a:t>
                      </a:r>
                      <a:r>
                        <a:rPr lang="es-CL" sz="1200" u="none" strike="noStrike" dirty="0">
                          <a:effectLst/>
                        </a:rPr>
                        <a:t>VIAJE A QUELLÓN TALLER ENSAMBLE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$240.000.-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12-05-2018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1 </a:t>
                      </a:r>
                      <a:r>
                        <a:rPr lang="es-CL" sz="1200" u="none" strike="noStrike" dirty="0">
                          <a:effectLst/>
                        </a:rPr>
                        <a:t>VIAJE A QUILQUICO TALLER ENSAMBLE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$160.000.-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12-05-2018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80 </a:t>
                      </a:r>
                      <a:r>
                        <a:rPr lang="es-CL" sz="1200" u="none" strike="noStrike" dirty="0">
                          <a:effectLst/>
                        </a:rPr>
                        <a:t>RESMAS HOJAS CARTA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$182.308.-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18-05-2018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10 </a:t>
                      </a:r>
                      <a:r>
                        <a:rPr lang="es-CL" sz="1200" u="none" strike="noStrike" dirty="0">
                          <a:effectLst/>
                        </a:rPr>
                        <a:t>PASAJES A TEMUCO CAMP</a:t>
                      </a:r>
                      <a:r>
                        <a:rPr lang="es-CL" sz="1200" u="none" strike="noStrike" dirty="0" smtClean="0">
                          <a:effectLst/>
                        </a:rPr>
                        <a:t>. MATEMÁTICAS </a:t>
                      </a:r>
                      <a:r>
                        <a:rPr lang="es-CL" sz="1200" u="none" strike="noStrike" dirty="0">
                          <a:effectLst/>
                        </a:rPr>
                        <a:t>UFRO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$265.000.-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18-05-2018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TRASLADO </a:t>
                      </a:r>
                      <a:r>
                        <a:rPr lang="es-CL" sz="1200" u="none" strike="noStrike" dirty="0">
                          <a:effectLst/>
                        </a:rPr>
                        <a:t>A </a:t>
                      </a:r>
                      <a:r>
                        <a:rPr lang="es-CL" sz="1200" u="none" strike="noStrike" dirty="0" smtClean="0">
                          <a:effectLst/>
                        </a:rPr>
                        <a:t> AEROPUERTO  </a:t>
                      </a:r>
                      <a:r>
                        <a:rPr lang="es-CL" sz="1200" u="none" strike="noStrike" dirty="0">
                          <a:effectLst/>
                        </a:rPr>
                        <a:t>T</a:t>
                      </a:r>
                      <a:r>
                        <a:rPr lang="es-CL" sz="1200" u="none" strike="noStrike" dirty="0" smtClean="0">
                          <a:effectLst/>
                        </a:rPr>
                        <a:t>. BÁSQUETBOL </a:t>
                      </a:r>
                      <a:r>
                        <a:rPr lang="es-CL" sz="1200" u="none" strike="noStrike" dirty="0">
                          <a:effectLst/>
                        </a:rPr>
                        <a:t>(</a:t>
                      </a:r>
                      <a:r>
                        <a:rPr lang="es-CL" sz="1200" u="none" strike="noStrike" dirty="0" smtClean="0">
                          <a:effectLst/>
                        </a:rPr>
                        <a:t>AYSÉN</a:t>
                      </a:r>
                      <a:r>
                        <a:rPr lang="es-CL" sz="1200" u="none" strike="noStrike" dirty="0">
                          <a:effectLst/>
                        </a:rPr>
                        <a:t>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$780.000.-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22-05-2018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1 </a:t>
                      </a:r>
                      <a:r>
                        <a:rPr lang="es-CL" sz="1200" u="none" strike="noStrike" dirty="0">
                          <a:effectLst/>
                        </a:rPr>
                        <a:t>PASAJE </a:t>
                      </a:r>
                      <a:r>
                        <a:rPr lang="es-CL" sz="1200" u="none" strike="noStrike" dirty="0" smtClean="0">
                          <a:effectLst/>
                        </a:rPr>
                        <a:t>AEÉREO </a:t>
                      </a:r>
                      <a:r>
                        <a:rPr lang="es-CL" sz="1200" u="none" strike="noStrike" dirty="0">
                          <a:effectLst/>
                        </a:rPr>
                        <a:t>JEFA DELEGACIÓN (</a:t>
                      </a:r>
                      <a:r>
                        <a:rPr lang="es-CL" sz="1200" u="none" strike="noStrike" dirty="0" smtClean="0">
                          <a:effectLst/>
                        </a:rPr>
                        <a:t>AYSÉN</a:t>
                      </a:r>
                      <a:r>
                        <a:rPr lang="es-CL" sz="1200" u="none" strike="noStrike" dirty="0">
                          <a:effectLst/>
                        </a:rPr>
                        <a:t>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$124.287.-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29-05-2018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1 </a:t>
                      </a:r>
                      <a:r>
                        <a:rPr lang="es-CL" sz="1200" u="none" strike="noStrike" dirty="0">
                          <a:effectLst/>
                        </a:rPr>
                        <a:t>PASAJE A STGO. PROGRAMA ED.MUSICAL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$50.000.-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29-05-2018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8 </a:t>
                      </a:r>
                      <a:r>
                        <a:rPr lang="es-CL" sz="1200" u="none" strike="noStrike" dirty="0">
                          <a:effectLst/>
                        </a:rPr>
                        <a:t>PASAJES </a:t>
                      </a:r>
                      <a:r>
                        <a:rPr lang="es-CL" sz="1200" u="none" strike="noStrike" dirty="0" smtClean="0">
                          <a:effectLst/>
                        </a:rPr>
                        <a:t>AÉREOS </a:t>
                      </a:r>
                      <a:r>
                        <a:rPr lang="es-CL" sz="1200" u="none" strike="noStrike" dirty="0">
                          <a:effectLst/>
                        </a:rPr>
                        <a:t>P.ARENAS C/TRASLADO AEROP.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$1.567.530.-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7 </a:t>
                      </a:r>
                      <a:r>
                        <a:rPr lang="es-CL" sz="1200" u="none" strike="noStrike" dirty="0">
                          <a:effectLst/>
                        </a:rPr>
                        <a:t>PASAJES A P.MONTT DEBATE </a:t>
                      </a:r>
                      <a:r>
                        <a:rPr lang="es-CL" sz="1200" u="none" strike="noStrike" dirty="0" smtClean="0">
                          <a:effectLst/>
                        </a:rPr>
                        <a:t>INGLÉS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$84.000.-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15-06-2018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13 </a:t>
                      </a:r>
                      <a:r>
                        <a:rPr lang="es-CL" sz="1200" u="none" strike="noStrike" dirty="0">
                          <a:effectLst/>
                        </a:rPr>
                        <a:t>PASAJES A ANCUD II CAMP.ATLETISMO MIXTO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$52.000.-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18-06-2018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MATERIALES </a:t>
                      </a:r>
                      <a:r>
                        <a:rPr lang="es-CL" sz="1200" u="none" strike="noStrike" dirty="0">
                          <a:effectLst/>
                        </a:rPr>
                        <a:t>DE OFICINA (PRISUR Y EL AHORRO)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$901.489.-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21-06-2018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TONER </a:t>
                      </a:r>
                      <a:r>
                        <a:rPr lang="es-CL" sz="1200" u="none" strike="noStrike" dirty="0">
                          <a:effectLst/>
                        </a:rPr>
                        <a:t>Y TINTAS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$2.799.000.-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21-06-2018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4 </a:t>
                      </a:r>
                      <a:r>
                        <a:rPr lang="es-CL" sz="1200" u="none" strike="noStrike" dirty="0">
                          <a:effectLst/>
                        </a:rPr>
                        <a:t>BALONES </a:t>
                      </a:r>
                      <a:r>
                        <a:rPr lang="es-CL" sz="1200" u="none" strike="noStrike" dirty="0" smtClean="0">
                          <a:effectLst/>
                        </a:rPr>
                        <a:t>BÁSQUETBOL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$188.000.-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26-06-2018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1 </a:t>
                      </a:r>
                      <a:r>
                        <a:rPr lang="es-CL" sz="1200" u="none" strike="noStrike" dirty="0">
                          <a:effectLst/>
                        </a:rPr>
                        <a:t>VIAJE A CHONCHI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$80.000.-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27-06-2018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 2 </a:t>
                      </a:r>
                      <a:r>
                        <a:rPr lang="es-CL" sz="1200" u="none" strike="noStrike" dirty="0">
                          <a:effectLst/>
                        </a:rPr>
                        <a:t>PASAJES </a:t>
                      </a:r>
                      <a:r>
                        <a:rPr lang="es-CL" sz="1200" u="none" strike="noStrike" dirty="0" smtClean="0">
                          <a:effectLst/>
                        </a:rPr>
                        <a:t>AÉREOS  </a:t>
                      </a:r>
                      <a:r>
                        <a:rPr lang="es-CL" sz="1200" u="none" strike="noStrike" dirty="0">
                          <a:effectLst/>
                        </a:rPr>
                        <a:t>STGO. CAMP. </a:t>
                      </a:r>
                      <a:r>
                        <a:rPr lang="es-CL" sz="1200" u="none" strike="noStrike" dirty="0" smtClean="0">
                          <a:effectLst/>
                        </a:rPr>
                        <a:t>PARALÍMPICO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$310.574.-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27-06-2018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     01 </a:t>
                      </a:r>
                      <a:r>
                        <a:rPr lang="pt-BR" sz="1200" u="none" strike="noStrike" dirty="0">
                          <a:effectLst/>
                        </a:rPr>
                        <a:t>TRASLADO AEROP</a:t>
                      </a:r>
                      <a:r>
                        <a:rPr lang="pt-BR" sz="1200" u="none" strike="noStrike" dirty="0" smtClean="0">
                          <a:effectLst/>
                        </a:rPr>
                        <a:t>. TEPUAL </a:t>
                      </a:r>
                      <a:r>
                        <a:rPr lang="pt-BR" sz="1200" u="none" strike="noStrike" dirty="0">
                          <a:effectLst/>
                        </a:rPr>
                        <a:t>A CASTRO </a:t>
                      </a:r>
                      <a:r>
                        <a:rPr lang="pt-BR" sz="1200" u="none" strike="noStrike" dirty="0" smtClean="0">
                          <a:effectLst/>
                        </a:rPr>
                        <a:t>  VÍCTOR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 smtClean="0">
                          <a:effectLst/>
                        </a:rPr>
                        <a:t>OJEDA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$150.000.-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30-06-2018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INSTRUMENTOS </a:t>
                      </a:r>
                      <a:r>
                        <a:rPr lang="es-CL" sz="1200" u="none" strike="noStrike" dirty="0">
                          <a:effectLst/>
                        </a:rPr>
                        <a:t>MUSICALES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$722.507.-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LIBROS </a:t>
                      </a:r>
                      <a:r>
                        <a:rPr lang="es-CL" sz="1200" u="none" strike="noStrike" dirty="0">
                          <a:effectLst/>
                        </a:rPr>
                        <a:t>MATEMÁTICAS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$44.400.-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MATERIAL </a:t>
                      </a:r>
                      <a:r>
                        <a:rPr lang="es-CL" sz="1200" u="none" strike="noStrike" dirty="0">
                          <a:effectLst/>
                        </a:rPr>
                        <a:t>LABORATORIO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$682.060.-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PINTURAS . ACRÍLICAS  </a:t>
                      </a:r>
                      <a:r>
                        <a:rPr lang="es-CL" sz="1200" u="none" strike="noStrike" dirty="0">
                          <a:effectLst/>
                        </a:rPr>
                        <a:t>DEPTO. ARTE </a:t>
                      </a:r>
                      <a:r>
                        <a:rPr lang="es-CL" sz="1200" u="none" strike="noStrike" dirty="0" smtClean="0">
                          <a:effectLst/>
                        </a:rPr>
                        <a:t> Y  TALLERES  ARTÍSTICOS.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724.984.-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MATERIALES </a:t>
                      </a:r>
                      <a:r>
                        <a:rPr lang="es-CL" sz="1200" u="none" strike="noStrike" dirty="0">
                          <a:effectLst/>
                        </a:rPr>
                        <a:t>PARA </a:t>
                      </a:r>
                      <a:r>
                        <a:rPr lang="es-CL" sz="1200" u="none" strike="noStrike" dirty="0" smtClean="0">
                          <a:effectLst/>
                        </a:rPr>
                        <a:t>TALLER  VOLEYBOL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294.280.-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CAMISETA </a:t>
                      </a:r>
                      <a:r>
                        <a:rPr lang="es-CL" sz="1200" u="none" strike="noStrike" dirty="0">
                          <a:effectLst/>
                        </a:rPr>
                        <a:t>Y SHORT DAMAS Y VARONES </a:t>
                      </a:r>
                      <a:r>
                        <a:rPr lang="es-CL" sz="1200" u="none" strike="noStrike" dirty="0" smtClean="0">
                          <a:effectLst/>
                        </a:rPr>
                        <a:t> T</a:t>
                      </a:r>
                      <a:r>
                        <a:rPr lang="es-CL" sz="1200" u="none" strike="noStrike" dirty="0">
                          <a:effectLst/>
                        </a:rPr>
                        <a:t>. VOLEYBOL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$541.450.-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13-07-2018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MATERIALES </a:t>
                      </a:r>
                      <a:r>
                        <a:rPr lang="es-CL" sz="1200" u="none" strike="noStrike" dirty="0">
                          <a:effectLst/>
                        </a:rPr>
                        <a:t>PARA TALLER </a:t>
                      </a:r>
                      <a:r>
                        <a:rPr lang="es-CL" sz="1200" u="none" strike="noStrike" dirty="0" smtClean="0">
                          <a:effectLst/>
                        </a:rPr>
                        <a:t>FÚTBOL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$500.000.-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08-08-2018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 PARLANTES </a:t>
                      </a:r>
                      <a:r>
                        <a:rPr lang="es-CL" sz="1200" u="none" strike="noStrike" dirty="0">
                          <a:effectLst/>
                        </a:rPr>
                        <a:t>DEPTO. HISTORIA, LENGUAJE Y TALLER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$1.099.000.-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16-08-2018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 MATERIALES </a:t>
                      </a:r>
                      <a:r>
                        <a:rPr lang="es-CL" sz="1200" u="none" strike="noStrike" dirty="0">
                          <a:effectLst/>
                        </a:rPr>
                        <a:t>TALLER BADMINTON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$338.000.-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17-08-2018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PINTURAS </a:t>
                      </a:r>
                      <a:r>
                        <a:rPr lang="es-CL" sz="1200" u="none" strike="noStrike" dirty="0">
                          <a:effectLst/>
                        </a:rPr>
                        <a:t>SPRAY, </a:t>
                      </a:r>
                      <a:r>
                        <a:rPr lang="es-CL" sz="1200" u="none" strike="noStrike" dirty="0" smtClean="0">
                          <a:effectLst/>
                        </a:rPr>
                        <a:t>ÓLEOS </a:t>
                      </a:r>
                      <a:r>
                        <a:rPr lang="es-CL" sz="1200" u="none" strike="noStrike" dirty="0">
                          <a:effectLst/>
                        </a:rPr>
                        <a:t>Y PINCELES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$159.900.-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  <a:tr h="179387"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20-08-2018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 smtClean="0">
                          <a:effectLst/>
                        </a:rPr>
                        <a:t>     MATERIALES  DEPTO </a:t>
                      </a:r>
                      <a:r>
                        <a:rPr lang="es-CL" sz="1200" u="none" strike="noStrike" dirty="0">
                          <a:effectLst/>
                        </a:rPr>
                        <a:t>ED.FÍSICA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$534.980.-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60" marR="5360" marT="536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1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45446"/>
              </p:ext>
            </p:extLst>
          </p:nvPr>
        </p:nvGraphicFramePr>
        <p:xfrm>
          <a:off x="395536" y="188640"/>
          <a:ext cx="8280921" cy="6722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781"/>
                <a:gridCol w="5281817"/>
                <a:gridCol w="1736323"/>
              </a:tblGrid>
              <a:tr h="20771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 dirty="0">
                          <a:effectLst/>
                        </a:rPr>
                        <a:t>FECHA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DETALLE 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u="none" strike="noStrike">
                          <a:effectLst/>
                        </a:rPr>
                        <a:t>VALOR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20-08-2018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VIAJE </a:t>
                      </a:r>
                      <a:r>
                        <a:rPr lang="es-CL" sz="1400" u="none" strike="noStrike" dirty="0">
                          <a:effectLst/>
                        </a:rPr>
                        <a:t>A P.MONTT OLIMP. </a:t>
                      </a:r>
                      <a:r>
                        <a:rPr lang="es-CL" sz="1400" u="none" strike="noStrike" dirty="0" smtClean="0">
                          <a:effectLst/>
                        </a:rPr>
                        <a:t>MATEMÁTICA  SOMACHI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$250.000.-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21-08-2018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6 </a:t>
                      </a:r>
                      <a:r>
                        <a:rPr lang="es-CL" sz="1400" u="none" strike="noStrike" dirty="0">
                          <a:effectLst/>
                        </a:rPr>
                        <a:t>PASAJES A TEMUCO TORNEO BADMINTON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$138.000.-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21-08-2018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LIBROS </a:t>
                      </a:r>
                      <a:r>
                        <a:rPr lang="es-CL" sz="1400" u="none" strike="noStrike" dirty="0">
                          <a:effectLst/>
                        </a:rPr>
                        <a:t>DEPTO.LENGUAJE E HISTORIA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$911.350.-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31-08-2018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12 </a:t>
                      </a:r>
                      <a:r>
                        <a:rPr lang="es-CL" sz="1400" u="none" strike="noStrike" dirty="0">
                          <a:effectLst/>
                        </a:rPr>
                        <a:t>CAMISETAS </a:t>
                      </a:r>
                      <a:r>
                        <a:rPr lang="es-CL" sz="1400" u="none" strike="noStrike" dirty="0" smtClean="0">
                          <a:effectLst/>
                        </a:rPr>
                        <a:t>  Y SHORTS  </a:t>
                      </a:r>
                      <a:r>
                        <a:rPr lang="es-CL" sz="1400" u="none" strike="noStrike" dirty="0">
                          <a:effectLst/>
                        </a:rPr>
                        <a:t>DAMAS BASQUETBOL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$282.000.-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31-08-2018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6 </a:t>
                      </a:r>
                      <a:r>
                        <a:rPr lang="es-CL" sz="1400" u="none" strike="noStrike" dirty="0">
                          <a:effectLst/>
                        </a:rPr>
                        <a:t>POLERONES </a:t>
                      </a:r>
                      <a:r>
                        <a:rPr lang="es-CL" sz="1400" u="none" strike="noStrike" dirty="0" smtClean="0">
                          <a:effectLst/>
                        </a:rPr>
                        <a:t> DAMAS  BASQUETBOL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$99.960.-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06-09-2018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2 </a:t>
                      </a:r>
                      <a:r>
                        <a:rPr lang="es-CL" sz="1400" u="none" strike="noStrike" dirty="0">
                          <a:effectLst/>
                        </a:rPr>
                        <a:t>PASAJES A CONCEPCIÓN </a:t>
                      </a:r>
                      <a:r>
                        <a:rPr lang="es-CL" sz="1400" u="none" strike="noStrike" dirty="0" smtClean="0">
                          <a:effectLst/>
                        </a:rPr>
                        <a:t>  CAMPEONATO ATLETISMO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400" u="none" strike="noStrike" dirty="0" smtClean="0">
                          <a:effectLst/>
                        </a:rPr>
                        <a:t>(C.DE </a:t>
                      </a:r>
                      <a:r>
                        <a:rPr lang="es-CL" sz="1400" u="none" strike="noStrike" dirty="0">
                          <a:effectLst/>
                        </a:rPr>
                        <a:t>LA </a:t>
                      </a:r>
                      <a:r>
                        <a:rPr lang="es-CL" sz="1400" u="none" strike="noStrike" dirty="0" smtClean="0">
                          <a:effectLst/>
                        </a:rPr>
                        <a:t>     </a:t>
                      </a:r>
                    </a:p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  CRUZ</a:t>
                      </a:r>
                      <a:r>
                        <a:rPr lang="es-CL" sz="1400" u="none" strike="noStrike" dirty="0">
                          <a:effectLst/>
                        </a:rPr>
                        <a:t>)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$88.000.-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MATERIALES </a:t>
                      </a:r>
                      <a:r>
                        <a:rPr lang="es-CL" sz="1400" u="none" strike="noStrike" dirty="0">
                          <a:effectLst/>
                        </a:rPr>
                        <a:t>TALLER  TENIS DE MESA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$364.666.-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LIBROS </a:t>
                      </a:r>
                      <a:r>
                        <a:rPr lang="es-CL" sz="1400" u="none" strike="noStrike" dirty="0">
                          <a:effectLst/>
                        </a:rPr>
                        <a:t>INGLES (GOT IT)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$399.200.-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MATERIALES    DIDÁCTICOS   </a:t>
                      </a:r>
                      <a:r>
                        <a:rPr lang="es-CL" sz="1400" u="none" strike="noStrike" dirty="0">
                          <a:effectLst/>
                        </a:rPr>
                        <a:t>PIE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$155.600.-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11-09-2018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32 </a:t>
                      </a:r>
                      <a:r>
                        <a:rPr lang="es-CL" sz="1400" u="none" strike="noStrike" dirty="0">
                          <a:effectLst/>
                        </a:rPr>
                        <a:t>BASTIDORES TALLER DE ARTE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$316.800.-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25-09-2018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3  TABLET     TALLER    PROGRAMACIÓN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$356.643.-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39604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26-09-2018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1 </a:t>
                      </a:r>
                      <a:r>
                        <a:rPr lang="es-CL" sz="1400" u="none" strike="noStrike" dirty="0">
                          <a:effectLst/>
                        </a:rPr>
                        <a:t>PASAJE AÉREO PROF. J. </a:t>
                      </a:r>
                      <a:r>
                        <a:rPr lang="es-CL" sz="1400" u="none" strike="noStrike" dirty="0" smtClean="0">
                          <a:effectLst/>
                        </a:rPr>
                        <a:t>MORETTI   NACIONAL  BASQUETBOL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$92.684.-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10-10-2018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MATERIALES </a:t>
                      </a:r>
                      <a:r>
                        <a:rPr lang="es-CL" sz="1400" u="none" strike="noStrike" dirty="0">
                          <a:effectLst/>
                        </a:rPr>
                        <a:t>FERIA CIENTIFICA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$414.550.-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11-10-2018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MATERIALES </a:t>
                      </a:r>
                      <a:r>
                        <a:rPr lang="es-CL" sz="1400" u="none" strike="noStrike" dirty="0">
                          <a:effectLst/>
                        </a:rPr>
                        <a:t>LABORATORIO FÍSICA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$1.293.601.-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11-10-2018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50 </a:t>
                      </a:r>
                      <a:r>
                        <a:rPr lang="es-CL" sz="1400" u="none" strike="noStrike" dirty="0">
                          <a:effectLst/>
                        </a:rPr>
                        <a:t>METROS DE CREA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$125.000.-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11-10-2018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MATERIAL DIDÁCTICO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$173.500.-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18-10-2018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11 </a:t>
                      </a:r>
                      <a:r>
                        <a:rPr lang="es-CL" sz="1400" u="none" strike="noStrike" dirty="0">
                          <a:effectLst/>
                        </a:rPr>
                        <a:t>PASAJES A ANCUD TALLER HANDBOL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$33.000.-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26-10-2018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MATERIALES </a:t>
                      </a:r>
                      <a:r>
                        <a:rPr lang="es-CL" sz="1400" u="none" strike="noStrike" dirty="0">
                          <a:effectLst/>
                        </a:rPr>
                        <a:t>TALLER G. </a:t>
                      </a:r>
                      <a:r>
                        <a:rPr lang="es-CL" sz="1400" u="none" strike="noStrike" dirty="0" smtClean="0">
                          <a:effectLst/>
                        </a:rPr>
                        <a:t>RÍTMICA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$360.080.-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 DIDÁCTICO </a:t>
                      </a:r>
                      <a:r>
                        <a:rPr lang="es-CL" sz="1400" u="none" strike="noStrike" dirty="0">
                          <a:effectLst/>
                        </a:rPr>
                        <a:t>BAILES 4TOS MEDIOS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$205.500.-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30-10-2018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MATERIAL DIDÁCTICO </a:t>
                      </a:r>
                      <a:r>
                        <a:rPr lang="es-CL" sz="1400" u="none" strike="noStrike" dirty="0">
                          <a:effectLst/>
                        </a:rPr>
                        <a:t>ESTATUAS LITERARIAS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$332.800.-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396043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07-11-2018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 ARRIENDO </a:t>
                      </a:r>
                      <a:r>
                        <a:rPr lang="es-CL" sz="1400" u="none" strike="noStrike" dirty="0">
                          <a:effectLst/>
                        </a:rPr>
                        <a:t>GIMNASIO ESTUDIANTES DEPTO</a:t>
                      </a:r>
                      <a:r>
                        <a:rPr lang="es-CL" sz="1400" u="none" strike="noStrike" dirty="0" smtClean="0">
                          <a:effectLst/>
                        </a:rPr>
                        <a:t>.  </a:t>
                      </a:r>
                      <a:r>
                        <a:rPr lang="es-CL" sz="1400" u="none" strike="noStrike" dirty="0">
                          <a:effectLst/>
                        </a:rPr>
                        <a:t>ED. FÍSICA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$882.000.-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14-11-2018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500 </a:t>
                      </a:r>
                      <a:r>
                        <a:rPr lang="es-CL" sz="1400" u="none" strike="noStrike" dirty="0">
                          <a:effectLst/>
                        </a:rPr>
                        <a:t>EJEMPLARES ANUARIO </a:t>
                      </a:r>
                      <a:r>
                        <a:rPr lang="es-CL" sz="1400" u="none" strike="noStrike" dirty="0" smtClean="0">
                          <a:effectLst/>
                        </a:rPr>
                        <a:t>  4° MEDIOS 2018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$2.972.501.-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19-11-2018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15 </a:t>
                      </a:r>
                      <a:r>
                        <a:rPr lang="es-CL" sz="1400" u="none" strike="noStrike" dirty="0">
                          <a:effectLst/>
                        </a:rPr>
                        <a:t>POLERONES </a:t>
                      </a:r>
                      <a:r>
                        <a:rPr lang="es-CL" sz="1400" u="none" strike="noStrike" dirty="0" smtClean="0">
                          <a:effectLst/>
                        </a:rPr>
                        <a:t>   TALLER   </a:t>
                      </a:r>
                      <a:r>
                        <a:rPr lang="es-CL" sz="1400" u="none" strike="noStrike" dirty="0">
                          <a:effectLst/>
                        </a:rPr>
                        <a:t>LENGUA DE SEÑAS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$249.900.-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20-11-2018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1 </a:t>
                      </a:r>
                      <a:r>
                        <a:rPr lang="es-CL" sz="1400" u="none" strike="noStrike" dirty="0">
                          <a:effectLst/>
                        </a:rPr>
                        <a:t>IPAD </a:t>
                      </a:r>
                      <a:r>
                        <a:rPr lang="es-CL" sz="1400" u="none" strike="noStrike" dirty="0" smtClean="0">
                          <a:effectLst/>
                        </a:rPr>
                        <a:t>  TALLER </a:t>
                      </a:r>
                      <a:r>
                        <a:rPr lang="es-CL" sz="1400" u="none" strike="noStrike" dirty="0">
                          <a:effectLst/>
                        </a:rPr>
                        <a:t>FOTOGRAFÍA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$666.281.-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20-11-2018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   13 </a:t>
                      </a:r>
                      <a:r>
                        <a:rPr lang="es-CL" sz="1400" u="none" strike="noStrike" dirty="0">
                          <a:effectLst/>
                        </a:rPr>
                        <a:t>POLERAS 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 TALLER </a:t>
                      </a:r>
                      <a:r>
                        <a:rPr lang="es-CL" sz="1400" u="none" strike="noStrike" dirty="0" smtClean="0">
                          <a:effectLst/>
                        </a:rPr>
                        <a:t> </a:t>
                      </a:r>
                      <a:r>
                        <a:rPr lang="es-CL" sz="1400" u="none" strike="noStrike" dirty="0">
                          <a:effectLst/>
                        </a:rPr>
                        <a:t>BADMINTON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$110.500.-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30-11-2018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 smtClean="0">
                          <a:effectLst/>
                        </a:rPr>
                        <a:t>     CONTENEDORES   </a:t>
                      </a:r>
                      <a:r>
                        <a:rPr lang="es-CL" sz="1400" u="none" strike="noStrike" dirty="0">
                          <a:effectLst/>
                        </a:rPr>
                        <a:t>Y CAJAS </a:t>
                      </a:r>
                      <a:r>
                        <a:rPr lang="es-CL" sz="1400" u="none" strike="noStrike" dirty="0" smtClean="0">
                          <a:effectLst/>
                        </a:rPr>
                        <a:t>RECICLAJE  </a:t>
                      </a:r>
                      <a:r>
                        <a:rPr lang="es-CL" sz="1400" u="none" strike="noStrike" baseline="0" dirty="0" smtClean="0">
                          <a:effectLst/>
                        </a:rPr>
                        <a:t> PARA TALLER 2019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$470.551.-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  <a:tr h="20771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 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>
                          <a:effectLst/>
                        </a:rPr>
                        <a:t>TOTAL</a:t>
                      </a:r>
                      <a:endParaRPr lang="es-C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u="none" strike="noStrike" dirty="0">
                          <a:effectLst/>
                        </a:rPr>
                        <a:t>$48.343.072.-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1" marR="6531" marT="653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260801"/>
              </p:ext>
            </p:extLst>
          </p:nvPr>
        </p:nvGraphicFramePr>
        <p:xfrm>
          <a:off x="683568" y="908720"/>
          <a:ext cx="7776864" cy="1654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5915"/>
                <a:gridCol w="4960316"/>
                <a:gridCol w="1630633"/>
              </a:tblGrid>
              <a:tr h="5910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u="none" strike="noStrike" dirty="0" smtClean="0">
                          <a:effectLst/>
                        </a:rPr>
                        <a:t>5   </a:t>
                      </a:r>
                      <a:r>
                        <a:rPr lang="es-CL" sz="1800" u="none" strike="noStrike" dirty="0">
                          <a:effectLst/>
                        </a:rPr>
                        <a:t>AUMENTO HORAS TRABAJO TP </a:t>
                      </a:r>
                      <a:r>
                        <a:rPr lang="es-CL" sz="1800" u="none" strike="noStrike" dirty="0" smtClean="0">
                          <a:effectLst/>
                        </a:rPr>
                        <a:t>  Y </a:t>
                      </a:r>
                      <a:r>
                        <a:rPr lang="es-CL" sz="1800" u="none" strike="noStrike" dirty="0">
                          <a:effectLst/>
                        </a:rPr>
                        <a:t>COLABORATIVO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$25.000.000.-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3050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30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FECHA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CONTRATOS </a:t>
                      </a:r>
                      <a:r>
                        <a:rPr lang="es-CL" sz="1600" u="none" strike="noStrike" dirty="0" smtClean="0">
                          <a:effectLst/>
                        </a:rPr>
                        <a:t>Y  EXTENSIONES  HORARIAS PARA  COORD  10 DPTOS, HORAS ATENCIÓN  31 JEFATURAS.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 smtClean="0">
                          <a:effectLst/>
                        </a:rPr>
                        <a:t>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$25.000.000.-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256740"/>
              </p:ext>
            </p:extLst>
          </p:nvPr>
        </p:nvGraphicFramePr>
        <p:xfrm>
          <a:off x="683568" y="3140968"/>
          <a:ext cx="7776864" cy="2088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5915"/>
                <a:gridCol w="4960316"/>
                <a:gridCol w="1630633"/>
              </a:tblGrid>
              <a:tr h="53121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</a:t>
                      </a:r>
                      <a:r>
                        <a:rPr lang="es-CL" sz="1800" u="none" strike="noStrike" dirty="0">
                          <a:effectLst/>
                        </a:rPr>
                        <a:t>GARANTIZACIÓN DE COBERTURA CURRICULAR Y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49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                 APLICACIÓN DE PLANES Y PROGRAMA DE ESTUDIO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$11.500.000.-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414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41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414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PROFESORA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  </a:t>
                      </a:r>
                      <a:r>
                        <a:rPr lang="es-CL" sz="1600" u="none" strike="noStrike" dirty="0" smtClean="0">
                          <a:effectLst/>
                        </a:rPr>
                        <a:t>MARZO  A DICIEMBRE 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$5.448.615.-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414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 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PROFESOR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  </a:t>
                      </a:r>
                      <a:r>
                        <a:rPr lang="es-CL" sz="1600" u="none" strike="noStrike" dirty="0" smtClean="0">
                          <a:effectLst/>
                        </a:rPr>
                        <a:t>MARZO  A  </a:t>
                      </a:r>
                      <a:r>
                        <a:rPr lang="es-CL" sz="1600" u="none" strike="noStrike" dirty="0">
                          <a:effectLst/>
                        </a:rPr>
                        <a:t>DICIEMBRE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$6.038.377.-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414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TOTAL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$11.486.992.-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93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749873"/>
              </p:ext>
            </p:extLst>
          </p:nvPr>
        </p:nvGraphicFramePr>
        <p:xfrm>
          <a:off x="611560" y="476672"/>
          <a:ext cx="7992888" cy="6279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857"/>
                <a:gridCol w="5098103"/>
                <a:gridCol w="1675928"/>
              </a:tblGrid>
              <a:tr h="3467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ACCIÓN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r>
                        <a:rPr lang="es-CL" sz="1800" b="1" u="sng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b="1" u="sng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CL" sz="1800" u="none" strike="noStrike" dirty="0">
                          <a:effectLst/>
                        </a:rPr>
                        <a:t>IMPLEMENTACIÓN DE ESTRATEGIAS DE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67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                 </a:t>
                      </a:r>
                      <a:r>
                        <a:rPr lang="es-CL" sz="1800" u="none" strike="noStrike" dirty="0" smtClean="0">
                          <a:effectLst/>
                        </a:rPr>
                        <a:t>ENSEÑANZA  </a:t>
                      </a:r>
                      <a:r>
                        <a:rPr lang="es-CL" sz="1800" u="none" strike="noStrike" dirty="0">
                          <a:effectLst/>
                        </a:rPr>
                        <a:t>Y </a:t>
                      </a:r>
                      <a:r>
                        <a:rPr lang="es-CL" sz="1800" u="none" strike="noStrike" dirty="0" smtClean="0">
                          <a:effectLst/>
                        </a:rPr>
                        <a:t> APRENDIZAJE </a:t>
                      </a:r>
                      <a:r>
                        <a:rPr lang="es-CL" sz="1800" u="none" strike="noStrike" dirty="0">
                          <a:effectLst/>
                        </a:rPr>
                        <a:t>EN TERRENO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u="none" strike="noStrike">
                          <a:effectLst/>
                        </a:rPr>
                        <a:t>$12.500.000.-</a:t>
                      </a:r>
                      <a:endParaRPr lang="es-CL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FECHA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DETALLE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>
                          <a:effectLst/>
                        </a:rPr>
                        <a:t>VALOR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14-03-2018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2 </a:t>
                      </a:r>
                      <a:r>
                        <a:rPr lang="es-CL" sz="1600" u="none" strike="noStrike" dirty="0">
                          <a:effectLst/>
                        </a:rPr>
                        <a:t>PASAJES A TEMUCO CAMPEONATO ATLETISMO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$48.000.-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17-04-2018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1  </a:t>
                      </a:r>
                      <a:r>
                        <a:rPr lang="es-CL" sz="1600" u="none" strike="noStrike" dirty="0">
                          <a:effectLst/>
                        </a:rPr>
                        <a:t>VIAJE A CUCAO TALLER </a:t>
                      </a:r>
                      <a:r>
                        <a:rPr lang="es-CL" sz="1600" u="none" strike="noStrike" dirty="0" smtClean="0">
                          <a:effectLst/>
                        </a:rPr>
                        <a:t> TREKKING (ARRIENDO                              MOVILIZACIÓN)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$600.000.-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19-04-2018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8 </a:t>
                      </a:r>
                      <a:r>
                        <a:rPr lang="es-CL" sz="1600" u="none" strike="noStrike" dirty="0">
                          <a:effectLst/>
                        </a:rPr>
                        <a:t>PASAJES A VALDIVIA FESTIVAL MATEMÁTICAS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$148.800.-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184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26-10-2018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1 SALIDA </a:t>
                      </a:r>
                      <a:r>
                        <a:rPr lang="es-CL" sz="1600" u="none" strike="noStrike" dirty="0">
                          <a:effectLst/>
                        </a:rPr>
                        <a:t>ALUMNOS RESIDENCIA FAMILIAR Y BONO PRO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$2.700.000.-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09-11-2018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1  </a:t>
                      </a:r>
                      <a:r>
                        <a:rPr lang="es-CL" sz="1600" u="none" strike="noStrike" dirty="0">
                          <a:effectLst/>
                        </a:rPr>
                        <a:t>VIAJE </a:t>
                      </a:r>
                      <a:r>
                        <a:rPr lang="es-CL" sz="1600" u="none" strike="noStrike" dirty="0" smtClean="0">
                          <a:effectLst/>
                        </a:rPr>
                        <a:t>A  TANTAUCO  </a:t>
                      </a:r>
                      <a:r>
                        <a:rPr lang="es-CL" sz="1600" u="none" strike="noStrike" dirty="0">
                          <a:effectLst/>
                        </a:rPr>
                        <a:t>4°D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$400.000.-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13-11-2018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1 </a:t>
                      </a:r>
                      <a:r>
                        <a:rPr lang="es-CL" sz="1600" u="none" strike="noStrike" dirty="0">
                          <a:effectLst/>
                        </a:rPr>
                        <a:t>SALIDA AL PARQUE MUNICIPAL 4TOS MEDIOS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$100.000.-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16-11-2018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5  PASAJES  P.</a:t>
                      </a:r>
                      <a:r>
                        <a:rPr lang="es-C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s-CL" sz="1600" u="none" strike="noStrike" dirty="0" smtClean="0">
                          <a:effectLst/>
                        </a:rPr>
                        <a:t>MONTT </a:t>
                      </a:r>
                      <a:r>
                        <a:rPr lang="es-CL" sz="1600" u="none" strike="noStrike" dirty="0">
                          <a:effectLst/>
                        </a:rPr>
                        <a:t>CAMPEONATO G. </a:t>
                      </a:r>
                      <a:r>
                        <a:rPr lang="es-CL" sz="1600" u="none" strike="noStrike" dirty="0" smtClean="0">
                          <a:effectLst/>
                        </a:rPr>
                        <a:t>RÍTMICA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1 </a:t>
                      </a:r>
                      <a:r>
                        <a:rPr lang="es-CL" sz="1600" u="none" strike="noStrike" dirty="0">
                          <a:effectLst/>
                        </a:rPr>
                        <a:t>VIAJE A </a:t>
                      </a:r>
                      <a:r>
                        <a:rPr lang="es-CL" sz="1600" u="none" strike="noStrike" dirty="0" smtClean="0">
                          <a:effectLst/>
                        </a:rPr>
                        <a:t>PINGÜINERAS  FERIA CIENTÍFICA </a:t>
                      </a:r>
                      <a:r>
                        <a:rPr lang="es-CL" sz="1600" u="none" strike="noStrike" dirty="0">
                          <a:effectLst/>
                        </a:rPr>
                        <a:t>180 </a:t>
                      </a:r>
                      <a:r>
                        <a:rPr lang="es-CL" sz="1600" u="none" strike="noStrike" dirty="0" smtClean="0">
                          <a:effectLst/>
                        </a:rPr>
                        <a:t>ALUMNOS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$6.300.000.-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1 </a:t>
                      </a:r>
                      <a:r>
                        <a:rPr lang="es-CL" sz="1600" u="none" strike="noStrike" dirty="0">
                          <a:effectLst/>
                        </a:rPr>
                        <a:t>VIAJE A CUCAO </a:t>
                      </a:r>
                      <a:r>
                        <a:rPr lang="es-CL" sz="1600" u="none" strike="noStrike" dirty="0" smtClean="0">
                          <a:effectLst/>
                        </a:rPr>
                        <a:t>3°D  (PREMIO POR ASISTENCIA)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$759.500.-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26-11-2018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 1 </a:t>
                      </a:r>
                      <a:r>
                        <a:rPr lang="es-CL" sz="1600" u="none" strike="noStrike" dirty="0">
                          <a:effectLst/>
                        </a:rPr>
                        <a:t>VIAJE A CUCAO </a:t>
                      </a:r>
                      <a:r>
                        <a:rPr lang="es-CL" sz="1600" u="none" strike="noStrike" dirty="0" smtClean="0">
                          <a:effectLst/>
                        </a:rPr>
                        <a:t>7°A  (PREMIOS POR ASISTECIA)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$931.000.-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    1 </a:t>
                      </a:r>
                      <a:r>
                        <a:rPr lang="es-CL" sz="1600" u="none" strike="noStrike" dirty="0">
                          <a:effectLst/>
                        </a:rPr>
                        <a:t>SALIDA A COLEGIO C. </a:t>
                      </a:r>
                      <a:r>
                        <a:rPr lang="es-CL" sz="1600" u="none" strike="noStrike" dirty="0" smtClean="0">
                          <a:effectLst/>
                        </a:rPr>
                        <a:t>DIEM VISITA A  </a:t>
                      </a:r>
                      <a:r>
                        <a:rPr lang="es-CL" sz="1600" u="none" strike="noStrike" dirty="0">
                          <a:effectLst/>
                        </a:rPr>
                        <a:t>FERIA CIENTIFICA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$70.000.-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5 </a:t>
                      </a:r>
                      <a:r>
                        <a:rPr lang="es-CL" sz="1600" u="none" strike="noStrike" dirty="0">
                          <a:effectLst/>
                        </a:rPr>
                        <a:t>PASAJES A STGO. SOMACHI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$248.000.-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30-11-2018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 smtClean="0">
                          <a:effectLst/>
                        </a:rPr>
                        <a:t>   3  PASAJES </a:t>
                      </a:r>
                      <a:r>
                        <a:rPr lang="es-CL" sz="1600" u="none" strike="noStrike" dirty="0">
                          <a:effectLst/>
                        </a:rPr>
                        <a:t>P.MONTT SEMINARIO LENGUA SEÑAS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$36.000.-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598"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TOTAL</a:t>
                      </a:r>
                      <a:endParaRPr lang="es-CL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 dirty="0">
                          <a:effectLst/>
                        </a:rPr>
                        <a:t>12.401.300.-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212</TotalTime>
  <Words>2385</Words>
  <Application>Microsoft Office PowerPoint</Application>
  <PresentationFormat>Presentación en pantalla (4:3)</PresentationFormat>
  <Paragraphs>757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Equidad</vt:lpstr>
      <vt:lpstr>P.M.E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P.M.E 2018</dc:title>
  <dc:creator>Victor Martinez</dc:creator>
  <cp:lastModifiedBy>Dirección</cp:lastModifiedBy>
  <cp:revision>29</cp:revision>
  <dcterms:created xsi:type="dcterms:W3CDTF">2019-03-07T12:51:57Z</dcterms:created>
  <dcterms:modified xsi:type="dcterms:W3CDTF">2019-03-26T17:07:17Z</dcterms:modified>
</cp:coreProperties>
</file>