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9" r:id="rId3"/>
    <p:sldId id="257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70" r:id="rId12"/>
    <p:sldId id="271" r:id="rId13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49" autoAdjust="0"/>
  </p:normalViewPr>
  <p:slideViewPr>
    <p:cSldViewPr>
      <p:cViewPr varScale="1">
        <p:scale>
          <a:sx n="72" d="100"/>
          <a:sy n="72" d="100"/>
        </p:scale>
        <p:origin x="660" y="6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318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AC6B95-5DA9-4B71-87F8-99B464384241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94D4008-12C6-4B65-894F-C20F4011FB90}">
      <dgm:prSet/>
      <dgm:spPr/>
      <dgm:t>
        <a:bodyPr/>
        <a:lstStyle/>
        <a:p>
          <a:pPr algn="just"/>
          <a:r>
            <a:rPr lang="es-ES" b="0" dirty="0"/>
            <a:t>Son un conjunto de conductas que nos permiten interactuar y relacionarnos con los demás de manera efectiva y satisfactoria. Un aspecto interesante sobre ellas es que se pueden aprender, potenciar e ir desarrollando día a día con la práctica.</a:t>
          </a:r>
          <a:endParaRPr lang="en-US" b="0" dirty="0"/>
        </a:p>
      </dgm:t>
    </dgm:pt>
    <dgm:pt modelId="{C588777F-26CE-4FD9-A144-FD846B57B26F}" type="parTrans" cxnId="{5F9E7D74-F588-45C2-96CF-D13BBF938ACE}">
      <dgm:prSet/>
      <dgm:spPr/>
      <dgm:t>
        <a:bodyPr/>
        <a:lstStyle/>
        <a:p>
          <a:endParaRPr lang="en-US"/>
        </a:p>
      </dgm:t>
    </dgm:pt>
    <dgm:pt modelId="{B9D7D6A5-4746-4EBD-BD3E-C4182D5F8CD5}" type="sibTrans" cxnId="{5F9E7D74-F588-45C2-96CF-D13BBF938ACE}">
      <dgm:prSet/>
      <dgm:spPr/>
      <dgm:t>
        <a:bodyPr/>
        <a:lstStyle/>
        <a:p>
          <a:endParaRPr lang="en-US"/>
        </a:p>
      </dgm:t>
    </dgm:pt>
    <dgm:pt modelId="{3C5BDC44-A1B1-41C3-9C7D-9FDBC6B1CF13}">
      <dgm:prSet/>
      <dgm:spPr/>
      <dgm:t>
        <a:bodyPr/>
        <a:lstStyle/>
        <a:p>
          <a:pPr algn="just"/>
          <a:r>
            <a:rPr lang="es-ES" dirty="0"/>
            <a:t>Ahora que estamos en casa, los invito a poner en practica algunas  habilidades sociales que les servirán para interactuar en el hogar y por supuesto en el Liceo, cuándo nos reencontremos. </a:t>
          </a:r>
          <a:endParaRPr lang="en-US" dirty="0"/>
        </a:p>
      </dgm:t>
    </dgm:pt>
    <dgm:pt modelId="{60B13C2A-39DA-4874-9E1F-43D7DA4C3D7A}" type="parTrans" cxnId="{30B0406F-9EB2-4CA4-B82A-F75B5D462CB2}">
      <dgm:prSet/>
      <dgm:spPr/>
      <dgm:t>
        <a:bodyPr/>
        <a:lstStyle/>
        <a:p>
          <a:endParaRPr lang="en-US"/>
        </a:p>
      </dgm:t>
    </dgm:pt>
    <dgm:pt modelId="{C4C49284-8C19-458E-ABF2-D3FEA92F40CD}" type="sibTrans" cxnId="{30B0406F-9EB2-4CA4-B82A-F75B5D462CB2}">
      <dgm:prSet/>
      <dgm:spPr/>
      <dgm:t>
        <a:bodyPr/>
        <a:lstStyle/>
        <a:p>
          <a:endParaRPr lang="en-US"/>
        </a:p>
      </dgm:t>
    </dgm:pt>
    <dgm:pt modelId="{5E5F3C40-2135-4192-A9F6-994899348AE9}" type="pres">
      <dgm:prSet presAssocID="{85AC6B95-5DA9-4B71-87F8-99B4643842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EA0E42C-8ECB-4AB2-A924-019C9ED45A94}" type="pres">
      <dgm:prSet presAssocID="{294D4008-12C6-4B65-894F-C20F4011FB90}" presName="hierRoot1" presStyleCnt="0"/>
      <dgm:spPr/>
    </dgm:pt>
    <dgm:pt modelId="{2C9DFDD3-BB7F-41E4-B540-86CE5FAF634C}" type="pres">
      <dgm:prSet presAssocID="{294D4008-12C6-4B65-894F-C20F4011FB90}" presName="composite" presStyleCnt="0"/>
      <dgm:spPr/>
    </dgm:pt>
    <dgm:pt modelId="{472AB5C1-5A90-4127-8999-C5651CD07A6B}" type="pres">
      <dgm:prSet presAssocID="{294D4008-12C6-4B65-894F-C20F4011FB90}" presName="background" presStyleLbl="node0" presStyleIdx="0" presStyleCnt="2"/>
      <dgm:spPr/>
    </dgm:pt>
    <dgm:pt modelId="{9796A260-2206-4E8D-AA48-3F3D18A60AF5}" type="pres">
      <dgm:prSet presAssocID="{294D4008-12C6-4B65-894F-C20F4011FB90}" presName="text" presStyleLbl="fgAcc0" presStyleIdx="0" presStyleCnt="2">
        <dgm:presLayoutVars>
          <dgm:chPref val="3"/>
        </dgm:presLayoutVars>
      </dgm:prSet>
      <dgm:spPr/>
    </dgm:pt>
    <dgm:pt modelId="{4B3B0AB5-BF7D-4EEA-876D-15901876693B}" type="pres">
      <dgm:prSet presAssocID="{294D4008-12C6-4B65-894F-C20F4011FB90}" presName="hierChild2" presStyleCnt="0"/>
      <dgm:spPr/>
    </dgm:pt>
    <dgm:pt modelId="{20DCF731-E7D3-43FC-B6D1-EE713A9EFB55}" type="pres">
      <dgm:prSet presAssocID="{3C5BDC44-A1B1-41C3-9C7D-9FDBC6B1CF13}" presName="hierRoot1" presStyleCnt="0"/>
      <dgm:spPr/>
    </dgm:pt>
    <dgm:pt modelId="{3A71759F-D7DF-463B-B649-606D4155CEFD}" type="pres">
      <dgm:prSet presAssocID="{3C5BDC44-A1B1-41C3-9C7D-9FDBC6B1CF13}" presName="composite" presStyleCnt="0"/>
      <dgm:spPr/>
    </dgm:pt>
    <dgm:pt modelId="{2D7C25AE-1616-4CB7-9F90-EE8BA3BF8D31}" type="pres">
      <dgm:prSet presAssocID="{3C5BDC44-A1B1-41C3-9C7D-9FDBC6B1CF13}" presName="background" presStyleLbl="node0" presStyleIdx="1" presStyleCnt="2"/>
      <dgm:spPr/>
    </dgm:pt>
    <dgm:pt modelId="{D85D9206-8CC2-40FF-91E3-F7032BF45020}" type="pres">
      <dgm:prSet presAssocID="{3C5BDC44-A1B1-41C3-9C7D-9FDBC6B1CF13}" presName="text" presStyleLbl="fgAcc0" presStyleIdx="1" presStyleCnt="2">
        <dgm:presLayoutVars>
          <dgm:chPref val="3"/>
        </dgm:presLayoutVars>
      </dgm:prSet>
      <dgm:spPr/>
    </dgm:pt>
    <dgm:pt modelId="{DA3438CB-87E4-4568-B51D-26FD6CD45494}" type="pres">
      <dgm:prSet presAssocID="{3C5BDC44-A1B1-41C3-9C7D-9FDBC6B1CF13}" presName="hierChild2" presStyleCnt="0"/>
      <dgm:spPr/>
    </dgm:pt>
  </dgm:ptLst>
  <dgm:cxnLst>
    <dgm:cxn modelId="{FD6CB70A-46E7-445A-8D82-0C158106407E}" type="presOf" srcId="{3C5BDC44-A1B1-41C3-9C7D-9FDBC6B1CF13}" destId="{D85D9206-8CC2-40FF-91E3-F7032BF45020}" srcOrd="0" destOrd="0" presId="urn:microsoft.com/office/officeart/2005/8/layout/hierarchy1"/>
    <dgm:cxn modelId="{30B0406F-9EB2-4CA4-B82A-F75B5D462CB2}" srcId="{85AC6B95-5DA9-4B71-87F8-99B464384241}" destId="{3C5BDC44-A1B1-41C3-9C7D-9FDBC6B1CF13}" srcOrd="1" destOrd="0" parTransId="{60B13C2A-39DA-4874-9E1F-43D7DA4C3D7A}" sibTransId="{C4C49284-8C19-458E-ABF2-D3FEA92F40CD}"/>
    <dgm:cxn modelId="{5F9E7D74-F588-45C2-96CF-D13BBF938ACE}" srcId="{85AC6B95-5DA9-4B71-87F8-99B464384241}" destId="{294D4008-12C6-4B65-894F-C20F4011FB90}" srcOrd="0" destOrd="0" parTransId="{C588777F-26CE-4FD9-A144-FD846B57B26F}" sibTransId="{B9D7D6A5-4746-4EBD-BD3E-C4182D5F8CD5}"/>
    <dgm:cxn modelId="{934533A9-656A-413D-8868-F2F14F4B72D1}" type="presOf" srcId="{85AC6B95-5DA9-4B71-87F8-99B464384241}" destId="{5E5F3C40-2135-4192-A9F6-994899348AE9}" srcOrd="0" destOrd="0" presId="urn:microsoft.com/office/officeart/2005/8/layout/hierarchy1"/>
    <dgm:cxn modelId="{1C9841C0-D7D5-47A0-BA52-24E86D324D2F}" type="presOf" srcId="{294D4008-12C6-4B65-894F-C20F4011FB90}" destId="{9796A260-2206-4E8D-AA48-3F3D18A60AF5}" srcOrd="0" destOrd="0" presId="urn:microsoft.com/office/officeart/2005/8/layout/hierarchy1"/>
    <dgm:cxn modelId="{FFC3C11E-3FBE-4EEC-922A-4029448695DA}" type="presParOf" srcId="{5E5F3C40-2135-4192-A9F6-994899348AE9}" destId="{5EA0E42C-8ECB-4AB2-A924-019C9ED45A94}" srcOrd="0" destOrd="0" presId="urn:microsoft.com/office/officeart/2005/8/layout/hierarchy1"/>
    <dgm:cxn modelId="{E7EE4AC4-D084-4B9A-A42E-2F23199EB639}" type="presParOf" srcId="{5EA0E42C-8ECB-4AB2-A924-019C9ED45A94}" destId="{2C9DFDD3-BB7F-41E4-B540-86CE5FAF634C}" srcOrd="0" destOrd="0" presId="urn:microsoft.com/office/officeart/2005/8/layout/hierarchy1"/>
    <dgm:cxn modelId="{F7134C79-7EC3-4518-8D67-193B68BB32A3}" type="presParOf" srcId="{2C9DFDD3-BB7F-41E4-B540-86CE5FAF634C}" destId="{472AB5C1-5A90-4127-8999-C5651CD07A6B}" srcOrd="0" destOrd="0" presId="urn:microsoft.com/office/officeart/2005/8/layout/hierarchy1"/>
    <dgm:cxn modelId="{C2A8CDB1-30DE-43B5-81B1-D61964B25CDC}" type="presParOf" srcId="{2C9DFDD3-BB7F-41E4-B540-86CE5FAF634C}" destId="{9796A260-2206-4E8D-AA48-3F3D18A60AF5}" srcOrd="1" destOrd="0" presId="urn:microsoft.com/office/officeart/2005/8/layout/hierarchy1"/>
    <dgm:cxn modelId="{1534067C-18D2-41E5-87EA-0230E4D58ED7}" type="presParOf" srcId="{5EA0E42C-8ECB-4AB2-A924-019C9ED45A94}" destId="{4B3B0AB5-BF7D-4EEA-876D-15901876693B}" srcOrd="1" destOrd="0" presId="urn:microsoft.com/office/officeart/2005/8/layout/hierarchy1"/>
    <dgm:cxn modelId="{F61F2336-79C8-47FF-AE5B-1396933A8D65}" type="presParOf" srcId="{5E5F3C40-2135-4192-A9F6-994899348AE9}" destId="{20DCF731-E7D3-43FC-B6D1-EE713A9EFB55}" srcOrd="1" destOrd="0" presId="urn:microsoft.com/office/officeart/2005/8/layout/hierarchy1"/>
    <dgm:cxn modelId="{7429D0F8-3CE7-4001-8CFE-DA8A8F116284}" type="presParOf" srcId="{20DCF731-E7D3-43FC-B6D1-EE713A9EFB55}" destId="{3A71759F-D7DF-463B-B649-606D4155CEFD}" srcOrd="0" destOrd="0" presId="urn:microsoft.com/office/officeart/2005/8/layout/hierarchy1"/>
    <dgm:cxn modelId="{8B719844-9C6F-473C-A522-E65B0707F279}" type="presParOf" srcId="{3A71759F-D7DF-463B-B649-606D4155CEFD}" destId="{2D7C25AE-1616-4CB7-9F90-EE8BA3BF8D31}" srcOrd="0" destOrd="0" presId="urn:microsoft.com/office/officeart/2005/8/layout/hierarchy1"/>
    <dgm:cxn modelId="{71A9144A-879D-4B30-87CB-06D41F4E68DB}" type="presParOf" srcId="{3A71759F-D7DF-463B-B649-606D4155CEFD}" destId="{D85D9206-8CC2-40FF-91E3-F7032BF45020}" srcOrd="1" destOrd="0" presId="urn:microsoft.com/office/officeart/2005/8/layout/hierarchy1"/>
    <dgm:cxn modelId="{12AD2FE5-8891-4B0C-9081-D94D061535AB}" type="presParOf" srcId="{20DCF731-E7D3-43FC-B6D1-EE713A9EFB55}" destId="{DA3438CB-87E4-4568-B51D-26FD6CD454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AB5C1-5A90-4127-8999-C5651CD07A6B}">
      <dsp:nvSpPr>
        <dsp:cNvPr id="0" name=""/>
        <dsp:cNvSpPr/>
      </dsp:nvSpPr>
      <dsp:spPr>
        <a:xfrm>
          <a:off x="1227" y="267439"/>
          <a:ext cx="4308567" cy="2735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796A260-2206-4E8D-AA48-3F3D18A60AF5}">
      <dsp:nvSpPr>
        <dsp:cNvPr id="0" name=""/>
        <dsp:cNvSpPr/>
      </dsp:nvSpPr>
      <dsp:spPr>
        <a:xfrm>
          <a:off x="479957" y="722232"/>
          <a:ext cx="4308567" cy="27359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0" kern="1200" dirty="0"/>
            <a:t>Son un conjunto de conductas que nos permiten interactuar y relacionarnos con los demás de manera efectiva y satisfactoria. Un aspecto interesante sobre ellas es que se pueden aprender, potenciar e ir desarrollando día a día con la práctica.</a:t>
          </a:r>
          <a:endParaRPr lang="en-US" sz="1900" b="0" kern="1200" dirty="0"/>
        </a:p>
      </dsp:txBody>
      <dsp:txXfrm>
        <a:off x="560090" y="802365"/>
        <a:ext cx="4148301" cy="2575674"/>
      </dsp:txXfrm>
    </dsp:sp>
    <dsp:sp modelId="{2D7C25AE-1616-4CB7-9F90-EE8BA3BF8D31}">
      <dsp:nvSpPr>
        <dsp:cNvPr id="0" name=""/>
        <dsp:cNvSpPr/>
      </dsp:nvSpPr>
      <dsp:spPr>
        <a:xfrm>
          <a:off x="5267254" y="267439"/>
          <a:ext cx="4308567" cy="27359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85D9206-8CC2-40FF-91E3-F7032BF45020}">
      <dsp:nvSpPr>
        <dsp:cNvPr id="0" name=""/>
        <dsp:cNvSpPr/>
      </dsp:nvSpPr>
      <dsp:spPr>
        <a:xfrm>
          <a:off x="5745984" y="722232"/>
          <a:ext cx="4308567" cy="27359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Ahora que estamos en casa, los invito a poner en practica algunas  habilidades sociales que les servirán para interactuar en el hogar y por supuesto en el Liceo, cuándo nos reencontremos. </a:t>
          </a:r>
          <a:endParaRPr lang="en-US" sz="1900" kern="1200" dirty="0"/>
        </a:p>
      </dsp:txBody>
      <dsp:txXfrm>
        <a:off x="5826117" y="802365"/>
        <a:ext cx="4148301" cy="2575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2446EEE-9F74-414C-8CF3-76F72C6C9CBB}" type="datetime1">
              <a:rPr lang="es-ES" smtClean="0"/>
              <a:t>28/04/2020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48FC2AD-8B93-45A4-8827-85E82B2F4F55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9586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5677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4459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7366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5677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3231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081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529" y="1267730"/>
            <a:ext cx="9573768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424" y="1411615"/>
            <a:ext cx="9293979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4543" y="1267730"/>
            <a:ext cx="19197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48813" y="1267731"/>
            <a:ext cx="1691199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301" y="2091263"/>
            <a:ext cx="9066224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198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1693" y="4682063"/>
            <a:ext cx="906848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063" indent="0" algn="ctr">
              <a:buNone/>
              <a:defRPr sz="1600"/>
            </a:lvl2pPr>
            <a:lvl3pPr marL="914126" indent="0" algn="ctr">
              <a:buNone/>
              <a:defRPr sz="1600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7375" y="1341256"/>
            <a:ext cx="1554075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F7AFFB9B-9FB8-469E-96F9-4D32314110B6}" type="datetimeFigureOut">
              <a:rPr lang="en-US" smtClean="0"/>
              <a:t>4/28/2020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517" y="5211060"/>
            <a:ext cx="5903962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4678" y="5212080"/>
            <a:ext cx="211133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993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EA5BF5C-F4C1-4C94-BD5F-F847F8EB8117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0466553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9258" y="762000"/>
            <a:ext cx="2361585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762000"/>
            <a:ext cx="8075097" cy="5257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EA5BF5C-F4C1-4C94-BD5F-F847F8EB8117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508024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0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a lib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29AD9-EA14-4AE8-BB2F-1A8BF56A3E5B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  <p:sp>
        <p:nvSpPr>
          <p:cNvPr id="85" name="Marcador de posición de contenido 3"/>
          <p:cNvSpPr>
            <a:spLocks noGrp="1"/>
          </p:cNvSpPr>
          <p:nvPr>
            <p:ph sz="half" idx="13"/>
          </p:nvPr>
        </p:nvSpPr>
        <p:spPr>
          <a:xfrm>
            <a:off x="6246812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EA5BF5C-F4C1-4C94-BD5F-F847F8EB8117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5779181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529" y="1267730"/>
            <a:ext cx="9573768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423" y="1411615"/>
            <a:ext cx="9293979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4543" y="1267730"/>
            <a:ext cx="19197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48813" y="1267731"/>
            <a:ext cx="1691199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216" y="2094309"/>
            <a:ext cx="906848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198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217" y="4682062"/>
            <a:ext cx="9068486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0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0422" y="1344502"/>
            <a:ext cx="1554075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9A5F5A5-C1AF-4E1F-BBE9-77A0324E6A16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174" y="5211060"/>
            <a:ext cx="5905486" cy="228600"/>
          </a:xfrm>
        </p:spPr>
        <p:txBody>
          <a:bodyPr/>
          <a:lstStyle>
            <a:lvl1pPr algn="l"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2263" y="5211060"/>
            <a:ext cx="2111714" cy="228600"/>
          </a:xfrm>
        </p:spPr>
        <p:txBody>
          <a:bodyPr/>
          <a:lstStyle/>
          <a:p>
            <a:pPr rtl="0"/>
            <a:fld id="{25BA54BD-C84D-46CE-8B72-31BFB26ABA4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0508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522" y="2103120"/>
            <a:ext cx="4753642" cy="3749040"/>
          </a:xfrm>
        </p:spPr>
        <p:txBody>
          <a:bodyPr/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8661" y="2103120"/>
            <a:ext cx="4753642" cy="3749040"/>
          </a:xfrm>
        </p:spPr>
        <p:txBody>
          <a:bodyPr/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EA5BF5C-F4C1-4C94-BD5F-F847F8EB8117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78063485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569" y="2074334"/>
            <a:ext cx="4753642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99" b="0">
                <a:solidFill>
                  <a:schemeClr val="tx2"/>
                </a:solidFill>
                <a:latin typeface="+mn-lt"/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569" y="2755898"/>
            <a:ext cx="4753642" cy="3200400"/>
          </a:xfrm>
        </p:spPr>
        <p:txBody>
          <a:bodyPr/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1708" y="2074334"/>
            <a:ext cx="4753642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99" b="0">
                <a:solidFill>
                  <a:schemeClr val="tx2"/>
                </a:solidFill>
              </a:defRPr>
            </a:lvl1pPr>
            <a:lvl2pPr marL="457063" indent="0">
              <a:buNone/>
              <a:defRPr sz="18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1708" y="2756581"/>
            <a:ext cx="4753642" cy="3200400"/>
          </a:xfrm>
        </p:spPr>
        <p:txBody>
          <a:bodyPr/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EA5BF5C-F4C1-4C94-BD5F-F847F8EB8117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2567092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996EFD6-A265-4329-83FB-237234CCC851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2979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1EEC8E5-6135-4EEA-A5FA-4E382F0E51FD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5BA54BD-C84D-46CE-8B72-31BFB26ABA43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9011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465" y="237744"/>
            <a:ext cx="852913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18037" y="237744"/>
            <a:ext cx="2925318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3979" y="607392"/>
            <a:ext cx="2430147" cy="1645920"/>
          </a:xfrm>
        </p:spPr>
        <p:txBody>
          <a:bodyPr anchor="b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99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621" y="609600"/>
            <a:ext cx="7770376" cy="5334000"/>
          </a:xfrm>
        </p:spPr>
        <p:txBody>
          <a:bodyPr/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3979" y="2286000"/>
            <a:ext cx="2430147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EA5BF5C-F4C1-4C94-BD5F-F847F8EB8117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rtl="0"/>
            <a:endParaRPr lang="es-ES" noProof="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0970" y="6223002"/>
            <a:ext cx="1462659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2" name="Rectangle 11"/>
          <p:cNvSpPr/>
          <p:nvPr/>
        </p:nvSpPr>
        <p:spPr>
          <a:xfrm>
            <a:off x="9155161" y="374904"/>
            <a:ext cx="2651069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0023740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18037" y="237744"/>
            <a:ext cx="2925318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3979" y="603504"/>
            <a:ext cx="2431671" cy="1645920"/>
          </a:xfrm>
        </p:spPr>
        <p:txBody>
          <a:bodyPr anchor="b">
            <a:noAutofit/>
          </a:bodyPr>
          <a:lstStyle>
            <a:lvl1pPr algn="l">
              <a:defRPr sz="2799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40" y="237744"/>
            <a:ext cx="8529130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3979" y="2286000"/>
            <a:ext cx="2431671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3EA5BF5C-F4C1-4C94-BD5F-F847F8EB8117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126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4021" y="6227064"/>
            <a:ext cx="1462659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0" name="Rectangle 9"/>
          <p:cNvSpPr/>
          <p:nvPr/>
        </p:nvSpPr>
        <p:spPr>
          <a:xfrm>
            <a:off x="9155161" y="374904"/>
            <a:ext cx="2651069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65497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35" y="237744"/>
            <a:ext cx="11719555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522" y="642594"/>
            <a:ext cx="10055781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522" y="2103120"/>
            <a:ext cx="10055781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248" y="6307672"/>
            <a:ext cx="2742486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EA5BF5C-F4C1-4C94-BD5F-F847F8EB8117}" type="datetime1">
              <a:rPr lang="es-ES" noProof="0" smtClean="0"/>
              <a:t>28/04/2020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051" y="6307672"/>
            <a:ext cx="5210723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7153" y="6307672"/>
            <a:ext cx="1462659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80584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66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lang="en-US" sz="4799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25" indent="-182825" algn="l" defTabSz="914126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indent="-182825" algn="l" defTabSz="914126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301" indent="-182825" algn="l" defTabSz="914126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538" indent="-182825" algn="l" defTabSz="914126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776" indent="-182825" algn="l" defTabSz="914126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599520" indent="-228531" algn="l" defTabSz="914126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430" indent="-228531" algn="l" defTabSz="914126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99340" indent="-228531" algn="l" defTabSz="914126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250" indent="-228531" algn="l" defTabSz="914126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icologia-online.com/test-de-habilidades-sociales-4375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0FE051AA-0631-4833-B52C-BE76B9D3A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071" y="457200"/>
            <a:ext cx="11278672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2829316-8F5B-4EA1-9581-1F1152944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577" y="621793"/>
            <a:ext cx="10951659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51854" y="1348844"/>
            <a:ext cx="5714850" cy="3042706"/>
          </a:xfrm>
        </p:spPr>
        <p:txBody>
          <a:bodyPr rtlCol="0">
            <a:normAutofit/>
          </a:bodyPr>
          <a:lstStyle/>
          <a:p>
            <a:pPr rtl="0"/>
            <a:r>
              <a:rPr lang="es-ES" sz="6000" dirty="0"/>
              <a:t>Habilidades sociales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532344" y="4682062"/>
            <a:ext cx="5353870" cy="95097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es-E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la  escuela y para la vida.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D11D7A6-5D57-426A-A17A-1FD70DF66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49409" y="446824"/>
            <a:ext cx="19197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1" name="Straight Connector 33">
            <a:extLst>
              <a:ext uri="{FF2B5EF4-FFF2-40B4-BE49-F238E27FC236}">
                <a16:creationId xmlns:a16="http://schemas.microsoft.com/office/drawing/2014/main" id="{46B486D1-EF0A-4077-9343-C9DB94C0F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3679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35">
            <a:extLst>
              <a:ext uri="{FF2B5EF4-FFF2-40B4-BE49-F238E27FC236}">
                <a16:creationId xmlns:a16="http://schemas.microsoft.com/office/drawing/2014/main" id="{75646751-9C0C-4565-B6A3-3B1C50E6A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4879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37">
            <a:extLst>
              <a:ext uri="{FF2B5EF4-FFF2-40B4-BE49-F238E27FC236}">
                <a16:creationId xmlns:a16="http://schemas.microsoft.com/office/drawing/2014/main" id="{8DBA2A92-1748-4444-9DE9-95CEFF28F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3679" y="1092118"/>
            <a:ext cx="169120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131E1B2E-13D9-485C-BFC9-5A80A1DA4C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846" y="1348279"/>
            <a:ext cx="1932074" cy="215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E9B969E-CD96-4162-BA90-449BBDA95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221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6B6401A4-FEE5-4976-857C-1FD0CDB2E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22114" y="0"/>
            <a:ext cx="816661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Resolución pacífica de conflictos (2) - Escolar - ABC Color">
            <a:extLst>
              <a:ext uri="{FF2B5EF4-FFF2-40B4-BE49-F238E27FC236}">
                <a16:creationId xmlns:a16="http://schemas.microsoft.com/office/drawing/2014/main" id="{212DD03A-CA94-4C47-9472-0A837FBB4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66281" y="906780"/>
            <a:ext cx="6878280" cy="488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047AF1DF-6993-45FB-92A5-C36B1A680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23980" cy="6858000"/>
          </a:xfrm>
          <a:prstGeom prst="rect">
            <a:avLst/>
          </a:prstGeom>
          <a:blipFill dpi="0" rotWithShape="1">
            <a:blip r:embed="rId3">
              <a:alphaModFix amt="6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BA5363D-2715-4B1F-B0C7-701B87DD9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265" y="643464"/>
            <a:ext cx="2887592" cy="1428737"/>
          </a:xfrm>
        </p:spPr>
        <p:txBody>
          <a:bodyPr>
            <a:normAutofit/>
          </a:bodyPr>
          <a:lstStyle/>
          <a:p>
            <a:r>
              <a:rPr lang="es-CL" sz="3200">
                <a:solidFill>
                  <a:srgbClr val="FFFFFF"/>
                </a:solidFill>
              </a:rPr>
              <a:t>Resolución de conflictos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429304-3065-460C-BB5D-130E9C70E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3" y="2184036"/>
            <a:ext cx="3197084" cy="3869634"/>
          </a:xfrm>
        </p:spPr>
        <p:txBody>
          <a:bodyPr>
            <a:normAutofit/>
          </a:bodyPr>
          <a:lstStyle/>
          <a:p>
            <a:pPr algn="just"/>
            <a:r>
              <a:rPr lang="es-CL" sz="2000" dirty="0">
                <a:solidFill>
                  <a:srgbClr val="FFFFFF"/>
                </a:solidFill>
              </a:rPr>
              <a:t>Las relaciones sociales son una fuente de conflicto natural. La habilidad para resolver estos conflictos va a suponer una mejora de nuestras habilidades sociales.</a:t>
            </a:r>
          </a:p>
        </p:txBody>
      </p:sp>
    </p:spTree>
    <p:extLst>
      <p:ext uri="{BB962C8B-B14F-4D97-AF65-F5344CB8AC3E}">
        <p14:creationId xmlns:p14="http://schemas.microsoft.com/office/powerpoint/2010/main" val="169373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72">
            <a:extLst>
              <a:ext uri="{FF2B5EF4-FFF2-40B4-BE49-F238E27FC236}">
                <a16:creationId xmlns:a16="http://schemas.microsoft.com/office/drawing/2014/main" id="{3A8C6BC2-E9E2-4780-8A41-064073CD4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Rectangle 74">
            <a:extLst>
              <a:ext uri="{FF2B5EF4-FFF2-40B4-BE49-F238E27FC236}">
                <a16:creationId xmlns:a16="http://schemas.microsoft.com/office/drawing/2014/main" id="{E70450CF-22E9-4B1D-B146-30FEE770C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529" y="1267730"/>
            <a:ext cx="9573768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32" name="Rectangle 76">
            <a:extLst>
              <a:ext uri="{FF2B5EF4-FFF2-40B4-BE49-F238E27FC236}">
                <a16:creationId xmlns:a16="http://schemas.microsoft.com/office/drawing/2014/main" id="{80238079-1F65-476A-BC6C-F2D3BD268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423" y="1411615"/>
            <a:ext cx="929398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033" name="Rectangle 78">
            <a:extLst>
              <a:ext uri="{FF2B5EF4-FFF2-40B4-BE49-F238E27FC236}">
                <a16:creationId xmlns:a16="http://schemas.microsoft.com/office/drawing/2014/main" id="{3740C935-D2D3-4F63-A4DA-CD768BB3F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4542" y="1267730"/>
            <a:ext cx="19197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34" name="Group 80">
            <a:extLst>
              <a:ext uri="{FF2B5EF4-FFF2-40B4-BE49-F238E27FC236}">
                <a16:creationId xmlns:a16="http://schemas.microsoft.com/office/drawing/2014/main" id="{BE8D8045-0F80-4964-B591-0D599AB42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497" y="1267730"/>
            <a:ext cx="1567331" cy="645295"/>
            <a:chOff x="5318306" y="1386268"/>
            <a:chExt cx="1567331" cy="645295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AF8A5889-0EE6-4E19-98FE-29F79E987B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1B0FE4C3-64BE-4A2B-818D-4D8447934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54670D04-30D8-487E-A3F4-0655E4801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5" name="Rectangle 85">
            <a:extLst>
              <a:ext uri="{FF2B5EF4-FFF2-40B4-BE49-F238E27FC236}">
                <a16:creationId xmlns:a16="http://schemas.microsoft.com/office/drawing/2014/main" id="{0FE051AA-0631-4833-B52C-BE76B9D3A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071" y="457200"/>
            <a:ext cx="11278672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36" name="Rectangle 87">
            <a:extLst>
              <a:ext uri="{FF2B5EF4-FFF2-40B4-BE49-F238E27FC236}">
                <a16:creationId xmlns:a16="http://schemas.microsoft.com/office/drawing/2014/main" id="{F2829316-8F5B-4EA1-9581-1F1152944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577" y="621793"/>
            <a:ext cx="10951659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F116593-F15E-4DE9-ACBC-0C9F9E0CC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854" y="1348844"/>
            <a:ext cx="5714850" cy="30427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5500" dirty="0"/>
              <a:t>¿Como </a:t>
            </a:r>
            <a:r>
              <a:rPr lang="en-US" sz="5500" dirty="0" err="1"/>
              <a:t>andan</a:t>
            </a:r>
            <a:r>
              <a:rPr lang="en-US" sz="5500" dirty="0"/>
              <a:t> </a:t>
            </a:r>
            <a:r>
              <a:rPr lang="en-US" sz="5500" dirty="0" err="1"/>
              <a:t>tus</a:t>
            </a:r>
            <a:r>
              <a:rPr lang="en-US" sz="5500" dirty="0"/>
              <a:t> </a:t>
            </a:r>
            <a:r>
              <a:rPr lang="en-US" sz="5500" dirty="0" err="1"/>
              <a:t>habilidades</a:t>
            </a:r>
            <a:r>
              <a:rPr lang="en-US" sz="5500" dirty="0"/>
              <a:t> </a:t>
            </a:r>
            <a:r>
              <a:rPr lang="en-US" sz="5500" dirty="0" err="1"/>
              <a:t>sociales</a:t>
            </a:r>
            <a:r>
              <a:rPr lang="en-US" sz="5500" dirty="0"/>
              <a:t>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0B5295-2E5F-4FDB-BC9D-519CD51B5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32344" y="4682062"/>
            <a:ext cx="5353870" cy="950976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Bef>
                <a:spcPts val="0"/>
              </a:spcBef>
              <a:spcAft>
                <a:spcPts val="600"/>
              </a:spcAft>
            </a:pPr>
            <a:r>
              <a:rPr lang="en-US" spc="80" dirty="0" err="1"/>
              <a:t>Pincha</a:t>
            </a:r>
            <a:r>
              <a:rPr lang="en-US" spc="80" dirty="0"/>
              <a:t> el link para </a:t>
            </a:r>
            <a:r>
              <a:rPr lang="en-US" spc="80" dirty="0" err="1"/>
              <a:t>realizar</a:t>
            </a:r>
            <a:r>
              <a:rPr lang="en-US" spc="80" dirty="0"/>
              <a:t> un test </a:t>
            </a:r>
            <a:r>
              <a:rPr lang="en-US" spc="80" dirty="0" err="1"/>
              <a:t>en</a:t>
            </a:r>
            <a:r>
              <a:rPr lang="en-US" spc="80" dirty="0"/>
              <a:t> </a:t>
            </a:r>
            <a:r>
              <a:rPr lang="en-US" spc="80" dirty="0" err="1"/>
              <a:t>línea</a:t>
            </a:r>
            <a:endParaRPr lang="en-US" spc="80" dirty="0"/>
          </a:p>
          <a:p>
            <a:pPr defTabSz="914400">
              <a:spcBef>
                <a:spcPts val="0"/>
              </a:spcBef>
              <a:spcAft>
                <a:spcPts val="600"/>
              </a:spcAft>
            </a:pPr>
            <a:r>
              <a:rPr lang="es-CL" dirty="0">
                <a:hlinkClick r:id="rId3"/>
              </a:rPr>
              <a:t>https://www.psicologia-online.com/test-de-habilidades-sociales-4375.html</a:t>
            </a:r>
            <a:endParaRPr lang="en-US" spc="80" dirty="0"/>
          </a:p>
        </p:txBody>
      </p:sp>
      <p:sp>
        <p:nvSpPr>
          <p:cNvPr id="1037" name="Rectangle 89">
            <a:extLst>
              <a:ext uri="{FF2B5EF4-FFF2-40B4-BE49-F238E27FC236}">
                <a16:creationId xmlns:a16="http://schemas.microsoft.com/office/drawing/2014/main" id="{AD11D7A6-5D57-426A-A17A-1FD70DF66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49409" y="446824"/>
            <a:ext cx="19197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38" name="Straight Connector 91">
            <a:extLst>
              <a:ext uri="{FF2B5EF4-FFF2-40B4-BE49-F238E27FC236}">
                <a16:creationId xmlns:a16="http://schemas.microsoft.com/office/drawing/2014/main" id="{46B486D1-EF0A-4077-9343-C9DB94C0F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3679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Straight Connector 93">
            <a:extLst>
              <a:ext uri="{FF2B5EF4-FFF2-40B4-BE49-F238E27FC236}">
                <a16:creationId xmlns:a16="http://schemas.microsoft.com/office/drawing/2014/main" id="{75646751-9C0C-4565-B6A3-3B1C50E6A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4879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Straight Connector 95">
            <a:extLst>
              <a:ext uri="{FF2B5EF4-FFF2-40B4-BE49-F238E27FC236}">
                <a16:creationId xmlns:a16="http://schemas.microsoft.com/office/drawing/2014/main" id="{8DBA2A92-1748-4444-9DE9-95CEFF28F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3679" y="1092118"/>
            <a:ext cx="169120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abilidades Sociales Básicas – Psicopedagogia SYEI">
            <a:extLst>
              <a:ext uri="{FF2B5EF4-FFF2-40B4-BE49-F238E27FC236}">
                <a16:creationId xmlns:a16="http://schemas.microsoft.com/office/drawing/2014/main" id="{8E5E645B-CF62-4F78-921C-3B2A0B755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40846" y="2622161"/>
            <a:ext cx="3751090" cy="1631724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31724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posición de imagen 4" descr="logo antiguo">
            <a:extLst>
              <a:ext uri="{FF2B5EF4-FFF2-40B4-BE49-F238E27FC236}">
                <a16:creationId xmlns:a16="http://schemas.microsoft.com/office/drawing/2014/main" id="{E4E362AB-0436-4CCA-91BC-C745D6E051E0}"/>
              </a:ext>
            </a:extLst>
          </p:cNvPr>
          <p:cNvPicPr>
            <a:picLocks noGrp="1"/>
          </p:cNvPicPr>
          <p:nvPr>
            <p:ph sz="half" idx="4294967295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3" r="1" b="6769"/>
          <a:stretch/>
        </p:blipFill>
        <p:spPr bwMode="auto">
          <a:xfrm>
            <a:off x="5158308" y="2420888"/>
            <a:ext cx="1547813" cy="1728192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18290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291D113-145C-44D4-9518-B3C27E0DB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522" y="642594"/>
            <a:ext cx="10055780" cy="1371600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Las habilidades sociales</a:t>
            </a:r>
          </a:p>
        </p:txBody>
      </p:sp>
      <p:graphicFrame>
        <p:nvGraphicFramePr>
          <p:cNvPr id="9" name="Marcador de contenido 6">
            <a:extLst>
              <a:ext uri="{FF2B5EF4-FFF2-40B4-BE49-F238E27FC236}">
                <a16:creationId xmlns:a16="http://schemas.microsoft.com/office/drawing/2014/main" id="{E611579F-8884-4E86-8886-1760A85F75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593505"/>
              </p:ext>
            </p:extLst>
          </p:nvPr>
        </p:nvGraphicFramePr>
        <p:xfrm>
          <a:off x="1066522" y="2310063"/>
          <a:ext cx="1005578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404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999FE9C-D8F9-4F9B-B95B-608C3EF6B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34" y="237744"/>
            <a:ext cx="11719556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E9B969E-CD96-4162-BA90-449BBDA95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221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6B6401A4-FEE5-4976-857C-1FD0CDB2E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22114" y="0"/>
            <a:ext cx="816661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✅ Descubre si eres un buen comunicador con este test.">
            <a:extLst>
              <a:ext uri="{FF2B5EF4-FFF2-40B4-BE49-F238E27FC236}">
                <a16:creationId xmlns:a16="http://schemas.microsoft.com/office/drawing/2014/main" id="{D4F16813-7014-4410-9FC8-DC99B9514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66281" y="1322342"/>
            <a:ext cx="6878280" cy="405245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047AF1DF-6993-45FB-92A5-C36B1A680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23980" cy="6858000"/>
          </a:xfrm>
          <a:prstGeom prst="rect">
            <a:avLst/>
          </a:prstGeom>
          <a:blipFill dpi="0" rotWithShape="1">
            <a:blip r:embed="rId4">
              <a:alphaModFix amt="6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643265" y="643464"/>
            <a:ext cx="2887592" cy="142873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2700">
                <a:solidFill>
                  <a:srgbClr val="FFFFFF"/>
                </a:solidFill>
              </a:rPr>
              <a:t>Comunicación</a:t>
            </a:r>
          </a:p>
        </p:txBody>
      </p:sp>
      <p:sp>
        <p:nvSpPr>
          <p:cNvPr id="14" name="Marcador de posición de contenido 13"/>
          <p:cNvSpPr>
            <a:spLocks noGrp="1"/>
          </p:cNvSpPr>
          <p:nvPr>
            <p:ph sz="half" idx="1"/>
          </p:nvPr>
        </p:nvSpPr>
        <p:spPr>
          <a:xfrm>
            <a:off x="643169" y="2184036"/>
            <a:ext cx="2887687" cy="3869634"/>
          </a:xfrm>
        </p:spPr>
        <p:txBody>
          <a:bodyPr vert="horz" lIns="91440" tIns="45720" rIns="91440" bIns="45720" rtlCol="0">
            <a:normAutofit/>
          </a:bodyPr>
          <a:lstStyle/>
          <a:p>
            <a:pPr indent="-182880" algn="just" defTabSz="914400"/>
            <a:r>
              <a:rPr lang="en-US" sz="1800" dirty="0">
                <a:solidFill>
                  <a:srgbClr val="FFFFFF"/>
                </a:solidFill>
              </a:rPr>
              <a:t>La </a:t>
            </a:r>
            <a:r>
              <a:rPr lang="en-US" sz="1800" dirty="0" err="1">
                <a:solidFill>
                  <a:srgbClr val="FFFFFF"/>
                </a:solidFill>
              </a:rPr>
              <a:t>habilidad</a:t>
            </a:r>
            <a:r>
              <a:rPr lang="en-US" sz="1800" dirty="0">
                <a:solidFill>
                  <a:srgbClr val="FFFFFF"/>
                </a:solidFill>
              </a:rPr>
              <a:t> para </a:t>
            </a:r>
            <a:r>
              <a:rPr lang="en-US" sz="1800" dirty="0" err="1">
                <a:solidFill>
                  <a:srgbClr val="FFFFFF"/>
                </a:solidFill>
              </a:rPr>
              <a:t>comunicarnos</a:t>
            </a:r>
            <a:r>
              <a:rPr lang="en-US" sz="1800" dirty="0">
                <a:solidFill>
                  <a:srgbClr val="FFFFFF"/>
                </a:solidFill>
              </a:rPr>
              <a:t> de </a:t>
            </a:r>
            <a:r>
              <a:rPr lang="en-US" sz="1800" dirty="0" err="1">
                <a:solidFill>
                  <a:srgbClr val="FFFFFF"/>
                </a:solidFill>
              </a:rPr>
              <a:t>manera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  <a:r>
              <a:rPr lang="en-US" sz="1800" dirty="0" err="1">
                <a:solidFill>
                  <a:srgbClr val="FFFFFF"/>
                </a:solidFill>
              </a:rPr>
              <a:t>efectiva</a:t>
            </a:r>
            <a:r>
              <a:rPr lang="en-US" sz="1800" dirty="0">
                <a:solidFill>
                  <a:srgbClr val="FFFFFF"/>
                </a:solidFill>
              </a:rPr>
              <a:t>  es una de las </a:t>
            </a:r>
            <a:r>
              <a:rPr lang="en-US" sz="1800" dirty="0" err="1">
                <a:solidFill>
                  <a:srgbClr val="FFFFFF"/>
                </a:solidFill>
              </a:rPr>
              <a:t>habilidades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  <a:r>
              <a:rPr lang="en-US" sz="1800" dirty="0" err="1">
                <a:solidFill>
                  <a:srgbClr val="FFFFFF"/>
                </a:solidFill>
              </a:rPr>
              <a:t>sociales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  <a:r>
              <a:rPr lang="en-US" sz="1800" dirty="0" err="1">
                <a:solidFill>
                  <a:srgbClr val="FFFFFF"/>
                </a:solidFill>
              </a:rPr>
              <a:t>básicas</a:t>
            </a:r>
            <a:r>
              <a:rPr lang="en-US" sz="1800" dirty="0">
                <a:solidFill>
                  <a:srgbClr val="FFFFFF"/>
                </a:solidFill>
              </a:rPr>
              <a:t>, </a:t>
            </a:r>
            <a:r>
              <a:rPr lang="en-US" sz="1800" dirty="0" err="1">
                <a:solidFill>
                  <a:srgbClr val="FFFFFF"/>
                </a:solidFill>
              </a:rPr>
              <a:t>ya</a:t>
            </a:r>
            <a:r>
              <a:rPr lang="en-US" sz="1800" dirty="0">
                <a:solidFill>
                  <a:srgbClr val="FFFFFF"/>
                </a:solidFill>
              </a:rPr>
              <a:t> que la </a:t>
            </a:r>
            <a:r>
              <a:rPr lang="en-US" sz="1800" dirty="0" err="1">
                <a:solidFill>
                  <a:srgbClr val="FFFFFF"/>
                </a:solidFill>
              </a:rPr>
              <a:t>comunicación</a:t>
            </a:r>
            <a:r>
              <a:rPr lang="en-US" sz="1800" dirty="0">
                <a:solidFill>
                  <a:srgbClr val="FFFFFF"/>
                </a:solidFill>
              </a:rPr>
              <a:t> es la base de </a:t>
            </a:r>
            <a:r>
              <a:rPr lang="en-US" sz="1800" dirty="0" err="1">
                <a:solidFill>
                  <a:srgbClr val="FFFFFF"/>
                </a:solidFill>
              </a:rPr>
              <a:t>toda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  <a:r>
              <a:rPr lang="en-US" sz="1800" dirty="0" err="1">
                <a:solidFill>
                  <a:srgbClr val="FFFFFF"/>
                </a:solidFill>
              </a:rPr>
              <a:t>interacción</a:t>
            </a:r>
            <a:r>
              <a:rPr lang="en-US" sz="1800" dirty="0">
                <a:solidFill>
                  <a:srgbClr val="FFFFFF"/>
                </a:solidFill>
              </a:rPr>
              <a:t> y </a:t>
            </a:r>
            <a:r>
              <a:rPr lang="en-US" sz="1800" dirty="0" err="1">
                <a:solidFill>
                  <a:srgbClr val="FFFFFF"/>
                </a:solidFill>
              </a:rPr>
              <a:t>relación</a:t>
            </a:r>
            <a:r>
              <a:rPr lang="en-US" sz="1800" dirty="0">
                <a:solidFill>
                  <a:srgbClr val="FFFFFF"/>
                </a:solidFill>
              </a:rPr>
              <a:t>.</a:t>
            </a:r>
          </a:p>
          <a:p>
            <a:pPr indent="-182880" algn="just" defTabSz="914400"/>
            <a:r>
              <a:rPr lang="en-US" sz="1800" dirty="0">
                <a:solidFill>
                  <a:srgbClr val="FFFFFF"/>
                </a:solidFill>
              </a:rPr>
              <a:t>Se </a:t>
            </a:r>
            <a:r>
              <a:rPr lang="en-US" sz="1800" dirty="0" err="1">
                <a:solidFill>
                  <a:srgbClr val="FFFFFF"/>
                </a:solidFill>
              </a:rPr>
              <a:t>trata</a:t>
            </a:r>
            <a:r>
              <a:rPr lang="en-US" sz="1800" dirty="0">
                <a:solidFill>
                  <a:srgbClr val="FFFFFF"/>
                </a:solidFill>
              </a:rPr>
              <a:t> de </a:t>
            </a:r>
            <a:r>
              <a:rPr lang="en-US" sz="1800" dirty="0" err="1">
                <a:solidFill>
                  <a:srgbClr val="FFFFFF"/>
                </a:solidFill>
              </a:rPr>
              <a:t>expresar</a:t>
            </a:r>
            <a:r>
              <a:rPr lang="en-US" sz="1800" dirty="0">
                <a:solidFill>
                  <a:srgbClr val="FFFFFF"/>
                </a:solidFill>
              </a:rPr>
              <a:t> y  </a:t>
            </a:r>
            <a:r>
              <a:rPr lang="en-US" sz="1800" dirty="0" err="1">
                <a:solidFill>
                  <a:srgbClr val="FFFFFF"/>
                </a:solidFill>
              </a:rPr>
              <a:t>entender</a:t>
            </a:r>
            <a:r>
              <a:rPr lang="en-US" sz="1800" dirty="0">
                <a:solidFill>
                  <a:srgbClr val="FFFFFF"/>
                </a:solidFill>
              </a:rPr>
              <a:t>, de </a:t>
            </a:r>
            <a:r>
              <a:rPr lang="en-US" sz="1800" dirty="0" err="1">
                <a:solidFill>
                  <a:srgbClr val="FFFFFF"/>
                </a:solidFill>
              </a:rPr>
              <a:t>eliminar</a:t>
            </a:r>
            <a:r>
              <a:rPr lang="en-US" sz="1800" dirty="0">
                <a:solidFill>
                  <a:srgbClr val="FFFFFF"/>
                </a:solidFill>
              </a:rPr>
              <a:t> barreras y de </a:t>
            </a:r>
            <a:r>
              <a:rPr lang="en-US" sz="1800" dirty="0" err="1">
                <a:solidFill>
                  <a:srgbClr val="FFFFFF"/>
                </a:solidFill>
              </a:rPr>
              <a:t>ampliar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  <a:r>
              <a:rPr lang="en-US" sz="1800" dirty="0" err="1">
                <a:solidFill>
                  <a:srgbClr val="FFFFFF"/>
                </a:solidFill>
              </a:rPr>
              <a:t>espacios</a:t>
            </a:r>
            <a:r>
              <a:rPr lang="en-US" sz="1800" dirty="0">
                <a:solidFill>
                  <a:srgbClr val="FFFFFF"/>
                </a:solidFill>
              </a:rPr>
              <a:t> y  </a:t>
            </a:r>
            <a:r>
              <a:rPr lang="en-US" sz="1800" dirty="0" err="1">
                <a:solidFill>
                  <a:srgbClr val="FFFFFF"/>
                </a:solidFill>
              </a:rPr>
              <a:t>métodos</a:t>
            </a:r>
            <a:r>
              <a:rPr lang="en-US" sz="1800" dirty="0">
                <a:solidFill>
                  <a:srgbClr val="FFFFFF"/>
                </a:solidFill>
              </a:rPr>
              <a:t> de </a:t>
            </a:r>
            <a:r>
              <a:rPr lang="en-US" sz="1800" dirty="0" err="1">
                <a:solidFill>
                  <a:srgbClr val="FFFFFF"/>
                </a:solidFill>
              </a:rPr>
              <a:t>comunicación</a:t>
            </a:r>
            <a:r>
              <a:rPr lang="en-US" sz="1800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/>
          <a:p>
            <a:pPr rtl="0"/>
            <a:r>
              <a:rPr lang="es-ES" dirty="0"/>
              <a:t>Empatía 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290DEA3D-37F8-4C92-8DCB-879066F3F79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dirty="0"/>
              <a:t>La empatía es la capacidad de ponernos en el lugar del otro. Para mejorar nuestras habilidades sociales debemos entender al otro, ir mas allá de nosotros mismos y ponernos en sus zapatos.</a:t>
            </a:r>
          </a:p>
        </p:txBody>
      </p:sp>
      <p:pic>
        <p:nvPicPr>
          <p:cNvPr id="2050" name="Picture 2" descr="La Empatía, Humanos, La Honestidad imagen png - imagen ...">
            <a:extLst>
              <a:ext uri="{FF2B5EF4-FFF2-40B4-BE49-F238E27FC236}">
                <a16:creationId xmlns:a16="http://schemas.microsoft.com/office/drawing/2014/main" id="{5251D900-89A8-4ABD-B106-ADC81ED72C1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58898" y="2103438"/>
            <a:ext cx="3373278" cy="3748087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6">
            <a:extLst>
              <a:ext uri="{FF2B5EF4-FFF2-40B4-BE49-F238E27FC236}">
                <a16:creationId xmlns:a16="http://schemas.microsoft.com/office/drawing/2014/main" id="{4999FE9C-D8F9-4F9B-B95B-608C3EF6B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34" y="237744"/>
            <a:ext cx="11719556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77736" y="727627"/>
            <a:ext cx="495626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Asertividad</a:t>
            </a: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CD000060-D06D-4A48-BD8E-978966CC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464" y="727628"/>
            <a:ext cx="5365766" cy="5415552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DE4E5113-B3D0-40F8-9F39-B2C2BF92A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3747" y="886862"/>
            <a:ext cx="5053201" cy="5097085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pic>
        <p:nvPicPr>
          <p:cNvPr id="12" name="Picture 4" descr="Resultado de imagen para asertividad | Comunicacion asertiva ...">
            <a:extLst>
              <a:ext uri="{FF2B5EF4-FFF2-40B4-BE49-F238E27FC236}">
                <a16:creationId xmlns:a16="http://schemas.microsoft.com/office/drawing/2014/main" id="{EAB0A000-B655-434B-9041-8F72A0775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89586" y="1206902"/>
            <a:ext cx="4041521" cy="445700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70EEDF-E970-4DEC-8656-C0F5B32E2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77736" y="2538919"/>
            <a:ext cx="4956263" cy="3496120"/>
          </a:xfrm>
        </p:spPr>
        <p:txBody>
          <a:bodyPr vert="horz" lIns="91440" tIns="45720" rIns="91440" bIns="45720" rtlCol="0">
            <a:noAutofit/>
          </a:bodyPr>
          <a:lstStyle/>
          <a:p>
            <a:pPr indent="-182880" algn="just" defTabSz="914400">
              <a:lnSpc>
                <a:spcPct val="100000"/>
              </a:lnSpc>
              <a:buFont typeface="Garamond" pitchFamily="18" charset="0"/>
              <a:buChar char="◦"/>
            </a:pPr>
            <a:r>
              <a:rPr lang="en-US" sz="2000" dirty="0">
                <a:solidFill>
                  <a:schemeClr val="tx1"/>
                </a:solidFill>
              </a:rPr>
              <a:t>La </a:t>
            </a:r>
            <a:r>
              <a:rPr lang="en-US" sz="2000" dirty="0" err="1">
                <a:solidFill>
                  <a:schemeClr val="tx1"/>
                </a:solidFill>
              </a:rPr>
              <a:t>asertividad</a:t>
            </a:r>
            <a:r>
              <a:rPr lang="en-US" sz="2000" dirty="0">
                <a:solidFill>
                  <a:schemeClr val="tx1"/>
                </a:solidFill>
              </a:rPr>
              <a:t> es la </a:t>
            </a:r>
            <a:r>
              <a:rPr lang="en-US" sz="2000" dirty="0" err="1">
                <a:solidFill>
                  <a:schemeClr val="tx1"/>
                </a:solidFill>
              </a:rPr>
              <a:t>capacidad</a:t>
            </a:r>
            <a:r>
              <a:rPr lang="en-US" sz="2000" dirty="0">
                <a:solidFill>
                  <a:schemeClr val="tx1"/>
                </a:solidFill>
              </a:rPr>
              <a:t> de defender </a:t>
            </a:r>
            <a:r>
              <a:rPr lang="en-US" sz="2000" dirty="0" err="1">
                <a:solidFill>
                  <a:schemeClr val="tx1"/>
                </a:solidFill>
              </a:rPr>
              <a:t>nuestros</a:t>
            </a:r>
            <a:r>
              <a:rPr lang="en-US" sz="2000" dirty="0">
                <a:solidFill>
                  <a:schemeClr val="tx1"/>
                </a:solidFill>
              </a:rPr>
              <a:t> derechos, </a:t>
            </a:r>
            <a:r>
              <a:rPr lang="en-US" sz="2000" dirty="0" err="1">
                <a:solidFill>
                  <a:schemeClr val="tx1"/>
                </a:solidFill>
              </a:rPr>
              <a:t>opiniones</a:t>
            </a:r>
            <a:r>
              <a:rPr lang="en-US" sz="2000" dirty="0">
                <a:solidFill>
                  <a:schemeClr val="tx1"/>
                </a:solidFill>
              </a:rPr>
              <a:t> o ideas, sin </a:t>
            </a:r>
            <a:r>
              <a:rPr lang="en-US" sz="2000" dirty="0" err="1">
                <a:solidFill>
                  <a:schemeClr val="tx1"/>
                </a:solidFill>
              </a:rPr>
              <a:t>atacar</a:t>
            </a:r>
            <a:r>
              <a:rPr lang="en-US" sz="2000" dirty="0">
                <a:solidFill>
                  <a:schemeClr val="tx1"/>
                </a:solidFill>
              </a:rPr>
              <a:t> a los </a:t>
            </a:r>
            <a:r>
              <a:rPr lang="en-US" sz="2000" dirty="0" err="1">
                <a:solidFill>
                  <a:schemeClr val="tx1"/>
                </a:solidFill>
              </a:rPr>
              <a:t>demás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desde</a:t>
            </a:r>
            <a:r>
              <a:rPr lang="en-US" sz="2000" dirty="0">
                <a:solidFill>
                  <a:schemeClr val="tx1"/>
                </a:solidFill>
              </a:rPr>
              <a:t> el </a:t>
            </a:r>
            <a:r>
              <a:rPr lang="en-US" sz="2000" dirty="0" err="1">
                <a:solidFill>
                  <a:schemeClr val="tx1"/>
                </a:solidFill>
              </a:rPr>
              <a:t>respeto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algn="just" defTabSz="914400">
              <a:lnSpc>
                <a:spcPct val="10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 indent="-182880" algn="just" defTabSz="914400">
              <a:lnSpc>
                <a:spcPct val="100000"/>
              </a:lnSpc>
              <a:buFont typeface="Garamond" pitchFamily="18" charset="0"/>
              <a:buChar char="◦"/>
            </a:pPr>
            <a:r>
              <a:rPr lang="en-US" sz="2000" dirty="0">
                <a:solidFill>
                  <a:schemeClr val="tx1"/>
                </a:solidFill>
              </a:rPr>
              <a:t>La </a:t>
            </a:r>
            <a:r>
              <a:rPr lang="en-US" sz="2000" dirty="0" err="1">
                <a:solidFill>
                  <a:schemeClr val="tx1"/>
                </a:solidFill>
              </a:rPr>
              <a:t>asertividad</a:t>
            </a:r>
            <a:r>
              <a:rPr lang="en-US" sz="2000" dirty="0">
                <a:solidFill>
                  <a:schemeClr val="tx1"/>
                </a:solidFill>
              </a:rPr>
              <a:t> se </a:t>
            </a:r>
            <a:r>
              <a:rPr lang="en-US" sz="2000" dirty="0" err="1">
                <a:solidFill>
                  <a:schemeClr val="tx1"/>
                </a:solidFill>
              </a:rPr>
              <a:t>sitúa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el punto medio entre las </a:t>
            </a:r>
            <a:r>
              <a:rPr lang="en-US" sz="2000" dirty="0" err="1">
                <a:solidFill>
                  <a:schemeClr val="tx1"/>
                </a:solidFill>
              </a:rPr>
              <a:t>conductas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pasivas</a:t>
            </a:r>
            <a:r>
              <a:rPr lang="en-US" sz="2000" dirty="0">
                <a:solidFill>
                  <a:schemeClr val="tx1"/>
                </a:solidFill>
              </a:rPr>
              <a:t> y las </a:t>
            </a:r>
            <a:r>
              <a:rPr lang="en-US" sz="2000" dirty="0" err="1">
                <a:solidFill>
                  <a:schemeClr val="tx1"/>
                </a:solidFill>
              </a:rPr>
              <a:t>agresivas</a:t>
            </a:r>
            <a:r>
              <a:rPr lang="en-US" sz="2000" dirty="0">
                <a:solidFill>
                  <a:schemeClr val="tx1"/>
                </a:solidFill>
              </a:rPr>
              <a:t> y es una </a:t>
            </a:r>
            <a:r>
              <a:rPr lang="en-US" sz="2000" dirty="0" err="1">
                <a:solidFill>
                  <a:schemeClr val="tx1"/>
                </a:solidFill>
              </a:rPr>
              <a:t>habilidad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básica</a:t>
            </a:r>
            <a:r>
              <a:rPr lang="en-US" sz="2000" dirty="0">
                <a:solidFill>
                  <a:schemeClr val="tx1"/>
                </a:solidFill>
              </a:rPr>
              <a:t> para </a:t>
            </a:r>
            <a:r>
              <a:rPr lang="en-US" sz="2000" dirty="0" err="1">
                <a:solidFill>
                  <a:schemeClr val="tx1"/>
                </a:solidFill>
              </a:rPr>
              <a:t>mejorar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nuestras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interacciones</a:t>
            </a:r>
            <a:r>
              <a:rPr lang="en-US" sz="2000" dirty="0">
                <a:solidFill>
                  <a:schemeClr val="tx1"/>
                </a:solidFill>
              </a:rPr>
              <a:t> y </a:t>
            </a:r>
            <a:r>
              <a:rPr lang="en-US" sz="2000" dirty="0" err="1">
                <a:solidFill>
                  <a:schemeClr val="tx1"/>
                </a:solidFill>
              </a:rPr>
              <a:t>relaciones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999FE9C-D8F9-4F9B-B95B-608C3EF6B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34" y="237744"/>
            <a:ext cx="11719556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E9B969E-CD96-4162-BA90-449BBDA95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221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6B6401A4-FEE5-4976-857C-1FD0CDB2E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22114" y="0"/>
            <a:ext cx="816661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Cómo conseguir una buena escucha activa en 7 pasos | Capital Humano">
            <a:extLst>
              <a:ext uri="{FF2B5EF4-FFF2-40B4-BE49-F238E27FC236}">
                <a16:creationId xmlns:a16="http://schemas.microsoft.com/office/drawing/2014/main" id="{DADD0114-9D4D-4868-BCE8-74646F0A3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66281" y="674638"/>
            <a:ext cx="6878280" cy="534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047AF1DF-6993-45FB-92A5-C36B1A680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23980" cy="6858000"/>
          </a:xfrm>
          <a:prstGeom prst="rect">
            <a:avLst/>
          </a:prstGeom>
          <a:blipFill dpi="0" rotWithShape="1">
            <a:blip r:embed="rId4">
              <a:alphaModFix amt="6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7B17ED9-6721-41A7-BA04-5047080A1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265" y="643464"/>
            <a:ext cx="2887592" cy="142873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200"/>
              <a:t>Escucha activa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349FC0-F293-4A67-9ACC-FBC9A463B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169" y="2184036"/>
            <a:ext cx="2887687" cy="3869634"/>
          </a:xfrm>
        </p:spPr>
        <p:txBody>
          <a:bodyPr vert="horz" lIns="91440" tIns="45720" rIns="91440" bIns="45720" rtlCol="0">
            <a:normAutofit/>
          </a:bodyPr>
          <a:lstStyle/>
          <a:p>
            <a:pPr indent="-182880" algn="just" defTabSz="914400">
              <a:lnSpc>
                <a:spcPct val="100000"/>
              </a:lnSpc>
              <a:buFont typeface="Garamond" pitchFamily="18" charset="0"/>
              <a:buChar char="◦"/>
            </a:pPr>
            <a:r>
              <a:rPr lang="en-US" sz="2000" dirty="0"/>
              <a:t>La </a:t>
            </a:r>
            <a:r>
              <a:rPr lang="en-US" sz="2000" dirty="0" err="1"/>
              <a:t>escucha</a:t>
            </a:r>
            <a:r>
              <a:rPr lang="en-US" sz="2000" dirty="0"/>
              <a:t> </a:t>
            </a:r>
            <a:r>
              <a:rPr lang="en-US" sz="2000" dirty="0" err="1"/>
              <a:t>activa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mucho</a:t>
            </a:r>
            <a:r>
              <a:rPr lang="en-US" sz="2000" dirty="0"/>
              <a:t> mas que la </a:t>
            </a:r>
            <a:r>
              <a:rPr lang="en-US" sz="2000" dirty="0" err="1"/>
              <a:t>escucha</a:t>
            </a:r>
            <a:r>
              <a:rPr lang="en-US" sz="2000" dirty="0"/>
              <a:t>. La </a:t>
            </a:r>
            <a:r>
              <a:rPr lang="en-US" sz="2000" dirty="0" err="1"/>
              <a:t>escucha</a:t>
            </a:r>
            <a:r>
              <a:rPr lang="en-US" sz="2000" dirty="0"/>
              <a:t> </a:t>
            </a:r>
            <a:r>
              <a:rPr lang="en-US" sz="2000" dirty="0" err="1"/>
              <a:t>activa</a:t>
            </a:r>
            <a:r>
              <a:rPr lang="en-US" sz="2000" dirty="0"/>
              <a:t> </a:t>
            </a:r>
            <a:r>
              <a:rPr lang="en-US" sz="2000" dirty="0" err="1"/>
              <a:t>supone</a:t>
            </a:r>
            <a:r>
              <a:rPr lang="en-US" sz="2000" dirty="0"/>
              <a:t> </a:t>
            </a:r>
            <a:r>
              <a:rPr lang="en-US" sz="2000" dirty="0" err="1"/>
              <a:t>escuchar</a:t>
            </a:r>
            <a:r>
              <a:rPr lang="en-US" sz="2000" dirty="0"/>
              <a:t> la </a:t>
            </a:r>
            <a:r>
              <a:rPr lang="en-US" sz="2000" dirty="0" err="1"/>
              <a:t>parte</a:t>
            </a:r>
            <a:r>
              <a:rPr lang="en-US" sz="2000" dirty="0"/>
              <a:t> </a:t>
            </a:r>
            <a:r>
              <a:rPr lang="en-US" sz="2000" dirty="0" err="1"/>
              <a:t>emocional</a:t>
            </a:r>
            <a:r>
              <a:rPr lang="en-US" sz="2000" dirty="0"/>
              <a:t> del </a:t>
            </a:r>
            <a:r>
              <a:rPr lang="en-US" sz="2000" dirty="0" err="1"/>
              <a:t>mensaje</a:t>
            </a:r>
            <a:r>
              <a:rPr lang="en-US" sz="2000" dirty="0"/>
              <a:t> y </a:t>
            </a:r>
            <a:r>
              <a:rPr lang="en-US" sz="2000" dirty="0" err="1"/>
              <a:t>hacer</a:t>
            </a:r>
            <a:r>
              <a:rPr lang="en-US" sz="2000" dirty="0"/>
              <a:t> saber al </a:t>
            </a:r>
            <a:r>
              <a:rPr lang="en-US" sz="2000" dirty="0" err="1"/>
              <a:t>otro</a:t>
            </a:r>
            <a:r>
              <a:rPr lang="en-US" sz="2000" dirty="0"/>
              <a:t> que le </a:t>
            </a:r>
            <a:r>
              <a:rPr lang="en-US" sz="2000" dirty="0" err="1"/>
              <a:t>estamos</a:t>
            </a:r>
            <a:r>
              <a:rPr lang="en-US" sz="2000" dirty="0"/>
              <a:t> </a:t>
            </a:r>
            <a:r>
              <a:rPr lang="en-US" sz="2000" dirty="0" err="1"/>
              <a:t>escuchando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999FE9C-D8F9-4F9B-B95B-608C3EF6B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34" y="237744"/>
            <a:ext cx="11719556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77736" y="727627"/>
            <a:ext cx="495626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800">
                <a:solidFill>
                  <a:schemeClr val="tx1">
                    <a:lumMod val="85000"/>
                    <a:lumOff val="15000"/>
                  </a:schemeClr>
                </a:solidFill>
              </a:rPr>
              <a:t>Apego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D000060-D06D-4A48-BD8E-978966CC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464" y="727628"/>
            <a:ext cx="5365766" cy="5415552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E4E5113-B3D0-40F8-9F39-B2C2BF92A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3747" y="886862"/>
            <a:ext cx="5053201" cy="5097085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pic>
        <p:nvPicPr>
          <p:cNvPr id="5122" name="Picture 2" descr="Se puede educar en valores en una sociedad que no los practica ...">
            <a:extLst>
              <a:ext uri="{FF2B5EF4-FFF2-40B4-BE49-F238E27FC236}">
                <a16:creationId xmlns:a16="http://schemas.microsoft.com/office/drawing/2014/main" id="{1362629E-8CC7-4207-8CDB-C3437041AA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20" r="9852" b="1"/>
          <a:stretch/>
        </p:blipFill>
        <p:spPr bwMode="auto">
          <a:xfrm>
            <a:off x="1203703" y="1863471"/>
            <a:ext cx="4413288" cy="314386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Marcador de posición de contenido 5"/>
          <p:cNvSpPr>
            <a:spLocks noGrp="1"/>
          </p:cNvSpPr>
          <p:nvPr>
            <p:ph type="body" sz="half" idx="2"/>
          </p:nvPr>
        </p:nvSpPr>
        <p:spPr>
          <a:xfrm>
            <a:off x="6577736" y="2538919"/>
            <a:ext cx="4956263" cy="3496120"/>
          </a:xfrm>
        </p:spPr>
        <p:txBody>
          <a:bodyPr vert="horz" lIns="91440" tIns="45720" rIns="91440" bIns="45720" rtlCol="0">
            <a:normAutofit/>
          </a:bodyPr>
          <a:lstStyle/>
          <a:p>
            <a:pPr indent="-182880" algn="just" defTabSz="914400">
              <a:lnSpc>
                <a:spcPct val="100000"/>
              </a:lnSpc>
              <a:buFont typeface="Garamond" pitchFamily="18" charset="0"/>
              <a:buChar char="◦"/>
            </a:pPr>
            <a:r>
              <a:rPr lang="en-US" sz="2000" dirty="0">
                <a:solidFill>
                  <a:schemeClr val="tx1"/>
                </a:solidFill>
              </a:rPr>
              <a:t>El </a:t>
            </a:r>
            <a:r>
              <a:rPr lang="en-US" sz="2000" dirty="0" err="1">
                <a:solidFill>
                  <a:schemeClr val="tx1"/>
                </a:solidFill>
              </a:rPr>
              <a:t>apego</a:t>
            </a:r>
            <a:r>
              <a:rPr lang="en-US" sz="2000" dirty="0">
                <a:solidFill>
                  <a:schemeClr val="tx1"/>
                </a:solidFill>
              </a:rPr>
              <a:t> es la </a:t>
            </a:r>
            <a:r>
              <a:rPr lang="en-US" sz="2000" dirty="0" err="1">
                <a:solidFill>
                  <a:schemeClr val="tx1"/>
                </a:solidFill>
              </a:rPr>
              <a:t>capacidad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establecer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lazos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afectivos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otras</a:t>
            </a:r>
            <a:r>
              <a:rPr lang="en-US" sz="2000" dirty="0">
                <a:solidFill>
                  <a:schemeClr val="tx1"/>
                </a:solidFill>
              </a:rPr>
              <a:t> personas. </a:t>
            </a:r>
          </a:p>
          <a:p>
            <a:pPr indent="-182880" algn="just" defTabSz="914400">
              <a:lnSpc>
                <a:spcPct val="100000"/>
              </a:lnSpc>
              <a:buFont typeface="Garamond" pitchFamily="18" charset="0"/>
              <a:buChar char="◦"/>
            </a:pPr>
            <a:r>
              <a:rPr lang="en-US" sz="2000" dirty="0" err="1">
                <a:solidFill>
                  <a:schemeClr val="tx1"/>
                </a:solidFill>
              </a:rPr>
              <a:t>Crear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vínculos</a:t>
            </a:r>
            <a:r>
              <a:rPr lang="en-US" sz="2000" dirty="0">
                <a:solidFill>
                  <a:schemeClr val="tx1"/>
                </a:solidFill>
              </a:rPr>
              <a:t> con los </a:t>
            </a:r>
            <a:r>
              <a:rPr lang="en-US" sz="2000" dirty="0" err="1">
                <a:solidFill>
                  <a:schemeClr val="tx1"/>
                </a:solidFill>
              </a:rPr>
              <a:t>demás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querer</a:t>
            </a:r>
            <a:r>
              <a:rPr lang="en-US" sz="2000" dirty="0">
                <a:solidFill>
                  <a:schemeClr val="tx1"/>
                </a:solidFill>
              </a:rPr>
              <a:t> y </a:t>
            </a:r>
            <a:r>
              <a:rPr lang="en-US" sz="2000" dirty="0" err="1">
                <a:solidFill>
                  <a:schemeClr val="tx1"/>
                </a:solidFill>
              </a:rPr>
              <a:t>sentirnos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queridos</a:t>
            </a:r>
            <a:r>
              <a:rPr lang="en-US" sz="2000" dirty="0">
                <a:solidFill>
                  <a:schemeClr val="tx1"/>
                </a:solidFill>
              </a:rPr>
              <a:t> es una </a:t>
            </a:r>
            <a:r>
              <a:rPr lang="en-US" sz="2000" dirty="0" err="1">
                <a:solidFill>
                  <a:schemeClr val="tx1"/>
                </a:solidFill>
              </a:rPr>
              <a:t>necesidad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básica</a:t>
            </a:r>
            <a:r>
              <a:rPr lang="en-US" sz="2000" dirty="0">
                <a:solidFill>
                  <a:schemeClr val="tx1"/>
                </a:solidFill>
              </a:rPr>
              <a:t> y se </a:t>
            </a:r>
            <a:r>
              <a:rPr lang="en-US" sz="2000" dirty="0" err="1">
                <a:solidFill>
                  <a:schemeClr val="tx1"/>
                </a:solidFill>
              </a:rPr>
              <a:t>convierte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una </a:t>
            </a:r>
            <a:r>
              <a:rPr lang="en-US" sz="2000" dirty="0" err="1">
                <a:solidFill>
                  <a:schemeClr val="tx1"/>
                </a:solidFill>
              </a:rPr>
              <a:t>habilidad</a:t>
            </a:r>
            <a:r>
              <a:rPr lang="en-US" sz="2000" dirty="0">
                <a:solidFill>
                  <a:schemeClr val="tx1"/>
                </a:solidFill>
              </a:rPr>
              <a:t> social.</a:t>
            </a:r>
          </a:p>
        </p:txBody>
      </p:sp>
    </p:spTree>
    <p:extLst>
      <p:ext uri="{BB962C8B-B14F-4D97-AF65-F5344CB8AC3E}">
        <p14:creationId xmlns:p14="http://schemas.microsoft.com/office/powerpoint/2010/main" val="17973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999FE9C-D8F9-4F9B-B95B-608C3EF6B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34" y="237744"/>
            <a:ext cx="11719556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8370766-CC13-4DF4-AF0A-0E820B8D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57B3C4F9-03D9-4B39-9F3C-036654230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465" y="237744"/>
            <a:ext cx="8529130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B61CA66-E7F4-49EC-89DC-F37EE6933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8036" y="237744"/>
            <a:ext cx="2925318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84744" y="612843"/>
            <a:ext cx="2246506" cy="14997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2400"/>
              <a:t>Cooperación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86ACB74-3D88-4CD7-B619-829D70AD4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0015" y="413053"/>
            <a:ext cx="8209975" cy="606459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pic>
        <p:nvPicPr>
          <p:cNvPr id="6146" name="Picture 2" descr="La cooperación como competencia profesional - Ingenia">
            <a:extLst>
              <a:ext uri="{FF2B5EF4-FFF2-40B4-BE49-F238E27FC236}">
                <a16:creationId xmlns:a16="http://schemas.microsoft.com/office/drawing/2014/main" id="{CC46AE65-C98F-4F5A-B77B-AEDCCE0A00AC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0" r="5690"/>
          <a:stretch>
            <a:fillRect/>
          </a:stretch>
        </p:blipFill>
        <p:spPr bwMode="auto">
          <a:xfrm>
            <a:off x="882007" y="728799"/>
            <a:ext cx="7012606" cy="542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9007201" y="2149813"/>
            <a:ext cx="2624050" cy="4046706"/>
          </a:xfrm>
        </p:spPr>
        <p:txBody>
          <a:bodyPr vert="horz" lIns="91440" tIns="45720" rIns="91440" bIns="45720" rtlCol="0">
            <a:normAutofit/>
          </a:bodyPr>
          <a:lstStyle/>
          <a:p>
            <a:pPr indent="-182880" algn="just" defTabSz="914400">
              <a:lnSpc>
                <a:spcPct val="100000"/>
              </a:lnSpc>
              <a:buFont typeface="Garamond" pitchFamily="18" charset="0"/>
              <a:buChar char="◦"/>
            </a:pPr>
            <a:r>
              <a:rPr lang="en-US" sz="2000" dirty="0" err="1"/>
              <a:t>Convivir</a:t>
            </a:r>
            <a:r>
              <a:rPr lang="en-US" sz="2000" dirty="0"/>
              <a:t> con los </a:t>
            </a:r>
            <a:r>
              <a:rPr lang="en-US" sz="2000" dirty="0" err="1"/>
              <a:t>demás</a:t>
            </a:r>
            <a:r>
              <a:rPr lang="en-US" sz="2000" dirty="0"/>
              <a:t> </a:t>
            </a:r>
            <a:r>
              <a:rPr lang="en-US" sz="2000" dirty="0" err="1"/>
              <a:t>implica</a:t>
            </a:r>
            <a:r>
              <a:rPr lang="en-US" sz="2000" dirty="0"/>
              <a:t> ser </a:t>
            </a:r>
            <a:r>
              <a:rPr lang="en-US" sz="2000" dirty="0" err="1"/>
              <a:t>capaces</a:t>
            </a:r>
            <a:r>
              <a:rPr lang="en-US" sz="2000" dirty="0"/>
              <a:t> de </a:t>
            </a:r>
            <a:r>
              <a:rPr lang="en-US" sz="2000" dirty="0" err="1"/>
              <a:t>cooperar</a:t>
            </a:r>
            <a:r>
              <a:rPr lang="en-US" sz="2000" dirty="0"/>
              <a:t> con </a:t>
            </a:r>
            <a:r>
              <a:rPr lang="en-US" sz="2000" dirty="0" err="1"/>
              <a:t>ellos</a:t>
            </a:r>
            <a:r>
              <a:rPr lang="en-US" sz="2000" dirty="0"/>
              <a:t> para </a:t>
            </a:r>
            <a:r>
              <a:rPr lang="en-US" sz="2000" dirty="0" err="1"/>
              <a:t>lograr</a:t>
            </a:r>
            <a:r>
              <a:rPr lang="en-US" sz="2000" dirty="0"/>
              <a:t> </a:t>
            </a:r>
            <a:r>
              <a:rPr lang="en-US" sz="2000" dirty="0" err="1"/>
              <a:t>objetivos</a:t>
            </a:r>
            <a:r>
              <a:rPr lang="en-US" sz="2000" dirty="0"/>
              <a:t> </a:t>
            </a:r>
            <a:r>
              <a:rPr lang="en-US" sz="2000" dirty="0" err="1"/>
              <a:t>comunes</a:t>
            </a:r>
            <a:r>
              <a:rPr lang="en-US" sz="2000" dirty="0"/>
              <a:t>. La </a:t>
            </a:r>
            <a:r>
              <a:rPr lang="en-US" sz="2000" dirty="0" err="1"/>
              <a:t>cooperación</a:t>
            </a:r>
            <a:r>
              <a:rPr lang="en-US" sz="2000" dirty="0"/>
              <a:t> es </a:t>
            </a:r>
            <a:r>
              <a:rPr lang="en-US" sz="2000" dirty="0" err="1"/>
              <a:t>otra</a:t>
            </a:r>
            <a:r>
              <a:rPr lang="en-US" sz="2000" dirty="0"/>
              <a:t> de las </a:t>
            </a:r>
            <a:r>
              <a:rPr lang="en-US" sz="2000" dirty="0" err="1"/>
              <a:t>habilidades</a:t>
            </a:r>
            <a:r>
              <a:rPr lang="en-US" sz="2000" dirty="0"/>
              <a:t> </a:t>
            </a:r>
            <a:r>
              <a:rPr lang="en-US" sz="2000" dirty="0" err="1"/>
              <a:t>sociales</a:t>
            </a:r>
            <a:r>
              <a:rPr lang="en-US" sz="2000" dirty="0"/>
              <a:t> </a:t>
            </a:r>
            <a:r>
              <a:rPr lang="en-US" sz="2000" dirty="0" err="1"/>
              <a:t>básicas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09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E97224E3-64CD-4103-8DC9-D7A6FBAEE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s-CL" dirty="0"/>
              <a:t>Autocontrol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9EDA420-7CFE-4514-91AF-EC4ED3B9CA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s-CL" dirty="0"/>
              <a:t>La capacidad de controlar la propia conducta en las diferentes situaciones sociales. Implica la capacidad de analizar las interpretaciones e identificar las emociones propias en las situaciones sociales para controlar los impulsos.</a:t>
            </a:r>
          </a:p>
        </p:txBody>
      </p:sp>
      <p:pic>
        <p:nvPicPr>
          <p:cNvPr id="7170" name="Picture 2" descr="Red UCI Contexto educativo y mediación pedagógica: Regla 2. No ...">
            <a:extLst>
              <a:ext uri="{FF2B5EF4-FFF2-40B4-BE49-F238E27FC236}">
                <a16:creationId xmlns:a16="http://schemas.microsoft.com/office/drawing/2014/main" id="{24B9F14A-C3DE-4C28-B28A-B4110C1DD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46815" y="2381251"/>
            <a:ext cx="4419598" cy="3314698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69681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383</Words>
  <Application>Microsoft Office PowerPoint</Application>
  <PresentationFormat>Personalizado</PresentationFormat>
  <Paragraphs>35</Paragraphs>
  <Slides>12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Century Gothic</vt:lpstr>
      <vt:lpstr>Corbel</vt:lpstr>
      <vt:lpstr>Garamond</vt:lpstr>
      <vt:lpstr>Savon</vt:lpstr>
      <vt:lpstr>Habilidades sociales</vt:lpstr>
      <vt:lpstr>Las habilidades sociales</vt:lpstr>
      <vt:lpstr>Comunicación</vt:lpstr>
      <vt:lpstr>Empatía </vt:lpstr>
      <vt:lpstr>Asertividad</vt:lpstr>
      <vt:lpstr>Escucha activa</vt:lpstr>
      <vt:lpstr>Apego</vt:lpstr>
      <vt:lpstr>Cooperación</vt:lpstr>
      <vt:lpstr>Autocontrol</vt:lpstr>
      <vt:lpstr>Resolución de conflictos</vt:lpstr>
      <vt:lpstr>¿Como andan tus habilidades sociales?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Habilidades sociales</dc:title>
  <dc:creator>Constanza Godoy</dc:creator>
  <cp:lastModifiedBy>Constanza Godoy</cp:lastModifiedBy>
  <cp:revision>1</cp:revision>
  <dcterms:created xsi:type="dcterms:W3CDTF">2020-04-28T21:36:25Z</dcterms:created>
  <dcterms:modified xsi:type="dcterms:W3CDTF">2020-04-28T21:38:43Z</dcterms:modified>
</cp:coreProperties>
</file>