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E0702C-5E26-44E7-9B85-0CC5061E8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s-CL" sz="5400"/>
              <a:t>ORIENTACIONES PARA LAS FAMILIAS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5081C1-E741-4010-9BB7-35DB2C403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es-CL"/>
              <a:t>Convivencia Escolar</a:t>
            </a:r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/>
          </a:p>
          <a:p>
            <a:endParaRPr lang="es-CL" dirty="0"/>
          </a:p>
        </p:txBody>
      </p:sp>
      <p:cxnSp>
        <p:nvCxnSpPr>
          <p:cNvPr id="2054" name="Straight Connector 138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140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6" name="Straight Connector 142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ítulo 2">
            <a:extLst>
              <a:ext uri="{FF2B5EF4-FFF2-40B4-BE49-F238E27FC236}">
                <a16:creationId xmlns:a16="http://schemas.microsoft.com/office/drawing/2014/main" id="{78AA8C13-41ED-4F56-A8C5-92D31697502E}"/>
              </a:ext>
            </a:extLst>
          </p:cNvPr>
          <p:cNvSpPr txBox="1">
            <a:spLocks/>
          </p:cNvSpPr>
          <p:nvPr/>
        </p:nvSpPr>
        <p:spPr>
          <a:xfrm>
            <a:off x="4694211" y="5458213"/>
            <a:ext cx="2803577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cap="none" dirty="0"/>
              <a:t>Castro, abril 2020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0" name="Picture 2" descr="MIME - Ministerio de Educación de Chile">
            <a:extLst>
              <a:ext uri="{FF2B5EF4-FFF2-40B4-BE49-F238E27FC236}">
                <a16:creationId xmlns:a16="http://schemas.microsoft.com/office/drawing/2014/main" id="{4BE370FE-6022-460A-AC3F-5CA3E4D33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5" y="260419"/>
            <a:ext cx="884786" cy="10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5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6AF1FE-D925-4D4D-9D9B-7F1E460A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badi" panose="020B0604020104020204" pitchFamily="34" charset="0"/>
              </a:rPr>
              <a:t>Y por último, enfatice con sus hijos en la </a:t>
            </a:r>
            <a:r>
              <a:rPr lang="es-CL" dirty="0">
                <a:latin typeface="Abadi" panose="020B0604020104020204" pitchFamily="34" charset="0"/>
                <a:cs typeface="Arial"/>
              </a:rPr>
              <a:t>prevención del contagio</a:t>
            </a:r>
            <a:br>
              <a:rPr lang="es-CL" dirty="0">
                <a:latin typeface="Arial"/>
                <a:cs typeface="Arial"/>
              </a:rPr>
            </a:br>
            <a:endParaRPr lang="es-CL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1A2C890-CEEF-4913-B639-E188D2885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9360" y="2150295"/>
            <a:ext cx="4645025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endParaRPr lang="es-CL" dirty="0"/>
          </a:p>
        </p:txBody>
      </p:sp>
      <p:pic>
        <p:nvPicPr>
          <p:cNvPr id="1026" name="Picture 2" descr="Medidas y recomendaciones para prevenir el coronavirus. [GUÍA ...">
            <a:extLst>
              <a:ext uri="{FF2B5EF4-FFF2-40B4-BE49-F238E27FC236}">
                <a16:creationId xmlns:a16="http://schemas.microsoft.com/office/drawing/2014/main" id="{7AD7E562-0D47-4EED-ADEF-51F48F19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18" y="1999810"/>
            <a:ext cx="4053301" cy="40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8C2B2-FBB4-44AC-A461-399B8C74F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627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DE76F-B5B0-4828-B154-BA9C8B77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 su hijo es adolescente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B46072-FFAD-4535-B182-82FD37CF7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2700" marR="5080">
              <a:lnSpc>
                <a:spcPct val="80000"/>
              </a:lnSpc>
              <a:spcBef>
                <a:spcPts val="715"/>
              </a:spcBef>
            </a:pPr>
            <a:r>
              <a:rPr lang="es-E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Supervisar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los límites </a:t>
            </a:r>
            <a:r>
              <a:rPr lang="es-E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al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acceso </a:t>
            </a:r>
            <a:r>
              <a:rPr lang="es-E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de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la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información</a:t>
            </a:r>
            <a:r>
              <a:rPr lang="es-ES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mediática.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eXGyreAdventor"/>
              <a:cs typeface="TeXGyreAdventor"/>
            </a:endParaRPr>
          </a:p>
          <a:p>
            <a:pPr marL="12700" marR="618490">
              <a:lnSpc>
                <a:spcPts val="25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Identificar </a:t>
            </a:r>
            <a:r>
              <a:rPr lang="es-E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fuentes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confiables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de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información.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eXGyreAdventor"/>
              <a:cs typeface="TeXGyreAdventor"/>
            </a:endParaRPr>
          </a:p>
          <a:p>
            <a:pPr marL="12700" marR="182245">
              <a:lnSpc>
                <a:spcPts val="2500"/>
              </a:lnSpc>
            </a:pPr>
            <a:r>
              <a:rPr lang="es-E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Evitar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salir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a fiestas o reuniones con  amigos/as.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eXGyreAdventor"/>
              <a:cs typeface="TeXGyreAdventor"/>
            </a:endParaRPr>
          </a:p>
          <a:p>
            <a:pPr marL="12700" marR="602615">
              <a:lnSpc>
                <a:spcPts val="2500"/>
              </a:lnSpc>
            </a:pP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Busque comunicarse y descubrir  intereses </a:t>
            </a:r>
            <a:r>
              <a:rPr lang="es-ES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de su</a:t>
            </a:r>
            <a:r>
              <a:rPr lang="es-ES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eXGyreAdventor"/>
                <a:cs typeface="TeXGyreAdventor"/>
              </a:rPr>
              <a:t>hijo/a.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eXGyreAdventor"/>
              <a:cs typeface="TeXGyreAdventor"/>
            </a:endParaRPr>
          </a:p>
          <a:p>
            <a:endParaRPr lang="es-CL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B7D8AD6-74D7-44FC-A0B3-A2B960552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500" y="2017713"/>
            <a:ext cx="4645025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44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2A6F3-7D6E-4CB5-9615-C34F473C68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9213" y="5465763"/>
            <a:ext cx="9602787" cy="1049337"/>
          </a:xfrm>
        </p:spPr>
        <p:txBody>
          <a:bodyPr>
            <a:normAutofit fontScale="90000"/>
          </a:bodyPr>
          <a:lstStyle/>
          <a:p>
            <a:r>
              <a:rPr lang="es-CL" sz="2500" cap="none" dirty="0"/>
              <a:t>Recuerden que esta situación solo será por un tiempo… ya volveremos a reunirnos</a:t>
            </a:r>
            <a:br>
              <a:rPr lang="es-CL" sz="2500" dirty="0"/>
            </a:br>
            <a:endParaRPr lang="es-CL" sz="25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F9B4446-9D66-4308-94C7-EDA41F77F2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0435" y="581220"/>
            <a:ext cx="6196013" cy="344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>
                <a:latin typeface="Rage Italic" panose="03070502040507070304" pitchFamily="66" charset="0"/>
              </a:rPr>
              <a:t>“…Es tarea de todos poner un granito de arena  para el bien común dentro del hogar y como en la sociedad…”</a:t>
            </a:r>
          </a:p>
        </p:txBody>
      </p:sp>
      <p:pic>
        <p:nvPicPr>
          <p:cNvPr id="3074" name="Picture 2" descr="Castro: Liceo Galvarino Riveros comienza a celebrar su 90 ...">
            <a:extLst>
              <a:ext uri="{FF2B5EF4-FFF2-40B4-BE49-F238E27FC236}">
                <a16:creationId xmlns:a16="http://schemas.microsoft.com/office/drawing/2014/main" id="{B49F82E3-3546-4619-8CA6-43AD8757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36" y="1606379"/>
            <a:ext cx="4338857" cy="31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7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3E367-57C3-426D-B70A-876BB948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3B250-F8A6-4682-9374-EBAC8664B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1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F628-0C06-4A36-8D6B-C5E0AEB4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59885-E0C9-4074-8B0A-DC5D0634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pPr marL="0" marR="5080" indent="0">
              <a:spcBef>
                <a:spcPts val="445"/>
              </a:spcBef>
              <a:buNone/>
              <a:tabLst>
                <a:tab pos="1820545" algn="l"/>
                <a:tab pos="3966845" algn="l"/>
                <a:tab pos="5048885" algn="l"/>
              </a:tabLst>
            </a:pPr>
            <a:r>
              <a:rPr lang="es-ES" spc="5">
                <a:latin typeface="Abadi" panose="020B0604020104020204" pitchFamily="34" charset="0"/>
                <a:cs typeface="TeXGyreAdventor"/>
              </a:rPr>
              <a:t>Es 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normal </a:t>
            </a:r>
            <a:r>
              <a:rPr lang="es-ES">
                <a:latin typeface="Abadi" panose="020B0604020104020204" pitchFamily="34" charset="0"/>
                <a:cs typeface="TeXGyreAdventor"/>
              </a:rPr>
              <a:t>que 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frente </a:t>
            </a:r>
            <a:r>
              <a:rPr lang="es-ES" spc="5">
                <a:latin typeface="Abadi" panose="020B0604020104020204" pitchFamily="34" charset="0"/>
                <a:cs typeface="TeXGyreAdventor"/>
              </a:rPr>
              <a:t>a </a:t>
            </a:r>
            <a:r>
              <a:rPr lang="es-ES">
                <a:latin typeface="Abadi" panose="020B0604020104020204" pitchFamily="34" charset="0"/>
                <a:cs typeface="TeXGyreAdventor"/>
              </a:rPr>
              <a:t>un  periodo de 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aislamiento social  (cuarentena) </a:t>
            </a:r>
            <a:r>
              <a:rPr lang="es-ES" spc="10">
                <a:latin typeface="Abadi" panose="020B0604020104020204" pitchFamily="34" charset="0"/>
                <a:cs typeface="TeXGyreAdventor"/>
              </a:rPr>
              <a:t>como  </a:t>
            </a:r>
            <a:r>
              <a:rPr lang="es-ES" spc="-15">
                <a:latin typeface="Abadi" panose="020B0604020104020204" pitchFamily="34" charset="0"/>
                <a:cs typeface="TeXGyreAdventor"/>
              </a:rPr>
              <a:t>el </a:t>
            </a:r>
            <a:r>
              <a:rPr lang="es-ES">
                <a:latin typeface="Abadi" panose="020B0604020104020204" pitchFamily="34" charset="0"/>
                <a:cs typeface="TeXGyreAdventor"/>
              </a:rPr>
              <a:t>que  </a:t>
            </a:r>
            <a:r>
              <a:rPr lang="es-ES" spc="5">
                <a:latin typeface="Abadi" panose="020B0604020104020204" pitchFamily="34" charset="0"/>
                <a:cs typeface="TeXGyreAdventor"/>
              </a:rPr>
              <a:t>e</a:t>
            </a:r>
            <a:r>
              <a:rPr lang="es-ES" spc="-15">
                <a:latin typeface="Abadi" panose="020B0604020104020204" pitchFamily="34" charset="0"/>
                <a:cs typeface="TeXGyreAdventor"/>
              </a:rPr>
              <a:t>s</a:t>
            </a:r>
            <a:r>
              <a:rPr lang="es-ES" spc="-20">
                <a:latin typeface="Abadi" panose="020B0604020104020204" pitchFamily="34" charset="0"/>
                <a:cs typeface="TeXGyreAdventor"/>
              </a:rPr>
              <a:t>t</a:t>
            </a:r>
            <a:r>
              <a:rPr lang="es-ES">
                <a:latin typeface="Abadi" panose="020B0604020104020204" pitchFamily="34" charset="0"/>
                <a:cs typeface="TeXGyreAdventor"/>
              </a:rPr>
              <a:t>am</a:t>
            </a:r>
            <a:r>
              <a:rPr lang="es-ES" spc="15">
                <a:latin typeface="Abadi" panose="020B0604020104020204" pitchFamily="34" charset="0"/>
                <a:cs typeface="TeXGyreAdventor"/>
              </a:rPr>
              <a:t>o</a:t>
            </a:r>
            <a:r>
              <a:rPr lang="es-ES">
                <a:latin typeface="Abadi" panose="020B0604020104020204" pitchFamily="34" charset="0"/>
                <a:cs typeface="TeXGyreAdventor"/>
              </a:rPr>
              <a:t>s v</a:t>
            </a:r>
            <a:r>
              <a:rPr lang="es-ES" spc="15">
                <a:latin typeface="Abadi" panose="020B0604020104020204" pitchFamily="34" charset="0"/>
                <a:cs typeface="TeXGyreAdventor"/>
              </a:rPr>
              <a:t>i</a:t>
            </a:r>
            <a:r>
              <a:rPr lang="es-ES" spc="-20">
                <a:latin typeface="Abadi" panose="020B0604020104020204" pitchFamily="34" charset="0"/>
                <a:cs typeface="TeXGyreAdventor"/>
              </a:rPr>
              <a:t>v</a:t>
            </a:r>
            <a:r>
              <a:rPr lang="es-ES" spc="-10">
                <a:latin typeface="Abadi" panose="020B0604020104020204" pitchFamily="34" charset="0"/>
                <a:cs typeface="TeXGyreAdventor"/>
              </a:rPr>
              <a:t>i</a:t>
            </a:r>
            <a:r>
              <a:rPr lang="es-ES">
                <a:latin typeface="Abadi" panose="020B0604020104020204" pitchFamily="34" charset="0"/>
                <a:cs typeface="TeXGyreAdventor"/>
              </a:rPr>
              <a:t>e</a:t>
            </a:r>
            <a:r>
              <a:rPr lang="es-ES" spc="-15">
                <a:latin typeface="Abadi" panose="020B0604020104020204" pitchFamily="34" charset="0"/>
                <a:cs typeface="TeXGyreAdventor"/>
              </a:rPr>
              <a:t>n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do, </a:t>
            </a:r>
            <a:r>
              <a:rPr lang="es-ES">
                <a:latin typeface="Abadi" panose="020B0604020104020204" pitchFamily="34" charset="0"/>
                <a:cs typeface="TeXGyreAdventor"/>
              </a:rPr>
              <a:t>experimentemos sensaciones  d</a:t>
            </a:r>
            <a:r>
              <a:rPr lang="es-ES" spc="5">
                <a:latin typeface="Abadi" panose="020B0604020104020204" pitchFamily="34" charset="0"/>
                <a:cs typeface="TeXGyreAdventor"/>
              </a:rPr>
              <a:t>e </a:t>
            </a:r>
            <a:r>
              <a:rPr lang="es-ES">
                <a:latin typeface="Abadi" panose="020B0604020104020204" pitchFamily="34" charset="0"/>
                <a:cs typeface="TeXGyreAdventor"/>
              </a:rPr>
              <a:t>amen</a:t>
            </a:r>
            <a:r>
              <a:rPr lang="es-ES" spc="-20">
                <a:latin typeface="Abadi" panose="020B0604020104020204" pitchFamily="34" charset="0"/>
                <a:cs typeface="TeXGyreAdventor"/>
              </a:rPr>
              <a:t>a</a:t>
            </a:r>
            <a:r>
              <a:rPr lang="es-ES">
                <a:latin typeface="Abadi" panose="020B0604020104020204" pitchFamily="34" charset="0"/>
                <a:cs typeface="TeXGyreAdventor"/>
              </a:rPr>
              <a:t>z</a:t>
            </a:r>
            <a:r>
              <a:rPr lang="es-ES" spc="10">
                <a:latin typeface="Abadi" panose="020B0604020104020204" pitchFamily="34" charset="0"/>
                <a:cs typeface="TeXGyreAdventor"/>
              </a:rPr>
              <a:t>a</a:t>
            </a:r>
            <a:r>
              <a:rPr lang="es-ES" spc="-10">
                <a:latin typeface="Abadi" panose="020B0604020104020204" pitchFamily="34" charset="0"/>
                <a:cs typeface="TeXGyreAdventor"/>
              </a:rPr>
              <a:t>s</a:t>
            </a:r>
            <a:r>
              <a:rPr lang="es-ES">
                <a:latin typeface="Abadi" panose="020B0604020104020204" pitchFamily="34" charset="0"/>
                <a:cs typeface="TeXGyreAdventor"/>
              </a:rPr>
              <a:t>, 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de  vulnerabilidad (propias </a:t>
            </a:r>
            <a:r>
              <a:rPr lang="es-ES" spc="5">
                <a:latin typeface="Abadi" panose="020B0604020104020204" pitchFamily="34" charset="0"/>
                <a:cs typeface="TeXGyreAdventor"/>
              </a:rPr>
              <a:t>y </a:t>
            </a:r>
            <a:r>
              <a:rPr lang="es-ES">
                <a:latin typeface="Abadi" panose="020B0604020104020204" pitchFamily="34" charset="0"/>
                <a:cs typeface="TeXGyreAdventor"/>
              </a:rPr>
              <a:t>hacia  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nuestros </a:t>
            </a:r>
            <a:r>
              <a:rPr lang="es-ES">
                <a:latin typeface="Abadi" panose="020B0604020104020204" pitchFamily="34" charset="0"/>
                <a:cs typeface="TeXGyreAdventor"/>
              </a:rPr>
              <a:t>seres </a:t>
            </a:r>
            <a:r>
              <a:rPr lang="es-ES" spc="-5">
                <a:latin typeface="Abadi" panose="020B0604020104020204" pitchFamily="34" charset="0"/>
                <a:cs typeface="TeXGyreAdventor"/>
              </a:rPr>
              <a:t>queridos)  </a:t>
            </a:r>
            <a:r>
              <a:rPr lang="es-ES">
                <a:latin typeface="Abadi" panose="020B0604020104020204" pitchFamily="34" charset="0"/>
                <a:cs typeface="TeXGyreAdventor"/>
              </a:rPr>
              <a:t>síntomas de tristeza y</a:t>
            </a:r>
            <a:r>
              <a:rPr lang="es-ES" spc="-110">
                <a:latin typeface="Abadi" panose="020B0604020104020204" pitchFamily="34" charset="0"/>
                <a:cs typeface="TeXGyreAdventor"/>
              </a:rPr>
              <a:t> </a:t>
            </a:r>
            <a:r>
              <a:rPr lang="es-ES" spc="5">
                <a:latin typeface="Abadi" panose="020B0604020104020204" pitchFamily="34" charset="0"/>
                <a:cs typeface="TeXGyreAdventor"/>
              </a:rPr>
              <a:t>ansiedad.</a:t>
            </a:r>
            <a:endParaRPr lang="es-ES">
              <a:latin typeface="Abadi" panose="020B0604020104020204" pitchFamily="34" charset="0"/>
              <a:cs typeface="TeXGyreAdventor"/>
            </a:endParaRPr>
          </a:p>
          <a:p>
            <a:pPr marL="0" indent="0">
              <a:spcBef>
                <a:spcPts val="35"/>
              </a:spcBef>
              <a:buNone/>
            </a:pPr>
            <a:endParaRPr lang="es-ES">
              <a:latin typeface="TeXGyreAdventor"/>
              <a:cs typeface="TeXGyreAdventor"/>
            </a:endParaRPr>
          </a:p>
        </p:txBody>
      </p:sp>
      <p:pic>
        <p:nvPicPr>
          <p:cNvPr id="1026" name="Picture 2" descr="Salesforce se une al movimiento de empresas que ponen sus activos ...">
            <a:extLst>
              <a:ext uri="{FF2B5EF4-FFF2-40B4-BE49-F238E27FC236}">
                <a16:creationId xmlns:a16="http://schemas.microsoft.com/office/drawing/2014/main" id="{24E7F9EA-661E-4B57-A6B1-DBAA04AD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303353"/>
            <a:ext cx="4960443" cy="28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7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7BD54-CDCD-40BD-A0AC-7085DB72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E25F5F"/>
                </a:solidFill>
                <a:latin typeface="Abadi" panose="020B0604020104020204" pitchFamily="34" charset="0"/>
                <a:cs typeface="TeXGyreAdventor"/>
              </a:rPr>
              <a:t>Para minimizar </a:t>
            </a:r>
            <a:r>
              <a:rPr lang="es-ES" spc="-10" dirty="0">
                <a:solidFill>
                  <a:srgbClr val="E25F5F"/>
                </a:solidFill>
                <a:latin typeface="Abadi" panose="020B0604020104020204" pitchFamily="34" charset="0"/>
                <a:cs typeface="TeXGyreAdventor"/>
              </a:rPr>
              <a:t>estos </a:t>
            </a:r>
            <a:r>
              <a:rPr lang="es-ES" dirty="0">
                <a:solidFill>
                  <a:srgbClr val="E25F5F"/>
                </a:solidFill>
                <a:latin typeface="Abadi" panose="020B0604020104020204" pitchFamily="34" charset="0"/>
                <a:cs typeface="TeXGyreAdventor"/>
              </a:rPr>
              <a:t>síntomas,  </a:t>
            </a:r>
            <a:r>
              <a:rPr lang="es-ES" spc="15" dirty="0">
                <a:solidFill>
                  <a:srgbClr val="E25F5F"/>
                </a:solidFill>
                <a:latin typeface="Abadi" panose="020B0604020104020204" pitchFamily="34" charset="0"/>
                <a:cs typeface="TeXGyreAdventor"/>
              </a:rPr>
              <a:t>les</a:t>
            </a:r>
            <a:r>
              <a:rPr lang="es-ES" spc="-45" dirty="0">
                <a:solidFill>
                  <a:srgbClr val="E25F5F"/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spc="5" dirty="0">
                <a:solidFill>
                  <a:srgbClr val="E25F5F"/>
                </a:solidFill>
                <a:latin typeface="Abadi" panose="020B0604020104020204" pitchFamily="34" charset="0"/>
                <a:cs typeface="TeXGyreAdventor"/>
              </a:rPr>
              <a:t>recomendamos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4CED6C-67B1-4342-9372-701F4947E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latin typeface="Abadi" panose="020B0604020104020204" pitchFamily="34" charset="0"/>
                <a:cs typeface="TeXGyreAdventor"/>
              </a:rPr>
              <a:t>Debemos </a:t>
            </a:r>
            <a:r>
              <a:rPr lang="es-ES" spc="-5" dirty="0">
                <a:latin typeface="Abadi" panose="020B0604020104020204" pitchFamily="34" charset="0"/>
                <a:cs typeface="TeXGyreAdventor"/>
              </a:rPr>
              <a:t>estar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conscientes  que </a:t>
            </a:r>
            <a:r>
              <a:rPr lang="es-ES" spc="10" dirty="0">
                <a:latin typeface="Abadi" panose="020B0604020104020204" pitchFamily="34" charset="0"/>
                <a:cs typeface="TeXGyreAdventor"/>
              </a:rPr>
              <a:t>los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síntomas que </a:t>
            </a:r>
            <a:r>
              <a:rPr lang="es-ES" spc="-5" dirty="0">
                <a:latin typeface="Abadi" panose="020B0604020104020204" pitchFamily="34" charset="0"/>
                <a:cs typeface="TeXGyreAdventor"/>
              </a:rPr>
              <a:t>se  presentan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son parte </a:t>
            </a:r>
            <a:r>
              <a:rPr lang="es-ES" spc="-5" dirty="0">
                <a:latin typeface="Abadi" panose="020B0604020104020204" pitchFamily="34" charset="0"/>
                <a:cs typeface="TeXGyreAdventor"/>
              </a:rPr>
              <a:t>del 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proceso de adaptación </a:t>
            </a:r>
            <a:r>
              <a:rPr lang="es-ES" spc="5" dirty="0">
                <a:latin typeface="Abadi" panose="020B0604020104020204" pitchFamily="34" charset="0"/>
                <a:cs typeface="TeXGyreAdventor"/>
              </a:rPr>
              <a:t>a</a:t>
            </a:r>
            <a:r>
              <a:rPr lang="es-ES" spc="-170" dirty="0">
                <a:latin typeface="Abadi" panose="020B0604020104020204" pitchFamily="34" charset="0"/>
                <a:cs typeface="TeXGyreAdventor"/>
              </a:rPr>
              <a:t> </a:t>
            </a:r>
            <a:r>
              <a:rPr lang="es-ES" spc="20" dirty="0">
                <a:latin typeface="Abadi" panose="020B0604020104020204" pitchFamily="34" charset="0"/>
                <a:cs typeface="TeXGyreAdventor"/>
              </a:rPr>
              <a:t>la  </a:t>
            </a:r>
            <a:r>
              <a:rPr lang="es-ES" spc="5" dirty="0">
                <a:latin typeface="Abadi" panose="020B0604020104020204" pitchFamily="34" charset="0"/>
                <a:cs typeface="TeXGyreAdventor"/>
              </a:rPr>
              <a:t>situación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que </a:t>
            </a:r>
            <a:r>
              <a:rPr lang="es-ES" spc="5" dirty="0">
                <a:latin typeface="Abadi" panose="020B0604020104020204" pitchFamily="34" charset="0"/>
                <a:cs typeface="TeXGyreAdventor"/>
              </a:rPr>
              <a:t>nos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genera  angustia, </a:t>
            </a:r>
            <a:r>
              <a:rPr lang="es-ES" spc="20" dirty="0">
                <a:latin typeface="Abadi" panose="020B0604020104020204" pitchFamily="34" charset="0"/>
                <a:cs typeface="TeXGyreAdventor"/>
              </a:rPr>
              <a:t>lo </a:t>
            </a:r>
            <a:r>
              <a:rPr lang="es-ES" spc="5" dirty="0">
                <a:latin typeface="Abadi" panose="020B0604020104020204" pitchFamily="34" charset="0"/>
                <a:cs typeface="TeXGyreAdventor"/>
              </a:rPr>
              <a:t>más probable  es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que </a:t>
            </a:r>
            <a:r>
              <a:rPr lang="es-ES" spc="5" dirty="0">
                <a:latin typeface="Abadi" panose="020B0604020104020204" pitchFamily="34" charset="0"/>
                <a:cs typeface="TeXGyreAdventor"/>
              </a:rPr>
              <a:t>vayan disminuyendo  con </a:t>
            </a:r>
            <a:r>
              <a:rPr lang="es-ES" dirty="0">
                <a:latin typeface="Abadi" panose="020B0604020104020204" pitchFamily="34" charset="0"/>
                <a:cs typeface="TeXGyreAdventor"/>
              </a:rPr>
              <a:t>el pasar de </a:t>
            </a:r>
            <a:r>
              <a:rPr lang="es-ES" spc="15" dirty="0">
                <a:latin typeface="Abadi" panose="020B0604020104020204" pitchFamily="34" charset="0"/>
                <a:cs typeface="TeXGyreAdventor"/>
              </a:rPr>
              <a:t>los</a:t>
            </a:r>
            <a:r>
              <a:rPr lang="es-ES" spc="-150" dirty="0">
                <a:latin typeface="Abadi" panose="020B0604020104020204" pitchFamily="34" charset="0"/>
                <a:cs typeface="TeXGyreAdventor"/>
              </a:rPr>
              <a:t> </a:t>
            </a:r>
            <a:r>
              <a:rPr lang="es-ES" spc="5" dirty="0">
                <a:latin typeface="Abadi" panose="020B0604020104020204" pitchFamily="34" charset="0"/>
                <a:cs typeface="TeXGyreAdventor"/>
              </a:rPr>
              <a:t>días.</a:t>
            </a:r>
            <a:endParaRPr lang="es-ES" dirty="0">
              <a:latin typeface="Abadi" panose="020B0604020104020204" pitchFamily="34" charset="0"/>
              <a:cs typeface="TeXGyreAdventor"/>
            </a:endParaRPr>
          </a:p>
          <a:p>
            <a:endParaRPr lang="es-CL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E8FD6C0-4A33-4111-9B28-E602FF72F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2011363"/>
            <a:ext cx="4645025" cy="3448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1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C90A6-8DDF-4795-AF57-232929A9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pc="240" dirty="0">
                <a:solidFill>
                  <a:srgbClr val="2E5496"/>
                </a:solidFill>
              </a:rPr>
            </a:br>
            <a:r>
              <a:rPr lang="es-ES" spc="2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Veamos el vaso medio lleno¡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9D9283-DA7F-4458-A2C3-3A501E67B9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2700" marR="5080">
              <a:lnSpc>
                <a:spcPct val="90000"/>
              </a:lnSpc>
              <a:spcBef>
                <a:spcPts val="440"/>
              </a:spcBef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Sabemos que el aislamiento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social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nos puede generar </a:t>
            </a:r>
            <a:r>
              <a:rPr lang="es-ES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miedo,</a:t>
            </a:r>
            <a:r>
              <a:rPr lang="es-ES" spc="-16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irritación, 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ansiedad,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ahí </a:t>
            </a:r>
            <a:r>
              <a:rPr lang="es-ES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importancia de  sentir que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quedarse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en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nuestras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casas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significa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que nos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hacemos 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partes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de </a:t>
            </a:r>
            <a:r>
              <a:rPr lang="es-ES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las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acciones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para un </a:t>
            </a:r>
            <a:r>
              <a:rPr lang="es-ES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bien 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común y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que estamos haciendo  </a:t>
            </a:r>
            <a:r>
              <a:rPr lang="es-ES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algo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esencial para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SALVAR</a:t>
            </a:r>
            <a:r>
              <a:rPr lang="es-ES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VIDAS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cs typeface="TeXGyreAdventor"/>
            </a:endParaRPr>
          </a:p>
          <a:p>
            <a:pPr marL="12700" marR="5080">
              <a:lnSpc>
                <a:spcPct val="90000"/>
              </a:lnSpc>
              <a:spcBef>
                <a:spcPts val="440"/>
              </a:spcBef>
            </a:pP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Esto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nos permite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afrontar este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momento de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manera positiva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y</a:t>
            </a:r>
            <a:r>
              <a:rPr lang="es-ES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en  comunidad.</a:t>
            </a:r>
          </a:p>
          <a:p>
            <a:endParaRPr lang="es-CL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512174C-EDE5-46A5-8892-7D6AB4135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500" y="2017713"/>
            <a:ext cx="4645025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841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E3443-209E-4756-8F3E-DCA8791D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AA0226-032F-481A-9221-D58739AEBD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2700" marR="5080" algn="just">
              <a:lnSpc>
                <a:spcPct val="80400"/>
              </a:lnSpc>
              <a:spcBef>
                <a:spcPts val="765"/>
              </a:spcBef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Evite medios de comunicación 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alarmista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y </a:t>
            </a:r>
            <a:r>
              <a:rPr lang="es-E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busque información </a:t>
            </a:r>
            <a:r>
              <a:rPr lang="es-ES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en 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medios</a:t>
            </a:r>
            <a:r>
              <a:rPr lang="es-ES" b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oficiales.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cs typeface="TeXGyreAdventor"/>
            </a:endParaRPr>
          </a:p>
          <a:p>
            <a:pPr marL="12700" marR="5080" algn="just">
              <a:lnSpc>
                <a:spcPct val="80000"/>
              </a:lnSpc>
              <a:spcBef>
                <a:spcPts val="985"/>
              </a:spcBef>
            </a:pP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necesario que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se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generen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espacios de conversación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entre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todos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integrantes del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grupo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familiar, </a:t>
            </a:r>
            <a:r>
              <a:rPr lang="es-E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sobre </a:t>
            </a:r>
            <a:r>
              <a:rPr lang="es-ES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todo </a:t>
            </a:r>
            <a:r>
              <a:rPr lang="es-E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con </a:t>
            </a:r>
            <a:r>
              <a:rPr lang="es-ES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los</a:t>
            </a:r>
            <a:r>
              <a:rPr lang="es-ES" b="1" spc="19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niños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, procurando partir desde sus conocimientos acerca del tema preguntando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¿Qué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sabes?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¿Qué 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dicen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tus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amigos?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y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ajustar el 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lenguaje y </a:t>
            </a:r>
            <a:r>
              <a:rPr lang="es-ES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información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su</a:t>
            </a:r>
            <a:r>
              <a:rPr lang="es-ES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edad.</a:t>
            </a:r>
          </a:p>
          <a:p>
            <a:pPr marL="12700" marR="5080" algn="just">
              <a:lnSpc>
                <a:spcPct val="80000"/>
              </a:lnSpc>
              <a:spcBef>
                <a:spcPts val="985"/>
              </a:spcBef>
            </a:pPr>
            <a:endParaRPr lang="es-ES" dirty="0">
              <a:latin typeface="TeXGyreAdventor"/>
              <a:cs typeface="TeXGyreAdventor"/>
            </a:endParaRPr>
          </a:p>
          <a:p>
            <a:endParaRPr lang="es-CL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E4EC307-43F4-4269-9C72-CD5B054A4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500" y="2017713"/>
            <a:ext cx="4645025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798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6C89D-B2C8-459D-A9A7-DA0CBF3F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869B1-D7A2-4284-BA44-A6CC137E8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O</a:t>
            </a:r>
            <a:r>
              <a:rPr lang="es-ES" sz="19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</a:t>
            </a:r>
            <a:r>
              <a:rPr lang="es-ES" sz="19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lang="es-ES" sz="19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</a:t>
            </a:r>
            <a:r>
              <a:rPr lang="es-ES" sz="19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ar </a:t>
            </a:r>
            <a:r>
              <a:rPr lang="es-ES" sz="19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lang="es-ES" sz="19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lang="es-ES" sz="19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su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conocimiento,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responder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sus 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preguntas, si no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tenemos algo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claro expresarle </a:t>
            </a:r>
            <a:r>
              <a:rPr lang="es-ES" sz="19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“esto</a:t>
            </a:r>
            <a:r>
              <a:rPr lang="es-ES" sz="19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Verdana"/>
              </a:rPr>
              <a:t>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que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me 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preguntas no </a:t>
            </a:r>
            <a:r>
              <a:rPr lang="es-ES" sz="19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lo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sé, me </a:t>
            </a:r>
            <a:r>
              <a:rPr lang="es-ES" sz="19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voy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informar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y </a:t>
            </a:r>
            <a:r>
              <a:rPr lang="es-ES" sz="19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Verdana"/>
              </a:rPr>
              <a:t>conversamos”  </a:t>
            </a:r>
            <a:r>
              <a:rPr lang="es-ES" sz="19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transmitiéndoles </a:t>
            </a:r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un </a:t>
            </a:r>
            <a:r>
              <a:rPr lang="es-ES" sz="19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mensaje de  tranquilidad </a:t>
            </a:r>
            <a:r>
              <a:rPr lang="es-ES" sz="19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y </a:t>
            </a:r>
            <a:r>
              <a:rPr lang="es-ES" sz="19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honestidad.</a:t>
            </a:r>
            <a:endParaRPr lang="es-ES" sz="19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cs typeface="TeXGyreAdventor"/>
            </a:endParaRPr>
          </a:p>
          <a:p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En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este punto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resulta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importante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que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usted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como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adulto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exprese 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su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mundo </a:t>
            </a:r>
            <a:r>
              <a:rPr lang="es-ES" sz="19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emocional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con </a:t>
            </a:r>
            <a:r>
              <a:rPr lang="es-ES" sz="19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el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o </a:t>
            </a:r>
            <a:r>
              <a:rPr lang="es-ES" sz="19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la 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niña o el joven,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ayudando así que 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logre  </a:t>
            </a:r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lang="es-ES" sz="19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x</a:t>
            </a:r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</a:t>
            </a:r>
            <a:r>
              <a:rPr lang="es-ES" sz="19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</a:t>
            </a:r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lang="es-ES" sz="19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ar	</a:t>
            </a:r>
            <a:r>
              <a:rPr lang="es-ES" sz="19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am</a:t>
            </a:r>
            <a:r>
              <a:rPr lang="es-ES" sz="19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b</a:t>
            </a:r>
            <a:r>
              <a:rPr lang="es-ES" sz="19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lang="es-ES" sz="19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én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lang="es-ES" sz="19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lang="es-ES" sz="19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us  </a:t>
            </a:r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emociones.</a:t>
            </a:r>
            <a:endParaRPr lang="es-ES" sz="19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cs typeface="TeXGyreAdventor"/>
            </a:endParaRP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26DE52-C271-4794-AEB3-8A3CCA9A84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30E92172-E529-418C-8BD2-34BD757C3F36}"/>
              </a:ext>
            </a:extLst>
          </p:cNvPr>
          <p:cNvGrpSpPr/>
          <p:nvPr/>
        </p:nvGrpSpPr>
        <p:grpSpPr>
          <a:xfrm>
            <a:off x="6196443" y="1053763"/>
            <a:ext cx="5079807" cy="4750473"/>
            <a:chOff x="6400800" y="140207"/>
            <a:chExt cx="5556885" cy="647446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B9CC61C-E252-4746-A4AB-EFCF77D73631}"/>
                </a:ext>
              </a:extLst>
            </p:cNvPr>
            <p:cNvSpPr/>
            <p:nvPr/>
          </p:nvSpPr>
          <p:spPr>
            <a:xfrm>
              <a:off x="9095232" y="3340607"/>
              <a:ext cx="165379" cy="171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50B38EE-018B-4F28-9C85-4EE8DE986444}"/>
                </a:ext>
              </a:extLst>
            </p:cNvPr>
            <p:cNvSpPr/>
            <p:nvPr/>
          </p:nvSpPr>
          <p:spPr>
            <a:xfrm>
              <a:off x="6400800" y="140207"/>
              <a:ext cx="5556504" cy="6473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591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96000" y="1136130"/>
            <a:ext cx="5913755" cy="42201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603885" marR="815340" indent="-6985" algn="ctr">
              <a:lnSpc>
                <a:spcPct val="90000"/>
              </a:lnSpc>
              <a:spcBef>
                <a:spcPts val="440"/>
              </a:spcBef>
              <a:tabLst>
                <a:tab pos="1670685" algn="l"/>
                <a:tab pos="2280920" algn="l"/>
                <a:tab pos="2511425" algn="l"/>
                <a:tab pos="2801620" algn="l"/>
                <a:tab pos="2844800" algn="l"/>
                <a:tab pos="3207385" algn="l"/>
                <a:tab pos="3566160" algn="l"/>
                <a:tab pos="4131310" algn="l"/>
                <a:tab pos="4765675" algn="l"/>
              </a:tabLst>
            </a:pPr>
            <a:r>
              <a:rPr lang="es-CL" sz="28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El apoyo mutuo es FUNDAMENTAL, busque </a:t>
            </a:r>
            <a:r>
              <a:rPr sz="2800" spc="3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sz="2800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ns</a:t>
            </a:r>
            <a:r>
              <a:rPr sz="28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</a:t>
            </a:r>
            <a:r>
              <a:rPr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an</a:t>
            </a:r>
            <a:r>
              <a:rPr sz="28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</a:t>
            </a:r>
            <a:r>
              <a:rPr sz="28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as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par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sz="2800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x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p</a:t>
            </a:r>
            <a:r>
              <a:rPr sz="28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sz="28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ar 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em</a:t>
            </a:r>
            <a:r>
              <a:rPr sz="28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o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cio</a:t>
            </a:r>
            <a:r>
              <a:rPr sz="28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sz="28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,		</a:t>
            </a:r>
            <a:r>
              <a:rPr sz="28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ent</a:t>
            </a:r>
            <a:r>
              <a:rPr sz="2800" b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sz="28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mie</a:t>
            </a:r>
            <a:r>
              <a:rPr sz="28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to</a:t>
            </a:r>
            <a:r>
              <a:rPr sz="28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,  in</a:t>
            </a: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q</a:t>
            </a:r>
            <a:r>
              <a:rPr sz="28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uiet</a:t>
            </a:r>
            <a:r>
              <a:rPr sz="28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u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des	y	</a:t>
            </a:r>
            <a:r>
              <a:rPr sz="28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</a:t>
            </a:r>
            <a:r>
              <a:rPr sz="28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alesta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res  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t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re	</a:t>
            </a:r>
            <a:r>
              <a:rPr sz="28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os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sz="28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</a:t>
            </a:r>
            <a:r>
              <a:rPr sz="28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sz="28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b</a:t>
            </a:r>
            <a:r>
              <a:rPr sz="28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os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sz="28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</a:t>
            </a:r>
            <a:r>
              <a:rPr sz="28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	</a:t>
            </a:r>
            <a:r>
              <a:rPr sz="28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la  </a:t>
            </a: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familia.</a:t>
            </a:r>
          </a:p>
          <a:p>
            <a:pPr>
              <a:lnSpc>
                <a:spcPct val="100000"/>
              </a:lnSpc>
            </a:pPr>
            <a:endParaRPr sz="3400" dirty="0">
              <a:latin typeface="Abadi" panose="020B0604020104020204" pitchFamily="34" charset="0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2855"/>
              </a:spcBef>
            </a:pPr>
            <a:r>
              <a:rPr sz="3600" spc="-185" dirty="0">
                <a:solidFill>
                  <a:srgbClr val="012345"/>
                </a:solidFill>
                <a:latin typeface="Abadi" panose="020B0604020104020204" pitchFamily="34" charset="0"/>
                <a:cs typeface="Arial"/>
              </a:rPr>
              <a:t>¡</a:t>
            </a:r>
            <a:r>
              <a:rPr sz="3600" spc="-18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rial"/>
              </a:rPr>
              <a:t>Escuchar </a:t>
            </a:r>
            <a:r>
              <a:rPr sz="3600" spc="-26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rial"/>
              </a:rPr>
              <a:t>y </a:t>
            </a:r>
            <a:r>
              <a:rPr sz="3600" spc="-1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rial"/>
              </a:rPr>
              <a:t>sentirse</a:t>
            </a:r>
            <a:r>
              <a:rPr sz="3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sz="36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Arial"/>
              </a:rPr>
              <a:t>escuchado!</a:t>
            </a:r>
            <a:endParaRPr sz="36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05358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9547" y="1002438"/>
            <a:ext cx="5471160" cy="3500120"/>
          </a:xfrm>
          <a:custGeom>
            <a:avLst/>
            <a:gdLst/>
            <a:ahLst/>
            <a:cxnLst/>
            <a:rect l="l" t="t" r="r" b="b"/>
            <a:pathLst>
              <a:path w="5471159" h="3500120">
                <a:moveTo>
                  <a:pt x="0" y="0"/>
                </a:moveTo>
                <a:lnTo>
                  <a:pt x="911859" y="0"/>
                </a:lnTo>
                <a:lnTo>
                  <a:pt x="2279650" y="0"/>
                </a:lnTo>
                <a:lnTo>
                  <a:pt x="5471159" y="0"/>
                </a:lnTo>
                <a:lnTo>
                  <a:pt x="5471159" y="1763776"/>
                </a:lnTo>
                <a:lnTo>
                  <a:pt x="5471159" y="2519680"/>
                </a:lnTo>
                <a:lnTo>
                  <a:pt x="5471159" y="3023616"/>
                </a:lnTo>
                <a:lnTo>
                  <a:pt x="2279650" y="3023616"/>
                </a:lnTo>
                <a:lnTo>
                  <a:pt x="484632" y="3499993"/>
                </a:lnTo>
                <a:lnTo>
                  <a:pt x="911859" y="3023616"/>
                </a:lnTo>
                <a:lnTo>
                  <a:pt x="0" y="3023616"/>
                </a:lnTo>
                <a:lnTo>
                  <a:pt x="0" y="2519680"/>
                </a:lnTo>
                <a:lnTo>
                  <a:pt x="0" y="176377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63067" y="2776347"/>
            <a:ext cx="4173854" cy="4030345"/>
            <a:chOff x="6763067" y="2776347"/>
            <a:chExt cx="4173854" cy="4030345"/>
          </a:xfrm>
        </p:grpSpPr>
        <p:sp>
          <p:nvSpPr>
            <p:cNvPr id="4" name="object 4"/>
            <p:cNvSpPr/>
            <p:nvPr/>
          </p:nvSpPr>
          <p:spPr>
            <a:xfrm>
              <a:off x="6772656" y="2785872"/>
              <a:ext cx="4154424" cy="4011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7830" y="2781109"/>
              <a:ext cx="4164329" cy="4020820"/>
            </a:xfrm>
            <a:custGeom>
              <a:avLst/>
              <a:gdLst/>
              <a:ahLst/>
              <a:cxnLst/>
              <a:rect l="l" t="t" r="r" b="b"/>
              <a:pathLst>
                <a:path w="4164329" h="4020820">
                  <a:moveTo>
                    <a:pt x="0" y="4020692"/>
                  </a:moveTo>
                  <a:lnTo>
                    <a:pt x="4163949" y="4020692"/>
                  </a:lnTo>
                  <a:lnTo>
                    <a:pt x="4163949" y="0"/>
                  </a:lnTo>
                  <a:lnTo>
                    <a:pt x="0" y="0"/>
                  </a:lnTo>
                  <a:lnTo>
                    <a:pt x="0" y="40206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17650" y="2809875"/>
            <a:ext cx="4030345" cy="3990975"/>
            <a:chOff x="1017650" y="2809875"/>
            <a:chExt cx="4030345" cy="3990975"/>
          </a:xfrm>
        </p:grpSpPr>
        <p:sp>
          <p:nvSpPr>
            <p:cNvPr id="7" name="object 7"/>
            <p:cNvSpPr/>
            <p:nvPr/>
          </p:nvSpPr>
          <p:spPr>
            <a:xfrm>
              <a:off x="1027175" y="2819398"/>
              <a:ext cx="4011167" cy="3971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413" y="2814637"/>
              <a:ext cx="4020820" cy="3981450"/>
            </a:xfrm>
            <a:custGeom>
              <a:avLst/>
              <a:gdLst/>
              <a:ahLst/>
              <a:cxnLst/>
              <a:rect l="l" t="t" r="r" b="b"/>
              <a:pathLst>
                <a:path w="4020820" h="3981450">
                  <a:moveTo>
                    <a:pt x="0" y="3981069"/>
                  </a:moveTo>
                  <a:lnTo>
                    <a:pt x="4020692" y="3981069"/>
                  </a:lnTo>
                  <a:lnTo>
                    <a:pt x="4020692" y="0"/>
                  </a:lnTo>
                  <a:lnTo>
                    <a:pt x="0" y="0"/>
                  </a:lnTo>
                  <a:lnTo>
                    <a:pt x="0" y="398106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0544" y="937717"/>
            <a:ext cx="10840720" cy="16065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45"/>
              </a:spcBef>
            </a:pPr>
            <a:r>
              <a:rPr sz="280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Planificar </a:t>
            </a:r>
            <a:r>
              <a:rPr sz="2800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rutinas </a:t>
            </a:r>
            <a:r>
              <a:rPr sz="280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diarias </a:t>
            </a:r>
            <a:r>
              <a:rPr sz="2800" spc="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y </a:t>
            </a:r>
            <a:r>
              <a:rPr sz="280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horarios </a:t>
            </a:r>
            <a:r>
              <a:rPr sz="2800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considerando </a:t>
            </a:r>
            <a:r>
              <a:rPr sz="2800" spc="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labores  </a:t>
            </a:r>
            <a:r>
              <a:rPr sz="2800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domesticas, </a:t>
            </a:r>
            <a:r>
              <a:rPr sz="280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educativas y </a:t>
            </a:r>
            <a:r>
              <a:rPr sz="2800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actividades </a:t>
            </a:r>
            <a:r>
              <a:rPr sz="280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recreativas en solitario y  </a:t>
            </a:r>
            <a:r>
              <a:rPr sz="2800" spc="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con </a:t>
            </a:r>
            <a:r>
              <a:rPr sz="2800" spc="2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la </a:t>
            </a:r>
            <a:r>
              <a:rPr sz="280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familia </a:t>
            </a:r>
            <a:r>
              <a:rPr sz="2800" spc="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como: </a:t>
            </a:r>
            <a:r>
              <a:rPr sz="2800" b="1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leer, </a:t>
            </a:r>
            <a:r>
              <a:rPr sz="2800" b="1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ver series, </a:t>
            </a:r>
            <a:r>
              <a:rPr sz="2800" b="1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meditar, </a:t>
            </a:r>
            <a:r>
              <a:rPr sz="2800" b="1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cocinar, escribir,  juegos</a:t>
            </a:r>
            <a:r>
              <a:rPr sz="2800" b="1" spc="27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sz="2800" b="1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de</a:t>
            </a:r>
            <a:r>
              <a:rPr sz="2800" b="1" spc="27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sz="2800" b="1" spc="-1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mesa,</a:t>
            </a:r>
            <a:r>
              <a:rPr sz="2800" b="1" spc="31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sz="2800" b="1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pintar,</a:t>
            </a:r>
            <a:r>
              <a:rPr sz="2800" b="1" spc="29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sz="2800" b="1" spc="-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coser,</a:t>
            </a:r>
            <a:r>
              <a:rPr sz="2800" b="1" spc="290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sz="2800" b="1" spc="-5" dirty="0" err="1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bailar</a:t>
            </a:r>
            <a:r>
              <a:rPr lang="es-CL" sz="2800" b="1" spc="275" dirty="0">
                <a:solidFill>
                  <a:srgbClr val="394260"/>
                </a:solidFill>
                <a:latin typeface="Abadi" panose="020B0604020104020204" pitchFamily="34" charset="0"/>
                <a:cs typeface="TeXGyreAdventor"/>
              </a:rPr>
              <a:t>, etc.</a:t>
            </a:r>
            <a:endParaRPr sz="2800" dirty="0">
              <a:latin typeface="Abadi" panose="020B0604020104020204" pitchFamily="34" charset="0"/>
              <a:cs typeface="TeXGyreAdvento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1680" y="240919"/>
            <a:ext cx="8915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L" sz="4400" spc="-590" dirty="0">
                <a:solidFill>
                  <a:srgbClr val="E04945"/>
                </a:solidFill>
              </a:rPr>
              <a:t>  </a:t>
            </a:r>
            <a:r>
              <a:rPr sz="4400" spc="-625" dirty="0">
                <a:solidFill>
                  <a:srgbClr val="E04945"/>
                </a:solidFill>
              </a:rPr>
              <a:t>a </a:t>
            </a:r>
            <a:r>
              <a:rPr lang="es-CL" sz="4400" spc="-625" dirty="0">
                <a:solidFill>
                  <a:srgbClr val="E04945"/>
                </a:solidFill>
              </a:rPr>
              <a:t>  </a:t>
            </a:r>
            <a:r>
              <a:rPr sz="4400" spc="-5" dirty="0">
                <a:solidFill>
                  <a:srgbClr val="E04945"/>
                </a:solidFill>
              </a:rPr>
              <a:t>volar </a:t>
            </a:r>
            <a:r>
              <a:rPr sz="4400" spc="105" dirty="0">
                <a:solidFill>
                  <a:srgbClr val="E04945"/>
                </a:solidFill>
              </a:rPr>
              <a:t>la</a:t>
            </a:r>
            <a:r>
              <a:rPr lang="es-CL" sz="4400" spc="105" dirty="0">
                <a:solidFill>
                  <a:srgbClr val="E04945"/>
                </a:solidFill>
              </a:rPr>
              <a:t> </a:t>
            </a:r>
            <a:r>
              <a:rPr lang="es-CL" sz="4400" spc="-295" dirty="0">
                <a:solidFill>
                  <a:srgbClr val="E04945"/>
                </a:solidFill>
              </a:rPr>
              <a:t>imaginación</a:t>
            </a:r>
            <a:endParaRPr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49F0EE31-94AD-4309-A2EB-E678DBEE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90" dirty="0">
                <a:solidFill>
                  <a:srgbClr val="434BC1"/>
                </a:solidFill>
                <a:latin typeface="Abadi" panose="020B0604020104020204" pitchFamily="34" charset="0"/>
              </a:rPr>
              <a:t>N o  </a:t>
            </a:r>
            <a:r>
              <a:rPr lang="es-CL" spc="-65" dirty="0">
                <a:solidFill>
                  <a:srgbClr val="434BC1"/>
                </a:solidFill>
                <a:latin typeface="Abadi" panose="020B0604020104020204" pitchFamily="34" charset="0"/>
              </a:rPr>
              <a:t>olvidar </a:t>
            </a:r>
            <a:r>
              <a:rPr lang="es-CL" spc="-405" dirty="0">
                <a:solidFill>
                  <a:srgbClr val="434BC1"/>
                </a:solidFill>
                <a:latin typeface="Abadi" panose="020B0604020104020204" pitchFamily="34" charset="0"/>
              </a:rPr>
              <a:t>c o n d u c t a s  </a:t>
            </a:r>
            <a:r>
              <a:rPr lang="es-CL" spc="-720" dirty="0">
                <a:solidFill>
                  <a:srgbClr val="434BC1"/>
                </a:solidFill>
                <a:latin typeface="Abadi" panose="020B0604020104020204" pitchFamily="34" charset="0"/>
              </a:rPr>
              <a:t>d   e               </a:t>
            </a:r>
            <a:r>
              <a:rPr lang="es-CL" spc="-310" dirty="0">
                <a:solidFill>
                  <a:srgbClr val="434BC1"/>
                </a:solidFill>
                <a:latin typeface="Abadi" panose="020B0604020104020204" pitchFamily="34" charset="0"/>
              </a:rPr>
              <a:t>a u t o</a:t>
            </a:r>
            <a:r>
              <a:rPr lang="es-CL" spc="-600" dirty="0">
                <a:solidFill>
                  <a:srgbClr val="434BC1"/>
                </a:solidFill>
                <a:latin typeface="Abadi" panose="020B0604020104020204" pitchFamily="34" charset="0"/>
              </a:rPr>
              <a:t> </a:t>
            </a:r>
            <a:r>
              <a:rPr lang="es-CL" spc="-459" dirty="0">
                <a:solidFill>
                  <a:srgbClr val="434BC1"/>
                </a:solidFill>
                <a:latin typeface="Abadi" panose="020B0604020104020204" pitchFamily="34" charset="0"/>
              </a:rPr>
              <a:t>c u i d a d o</a:t>
            </a:r>
            <a:endParaRPr lang="es-CL" dirty="0">
              <a:latin typeface="Abadi" panose="020B0604020104020204" pitchFamily="34" charset="0"/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4B39BA6F-A863-426A-A074-44F04DDC972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92D20464-6288-42A8-876E-1C2B21C1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</a:t>
            </a:r>
            <a:r>
              <a:rPr lang="es-CL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e</a:t>
            </a:r>
            <a:r>
              <a:rPr lang="es-CL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</a:t>
            </a:r>
            <a:r>
              <a:rPr lang="es-CL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c</a:t>
            </a:r>
            <a:r>
              <a:rPr lang="es-CL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</a:t>
            </a:r>
            <a:r>
              <a:rPr lang="es-CL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ns</a:t>
            </a:r>
            <a:r>
              <a:rPr lang="es-CL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ar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y	</a:t>
            </a:r>
            <a:r>
              <a:rPr lang="es-CL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dor</a:t>
            </a:r>
            <a:r>
              <a:rPr lang="es-CL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m</a:t>
            </a:r>
            <a:r>
              <a:rPr lang="es-CL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i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	</a:t>
            </a:r>
            <a:r>
              <a:rPr lang="es-CL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lo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CL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suficiente,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desconectarse, cuidar la alimentación,</a:t>
            </a:r>
            <a:r>
              <a:rPr lang="es-CL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apoyarse entre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todos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los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integrantes del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grupo familiar,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realizar </a:t>
            </a:r>
            <a:r>
              <a:rPr lang="es-E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rutinas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de </a:t>
            </a:r>
            <a:r>
              <a:rPr lang="es-ES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actividad 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eXGyreAdventor"/>
              </a:rPr>
              <a:t>física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: ejercicios, bailar, </a:t>
            </a:r>
            <a:r>
              <a:rPr lang="es-ES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yoga,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zumba,</a:t>
            </a:r>
            <a:r>
              <a:rPr lang="es-ES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s-ES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etc.</a:t>
            </a:r>
          </a:p>
          <a:p>
            <a:endParaRPr lang="es-CL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87E29D2-5124-40DF-B116-D1E2C4C5802B}"/>
              </a:ext>
            </a:extLst>
          </p:cNvPr>
          <p:cNvSpPr/>
          <p:nvPr/>
        </p:nvSpPr>
        <p:spPr>
          <a:xfrm>
            <a:off x="7835705" y="914400"/>
            <a:ext cx="3179298" cy="423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7894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395</Words>
  <Application>Microsoft Office PowerPoint</Application>
  <PresentationFormat>Panorámica</PresentationFormat>
  <Paragraphs>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Abadi</vt:lpstr>
      <vt:lpstr>Arial</vt:lpstr>
      <vt:lpstr>Gill Sans MT</vt:lpstr>
      <vt:lpstr>Rage Italic</vt:lpstr>
      <vt:lpstr>TeXGyreAdventor</vt:lpstr>
      <vt:lpstr>Galería</vt:lpstr>
      <vt:lpstr>ORIENTACIONES PARA LAS FAMILIAS</vt:lpstr>
      <vt:lpstr>Presentación de PowerPoint</vt:lpstr>
      <vt:lpstr>Para minimizar estos síntomas,  les recomendamos</vt:lpstr>
      <vt:lpstr> Veamos el vaso medio lleno¡</vt:lpstr>
      <vt:lpstr>Presentación de PowerPoint</vt:lpstr>
      <vt:lpstr>Presentación de PowerPoint</vt:lpstr>
      <vt:lpstr>Presentación de PowerPoint</vt:lpstr>
      <vt:lpstr>  a   volar la imaginación</vt:lpstr>
      <vt:lpstr>N o  olvidar c o n d u c t a s  d   e               a u t o c u i d a d o</vt:lpstr>
      <vt:lpstr>Y por último, enfatice con sus hijos en la prevención del contagio </vt:lpstr>
      <vt:lpstr>Si su hijo es adolescente</vt:lpstr>
      <vt:lpstr>Recuerden que esta situación solo será por un tiempo… ya volveremos a reunirnos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PARA LAS FAMILIAS</dc:title>
  <dc:creator>Constanza Godoy</dc:creator>
  <cp:lastModifiedBy>Constanza Godoy</cp:lastModifiedBy>
  <cp:revision>4</cp:revision>
  <dcterms:created xsi:type="dcterms:W3CDTF">2020-03-29T02:58:44Z</dcterms:created>
  <dcterms:modified xsi:type="dcterms:W3CDTF">2020-03-30T19:55:59Z</dcterms:modified>
</cp:coreProperties>
</file>