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56" r:id="rId2"/>
    <p:sldId id="258" r:id="rId3"/>
    <p:sldId id="259" r:id="rId4"/>
    <p:sldId id="263" r:id="rId5"/>
    <p:sldId id="261" r:id="rId6"/>
    <p:sldId id="260"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837" autoAdjust="0"/>
  </p:normalViewPr>
  <p:slideViewPr>
    <p:cSldViewPr snapToGrid="0">
      <p:cViewPr varScale="1">
        <p:scale>
          <a:sx n="63" d="100"/>
          <a:sy n="63" d="100"/>
        </p:scale>
        <p:origin x="10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9890539-D880-47A8-99BA-3351B99348F8}" type="datetimeFigureOut">
              <a:rPr lang="es-CL" smtClean="0"/>
              <a:t>01-12-2021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206680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220322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031612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7301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561960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99890539-D880-47A8-99BA-3351B99348F8}" type="datetimeFigureOut">
              <a:rPr lang="es-CL" smtClean="0"/>
              <a:t>01-12-2021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557091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99890539-D880-47A8-99BA-3351B99348F8}" type="datetimeFigureOut">
              <a:rPr lang="es-CL" smtClean="0"/>
              <a:t>01-12-2021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831559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9890539-D880-47A8-99BA-3351B99348F8}" type="datetimeFigureOut">
              <a:rPr lang="es-CL" smtClean="0"/>
              <a:t>01-12-2021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652547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9890539-D880-47A8-99BA-3351B99348F8}" type="datetimeFigureOut">
              <a:rPr lang="es-CL" smtClean="0"/>
              <a:t>01-12-2021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284383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86D2D6-3EFE-4FBE-8B78-F3F6127F70D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019A12C-4CD6-48BB-916C-52EB4D9A20F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C9A9425-4ABE-4BA6-A150-09A25C298C0F}"/>
              </a:ext>
            </a:extLst>
          </p:cNvPr>
          <p:cNvSpPr>
            <a:spLocks noGrp="1"/>
          </p:cNvSpPr>
          <p:nvPr>
            <p:ph type="dt" sz="half" idx="10"/>
          </p:nvPr>
        </p:nvSpPr>
        <p:spPr/>
        <p:txBody>
          <a:bodyPr/>
          <a:lstStyle/>
          <a:p>
            <a:fld id="{99890539-D880-47A8-99BA-3351B99348F8}" type="datetimeFigureOut">
              <a:rPr lang="es-CL" smtClean="0"/>
              <a:t>01-12-2021</a:t>
            </a:fld>
            <a:endParaRPr lang="es-CL"/>
          </a:p>
        </p:txBody>
      </p:sp>
      <p:sp>
        <p:nvSpPr>
          <p:cNvPr id="5" name="Marcador de pie de página 4">
            <a:extLst>
              <a:ext uri="{FF2B5EF4-FFF2-40B4-BE49-F238E27FC236}">
                <a16:creationId xmlns:a16="http://schemas.microsoft.com/office/drawing/2014/main" id="{CCC38D51-7045-4B3F-B474-ECF89CFB4AB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CBC34DD-39AE-483A-8B23-B532CD69B46F}"/>
              </a:ext>
            </a:extLst>
          </p:cNvPr>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63063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9890539-D880-47A8-99BA-3351B99348F8}" type="datetimeFigureOut">
              <a:rPr lang="es-CL" smtClean="0"/>
              <a:t>01-12-2021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227630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9890539-D880-47A8-99BA-3351B99348F8}" type="datetimeFigureOut">
              <a:rPr lang="es-CL" smtClean="0"/>
              <a:t>01-12-2021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269681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305178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9890539-D880-47A8-99BA-3351B99348F8}" type="datetimeFigureOut">
              <a:rPr lang="es-CL" smtClean="0"/>
              <a:t>01-12-2021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82917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9890539-D880-47A8-99BA-3351B99348F8}" type="datetimeFigureOut">
              <a:rPr lang="es-CL" smtClean="0"/>
              <a:t>01-12-2021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66933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9890539-D880-47A8-99BA-3351B99348F8}" type="datetimeFigureOut">
              <a:rPr lang="es-CL" smtClean="0"/>
              <a:t>01-12-2021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35818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262010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9890539-D880-47A8-99BA-3351B99348F8}" type="datetimeFigureOut">
              <a:rPr lang="es-CL" smtClean="0"/>
              <a:t>01-12-2021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2B6AC63-B33C-4E6B-B148-072CFAD91C24}" type="slidenum">
              <a:rPr lang="es-CL" smtClean="0"/>
              <a:t>‹Nº›</a:t>
            </a:fld>
            <a:endParaRPr lang="es-CL"/>
          </a:p>
        </p:txBody>
      </p:sp>
    </p:spTree>
    <p:extLst>
      <p:ext uri="{BB962C8B-B14F-4D97-AF65-F5344CB8AC3E}">
        <p14:creationId xmlns:p14="http://schemas.microsoft.com/office/powerpoint/2010/main" val="150237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9890539-D880-47A8-99BA-3351B99348F8}" type="datetimeFigureOut">
              <a:rPr lang="es-CL" smtClean="0"/>
              <a:t>01-12-2021</a:t>
            </a:fld>
            <a:endParaRPr lang="es-CL"/>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CL"/>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B2B6AC63-B33C-4E6B-B148-072CFAD91C24}" type="slidenum">
              <a:rPr lang="es-CL" smtClean="0"/>
              <a:t>‹Nº›</a:t>
            </a:fld>
            <a:endParaRPr lang="es-CL"/>
          </a:p>
        </p:txBody>
      </p:sp>
    </p:spTree>
    <p:extLst>
      <p:ext uri="{BB962C8B-B14F-4D97-AF65-F5344CB8AC3E}">
        <p14:creationId xmlns:p14="http://schemas.microsoft.com/office/powerpoint/2010/main" val="144377242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 id="2147483773"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187500-838E-4076-A39C-93A5B7251733}"/>
              </a:ext>
            </a:extLst>
          </p:cNvPr>
          <p:cNvSpPr>
            <a:spLocks noGrp="1"/>
          </p:cNvSpPr>
          <p:nvPr>
            <p:ph type="ctrTitle"/>
          </p:nvPr>
        </p:nvSpPr>
        <p:spPr/>
        <p:txBody>
          <a:bodyPr/>
          <a:lstStyle/>
          <a:p>
            <a:r>
              <a:rPr lang="es-ES" b="1" dirty="0">
                <a:solidFill>
                  <a:srgbClr val="00B050"/>
                </a:solidFill>
                <a:latin typeface="Chiller" panose="04020404031007020602" pitchFamily="82" charset="0"/>
              </a:rPr>
              <a:t>ACADEMIA</a:t>
            </a:r>
            <a:br>
              <a:rPr lang="es-ES" b="1" dirty="0">
                <a:solidFill>
                  <a:srgbClr val="00B050"/>
                </a:solidFill>
                <a:latin typeface="Chiller" panose="04020404031007020602" pitchFamily="82" charset="0"/>
              </a:rPr>
            </a:br>
            <a:r>
              <a:rPr lang="es-ES" b="1" dirty="0">
                <a:solidFill>
                  <a:srgbClr val="00B050"/>
                </a:solidFill>
                <a:latin typeface="Chiller" panose="04020404031007020602" pitchFamily="82" charset="0"/>
              </a:rPr>
              <a:t>DANZA INSULAR</a:t>
            </a:r>
            <a:endParaRPr lang="es-CL" b="1" dirty="0">
              <a:solidFill>
                <a:srgbClr val="00B050"/>
              </a:solidFill>
              <a:latin typeface="Chiller" panose="04020404031007020602" pitchFamily="82" charset="0"/>
            </a:endParaRPr>
          </a:p>
        </p:txBody>
      </p:sp>
      <p:sp>
        <p:nvSpPr>
          <p:cNvPr id="3" name="Subtítulo 2">
            <a:extLst>
              <a:ext uri="{FF2B5EF4-FFF2-40B4-BE49-F238E27FC236}">
                <a16:creationId xmlns:a16="http://schemas.microsoft.com/office/drawing/2014/main" id="{6C58F330-4DB9-4D75-954C-972ED68507E4}"/>
              </a:ext>
            </a:extLst>
          </p:cNvPr>
          <p:cNvSpPr>
            <a:spLocks noGrp="1"/>
          </p:cNvSpPr>
          <p:nvPr>
            <p:ph type="subTitle" idx="1"/>
          </p:nvPr>
        </p:nvSpPr>
        <p:spPr/>
        <p:txBody>
          <a:bodyPr/>
          <a:lstStyle/>
          <a:p>
            <a:r>
              <a:rPr lang="es-ES" dirty="0">
                <a:solidFill>
                  <a:srgbClr val="0070C0"/>
                </a:solidFill>
                <a:latin typeface="Algerian" panose="04020705040A02060702" pitchFamily="82" charset="0"/>
              </a:rPr>
              <a:t>PROFESORA ISABEL GALLEGOS OYARZÚN</a:t>
            </a:r>
            <a:endParaRPr lang="es-CL" dirty="0">
              <a:solidFill>
                <a:srgbClr val="0070C0"/>
              </a:solidFill>
              <a:latin typeface="Algerian" panose="04020705040A02060702" pitchFamily="82" charset="0"/>
            </a:endParaRPr>
          </a:p>
        </p:txBody>
      </p:sp>
      <p:pic>
        <p:nvPicPr>
          <p:cNvPr id="1026" name="Picture 2" descr="es]Danza Urbana Mixto[:] | Colegio Santa Maria de Lo Cañas">
            <a:extLst>
              <a:ext uri="{FF2B5EF4-FFF2-40B4-BE49-F238E27FC236}">
                <a16:creationId xmlns:a16="http://schemas.microsoft.com/office/drawing/2014/main" id="{D95E1FFA-29E4-4E36-B82C-77E32DE53A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 y="3886200"/>
            <a:ext cx="3178493" cy="259175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a:extLst>
              <a:ext uri="{FF2B5EF4-FFF2-40B4-BE49-F238E27FC236}">
                <a16:creationId xmlns:a16="http://schemas.microsoft.com/office/drawing/2014/main" id="{40640F18-ACDF-4AE7-AD6C-5194CE7D56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6326" y="446088"/>
            <a:ext cx="3409004" cy="22685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onecta cuerpo y alma con la danza contemporánea - Mejor con Salud">
            <a:extLst>
              <a:ext uri="{FF2B5EF4-FFF2-40B4-BE49-F238E27FC236}">
                <a16:creationId xmlns:a16="http://schemas.microsoft.com/office/drawing/2014/main" id="{047BF8FA-6100-40A5-9FE3-DAFF8AE505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6326" y="4186238"/>
            <a:ext cx="2916554" cy="216741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Out now: 'The Essential Guide to Jazz Dance' - Dance Informa Magazine">
            <a:extLst>
              <a:ext uri="{FF2B5EF4-FFF2-40B4-BE49-F238E27FC236}">
                <a16:creationId xmlns:a16="http://schemas.microsoft.com/office/drawing/2014/main" id="{D26D79D1-2C9A-4B48-850E-80EB9C793A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76" y="446088"/>
            <a:ext cx="2905125" cy="280987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El mundo celebra el Día Internacional de la Danza | Ministerio de Cultura">
            <a:extLst>
              <a:ext uri="{FF2B5EF4-FFF2-40B4-BE49-F238E27FC236}">
                <a16:creationId xmlns:a16="http://schemas.microsoft.com/office/drawing/2014/main" id="{03D7BFB7-A165-4DCF-8563-D3646BD6875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58602" y="4310538"/>
            <a:ext cx="3607118" cy="2167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47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2735C2-E146-4CE6-A697-A991781CE6A3}"/>
              </a:ext>
            </a:extLst>
          </p:cNvPr>
          <p:cNvSpPr>
            <a:spLocks noGrp="1"/>
          </p:cNvSpPr>
          <p:nvPr>
            <p:ph type="title"/>
          </p:nvPr>
        </p:nvSpPr>
        <p:spPr/>
        <p:txBody>
          <a:bodyPr/>
          <a:lstStyle/>
          <a:p>
            <a:pPr algn="ctr"/>
            <a:r>
              <a:rPr lang="es-ES" b="1" dirty="0">
                <a:solidFill>
                  <a:srgbClr val="7030A0"/>
                </a:solidFill>
              </a:rPr>
              <a:t> ¿ Qué es la Danza o Baile?</a:t>
            </a:r>
            <a:endParaRPr lang="es-CL" b="1" dirty="0">
              <a:solidFill>
                <a:srgbClr val="7030A0"/>
              </a:solidFill>
            </a:endParaRPr>
          </a:p>
        </p:txBody>
      </p:sp>
      <p:sp>
        <p:nvSpPr>
          <p:cNvPr id="3" name="Marcador de contenido 2">
            <a:extLst>
              <a:ext uri="{FF2B5EF4-FFF2-40B4-BE49-F238E27FC236}">
                <a16:creationId xmlns:a16="http://schemas.microsoft.com/office/drawing/2014/main" id="{3281D4BC-6E27-4C81-91E5-36FD038E9D78}"/>
              </a:ext>
            </a:extLst>
          </p:cNvPr>
          <p:cNvSpPr>
            <a:spLocks noGrp="1"/>
          </p:cNvSpPr>
          <p:nvPr>
            <p:ph idx="1"/>
          </p:nvPr>
        </p:nvSpPr>
        <p:spPr>
          <a:xfrm>
            <a:off x="1097280" y="1825624"/>
            <a:ext cx="10515600" cy="4351338"/>
          </a:xfrm>
        </p:spPr>
        <p:txBody>
          <a:bodyPr/>
          <a:lstStyle/>
          <a:p>
            <a:pPr algn="just"/>
            <a:r>
              <a:rPr lang="es-ES" dirty="0">
                <a:solidFill>
                  <a:srgbClr val="00B050"/>
                </a:solidFill>
              </a:rPr>
              <a:t>La danza o baile es un arte que se basa en la expresión corporal, generalmente acompañada de música. Es una de las formas de expresión más ancestrales del ser humano que puede tener fines artísticos, de entretenimiento o religiosos.</a:t>
            </a:r>
          </a:p>
          <a:p>
            <a:pPr algn="just"/>
            <a:endParaRPr lang="es-ES" dirty="0"/>
          </a:p>
        </p:txBody>
      </p:sp>
      <p:pic>
        <p:nvPicPr>
          <p:cNvPr id="3074" name="Picture 2" descr="Expresioncorp: La danza, Grecia y Roma">
            <a:extLst>
              <a:ext uri="{FF2B5EF4-FFF2-40B4-BE49-F238E27FC236}">
                <a16:creationId xmlns:a16="http://schemas.microsoft.com/office/drawing/2014/main" id="{A05E2D1E-CBCB-4186-999B-AF3B668C48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6300" y="3570922"/>
            <a:ext cx="3878580" cy="260604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a danza y la música en la cerámica griega | Danza Oriental en Egipto">
            <a:extLst>
              <a:ext uri="{FF2B5EF4-FFF2-40B4-BE49-F238E27FC236}">
                <a16:creationId xmlns:a16="http://schemas.microsoft.com/office/drawing/2014/main" id="{B30C4D8A-9D0C-4E0C-A789-A8BCA01F8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0228" y="3807142"/>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518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59449-82D2-4286-B678-62FE6C343D76}"/>
              </a:ext>
            </a:extLst>
          </p:cNvPr>
          <p:cNvSpPr>
            <a:spLocks noGrp="1"/>
          </p:cNvSpPr>
          <p:nvPr>
            <p:ph type="title"/>
          </p:nvPr>
        </p:nvSpPr>
        <p:spPr/>
        <p:txBody>
          <a:bodyPr/>
          <a:lstStyle/>
          <a:p>
            <a:pPr algn="ctr"/>
            <a:r>
              <a:rPr lang="es-ES" b="1" dirty="0">
                <a:solidFill>
                  <a:srgbClr val="7030A0"/>
                </a:solidFill>
              </a:rPr>
              <a:t> ¿ Qué es la Danza o Baile?</a:t>
            </a:r>
            <a:endParaRPr lang="es-CL" dirty="0"/>
          </a:p>
        </p:txBody>
      </p:sp>
      <p:sp>
        <p:nvSpPr>
          <p:cNvPr id="3" name="Marcador de contenido 2">
            <a:extLst>
              <a:ext uri="{FF2B5EF4-FFF2-40B4-BE49-F238E27FC236}">
                <a16:creationId xmlns:a16="http://schemas.microsoft.com/office/drawing/2014/main" id="{438F9C2F-206D-4F8A-8FCD-73C3B55C1724}"/>
              </a:ext>
            </a:extLst>
          </p:cNvPr>
          <p:cNvSpPr>
            <a:spLocks noGrp="1"/>
          </p:cNvSpPr>
          <p:nvPr>
            <p:ph idx="1"/>
          </p:nvPr>
        </p:nvSpPr>
        <p:spPr/>
        <p:txBody>
          <a:bodyPr/>
          <a:lstStyle/>
          <a:p>
            <a:pPr algn="just"/>
            <a:r>
              <a:rPr lang="es-ES" dirty="0">
                <a:solidFill>
                  <a:srgbClr val="00B050"/>
                </a:solidFill>
              </a:rPr>
              <a:t>Es también llamada “el lenguaje del cuerpo” y se vale de una secuencia de movimientos corporales que acompañan de manera rítmica a la música. También es entendida como una expresión de emociones, ya que, en algunos casos, a través de los movimientos se persigue la intención de comunicar los sentimientos.</a:t>
            </a:r>
            <a:endParaRPr lang="es-CL" dirty="0">
              <a:solidFill>
                <a:srgbClr val="00B050"/>
              </a:solidFill>
            </a:endParaRPr>
          </a:p>
          <a:p>
            <a:endParaRPr lang="es-CL" dirty="0"/>
          </a:p>
        </p:txBody>
      </p:sp>
      <p:pic>
        <p:nvPicPr>
          <p:cNvPr id="4098" name="Picture 2" descr="▷ Expresión corporal【¿Qué es? ¿Cómo se desarrolla?】">
            <a:extLst>
              <a:ext uri="{FF2B5EF4-FFF2-40B4-BE49-F238E27FC236}">
                <a16:creationId xmlns:a16="http://schemas.microsoft.com/office/drawing/2014/main" id="{6D6160A1-A602-4D8C-AC4A-D61F8745F1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4994" y="4331494"/>
            <a:ext cx="3627120" cy="222697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La expresión emocional que adquiere el empleo de las calidades en el  Movimiento - Módulo 5 - YouTube">
            <a:extLst>
              <a:ext uri="{FF2B5EF4-FFF2-40B4-BE49-F238E27FC236}">
                <a16:creationId xmlns:a16="http://schemas.microsoft.com/office/drawing/2014/main" id="{84661B0F-AD44-421B-B068-168882E707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1872" y="4331494"/>
            <a:ext cx="3509487"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84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5EA64B-F739-4F44-A6DE-2AABA77391C6}"/>
              </a:ext>
            </a:extLst>
          </p:cNvPr>
          <p:cNvSpPr>
            <a:spLocks noGrp="1"/>
          </p:cNvSpPr>
          <p:nvPr>
            <p:ph type="title"/>
          </p:nvPr>
        </p:nvSpPr>
        <p:spPr/>
        <p:txBody>
          <a:bodyPr/>
          <a:lstStyle/>
          <a:p>
            <a:pPr algn="ctr"/>
            <a:r>
              <a:rPr lang="es-ES" b="1" dirty="0">
                <a:solidFill>
                  <a:srgbClr val="7030A0"/>
                </a:solidFill>
              </a:rPr>
              <a:t>¿ Quiénes pueden participar?</a:t>
            </a:r>
            <a:endParaRPr lang="es-CL" b="1" dirty="0">
              <a:solidFill>
                <a:srgbClr val="7030A0"/>
              </a:solidFill>
            </a:endParaRPr>
          </a:p>
        </p:txBody>
      </p:sp>
      <p:sp>
        <p:nvSpPr>
          <p:cNvPr id="3" name="Marcador de contenido 2">
            <a:extLst>
              <a:ext uri="{FF2B5EF4-FFF2-40B4-BE49-F238E27FC236}">
                <a16:creationId xmlns:a16="http://schemas.microsoft.com/office/drawing/2014/main" id="{B3CA9572-C172-42CF-8028-F19D82EE026D}"/>
              </a:ext>
            </a:extLst>
          </p:cNvPr>
          <p:cNvSpPr>
            <a:spLocks noGrp="1"/>
          </p:cNvSpPr>
          <p:nvPr>
            <p:ph idx="1"/>
          </p:nvPr>
        </p:nvSpPr>
        <p:spPr/>
        <p:txBody>
          <a:bodyPr>
            <a:normAutofit fontScale="77500" lnSpcReduction="20000"/>
          </a:bodyPr>
          <a:lstStyle/>
          <a:p>
            <a:pPr algn="just"/>
            <a:r>
              <a:rPr lang="es-ES" sz="4400" dirty="0" err="1">
                <a:solidFill>
                  <a:srgbClr val="00B050"/>
                </a:solidFill>
              </a:rPr>
              <a:t>Tod@s</a:t>
            </a:r>
            <a:r>
              <a:rPr lang="es-ES" sz="4400" dirty="0">
                <a:solidFill>
                  <a:srgbClr val="00B050"/>
                </a:solidFill>
              </a:rPr>
              <a:t> </a:t>
            </a:r>
            <a:r>
              <a:rPr lang="es-ES" sz="4400" dirty="0" err="1">
                <a:solidFill>
                  <a:srgbClr val="00B050"/>
                </a:solidFill>
              </a:rPr>
              <a:t>l@s</a:t>
            </a:r>
            <a:r>
              <a:rPr lang="es-ES" sz="4400" dirty="0">
                <a:solidFill>
                  <a:srgbClr val="00B050"/>
                </a:solidFill>
              </a:rPr>
              <a:t> estudiantes de Segundo y Cuarto medio del año 2022 que quieran participar.</a:t>
            </a:r>
          </a:p>
          <a:p>
            <a:pPr algn="just"/>
            <a:endParaRPr lang="es-ES" sz="4400" dirty="0">
              <a:solidFill>
                <a:srgbClr val="00B050"/>
              </a:solidFill>
            </a:endParaRPr>
          </a:p>
          <a:p>
            <a:pPr algn="just"/>
            <a:r>
              <a:rPr lang="es-ES" sz="4400" dirty="0">
                <a:solidFill>
                  <a:srgbClr val="00B050"/>
                </a:solidFill>
              </a:rPr>
              <a:t>No se requiere de ningún talento especial, sólo las ganas de aprender y disfrutar.</a:t>
            </a:r>
            <a:endParaRPr lang="es-CL" sz="4400" dirty="0">
              <a:solidFill>
                <a:srgbClr val="00B050"/>
              </a:solidFill>
            </a:endParaRPr>
          </a:p>
        </p:txBody>
      </p:sp>
    </p:spTree>
    <p:extLst>
      <p:ext uri="{BB962C8B-B14F-4D97-AF65-F5344CB8AC3E}">
        <p14:creationId xmlns:p14="http://schemas.microsoft.com/office/powerpoint/2010/main" val="164307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5DCA9-4C69-44D6-8EB9-E72FCDD62DDA}"/>
              </a:ext>
            </a:extLst>
          </p:cNvPr>
          <p:cNvSpPr>
            <a:spLocks noGrp="1"/>
          </p:cNvSpPr>
          <p:nvPr>
            <p:ph type="title"/>
          </p:nvPr>
        </p:nvSpPr>
        <p:spPr/>
        <p:txBody>
          <a:bodyPr/>
          <a:lstStyle/>
          <a:p>
            <a:pPr algn="ctr"/>
            <a:r>
              <a:rPr lang="es-ES" b="1" dirty="0">
                <a:solidFill>
                  <a:srgbClr val="7030A0"/>
                </a:solidFill>
              </a:rPr>
              <a:t>¿ Qué Danza propongo?</a:t>
            </a:r>
            <a:endParaRPr lang="es-CL" b="1" dirty="0">
              <a:solidFill>
                <a:srgbClr val="7030A0"/>
              </a:solidFill>
            </a:endParaRPr>
          </a:p>
        </p:txBody>
      </p:sp>
      <p:sp>
        <p:nvSpPr>
          <p:cNvPr id="3" name="Marcador de contenido 2">
            <a:extLst>
              <a:ext uri="{FF2B5EF4-FFF2-40B4-BE49-F238E27FC236}">
                <a16:creationId xmlns:a16="http://schemas.microsoft.com/office/drawing/2014/main" id="{101ED16D-972C-4DB8-BF3A-B28D5846F71F}"/>
              </a:ext>
            </a:extLst>
          </p:cNvPr>
          <p:cNvSpPr>
            <a:spLocks noGrp="1"/>
          </p:cNvSpPr>
          <p:nvPr>
            <p:ph idx="1"/>
          </p:nvPr>
        </p:nvSpPr>
        <p:spPr/>
        <p:txBody>
          <a:bodyPr>
            <a:normAutofit fontScale="70000" lnSpcReduction="20000"/>
          </a:bodyPr>
          <a:lstStyle/>
          <a:p>
            <a:pPr algn="just"/>
            <a:r>
              <a:rPr lang="es-ES" sz="3200" dirty="0">
                <a:solidFill>
                  <a:srgbClr val="00B050"/>
                </a:solidFill>
              </a:rPr>
              <a:t>La Danza como concepto global encierra una gran diversidad de expresiones igualmente llamadas danzas con algún otro nombre que  diferencia una de otra,  además de sus estilos, músicas  y otros, algunos ejemplos: danza clásica, moderna, folclórica, contemporánea, jazz dance, </a:t>
            </a:r>
            <a:r>
              <a:rPr lang="es-ES" sz="3200" dirty="0" err="1">
                <a:solidFill>
                  <a:srgbClr val="00B050"/>
                </a:solidFill>
              </a:rPr>
              <a:t>pom</a:t>
            </a:r>
            <a:r>
              <a:rPr lang="es-ES" sz="3200" dirty="0">
                <a:solidFill>
                  <a:srgbClr val="00B050"/>
                </a:solidFill>
              </a:rPr>
              <a:t> </a:t>
            </a:r>
            <a:r>
              <a:rPr lang="es-ES" sz="3200" dirty="0" err="1">
                <a:solidFill>
                  <a:srgbClr val="00B050"/>
                </a:solidFill>
              </a:rPr>
              <a:t>poms</a:t>
            </a:r>
            <a:r>
              <a:rPr lang="es-ES" sz="3200" dirty="0">
                <a:solidFill>
                  <a:srgbClr val="00B050"/>
                </a:solidFill>
              </a:rPr>
              <a:t> de </a:t>
            </a:r>
            <a:r>
              <a:rPr lang="es-ES" sz="3200" dirty="0" err="1">
                <a:solidFill>
                  <a:srgbClr val="00B050"/>
                </a:solidFill>
              </a:rPr>
              <a:t>chearleader</a:t>
            </a:r>
            <a:r>
              <a:rPr lang="es-ES" sz="3200" dirty="0">
                <a:solidFill>
                  <a:srgbClr val="00B050"/>
                </a:solidFill>
              </a:rPr>
              <a:t> por mencionar algunas.</a:t>
            </a:r>
          </a:p>
          <a:p>
            <a:pPr algn="just"/>
            <a:r>
              <a:rPr lang="es-ES" sz="3200" dirty="0">
                <a:solidFill>
                  <a:srgbClr val="00B050"/>
                </a:solidFill>
              </a:rPr>
              <a:t>Aclarar que no veremos danza clásica  ( ballet), ni folclórica.</a:t>
            </a:r>
          </a:p>
          <a:p>
            <a:pPr algn="just"/>
            <a:r>
              <a:rPr lang="es-ES" sz="3200" dirty="0">
                <a:solidFill>
                  <a:srgbClr val="00B050"/>
                </a:solidFill>
              </a:rPr>
              <a:t>La idea es aterrizar en uno a más estilos de acuerdo a nuestras posibilidades.</a:t>
            </a:r>
            <a:endParaRPr lang="es-CL" sz="3200" dirty="0">
              <a:solidFill>
                <a:srgbClr val="00B050"/>
              </a:solidFill>
            </a:endParaRPr>
          </a:p>
        </p:txBody>
      </p:sp>
    </p:spTree>
    <p:extLst>
      <p:ext uri="{BB962C8B-B14F-4D97-AF65-F5344CB8AC3E}">
        <p14:creationId xmlns:p14="http://schemas.microsoft.com/office/powerpoint/2010/main" val="1424808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54711-39F8-4078-A96E-5B1827DF6575}"/>
              </a:ext>
            </a:extLst>
          </p:cNvPr>
          <p:cNvSpPr>
            <a:spLocks noGrp="1"/>
          </p:cNvSpPr>
          <p:nvPr>
            <p:ph type="title"/>
          </p:nvPr>
        </p:nvSpPr>
        <p:spPr/>
        <p:txBody>
          <a:bodyPr/>
          <a:lstStyle/>
          <a:p>
            <a:pPr algn="ctr"/>
            <a:r>
              <a:rPr lang="es-ES" b="1" dirty="0">
                <a:solidFill>
                  <a:srgbClr val="7030A0"/>
                </a:solidFill>
              </a:rPr>
              <a:t>¿ Qué aprenderemos?</a:t>
            </a:r>
            <a:endParaRPr lang="es-CL" b="1" dirty="0">
              <a:solidFill>
                <a:srgbClr val="7030A0"/>
              </a:solidFill>
            </a:endParaRPr>
          </a:p>
        </p:txBody>
      </p:sp>
      <p:sp>
        <p:nvSpPr>
          <p:cNvPr id="3" name="Marcador de contenido 2">
            <a:extLst>
              <a:ext uri="{FF2B5EF4-FFF2-40B4-BE49-F238E27FC236}">
                <a16:creationId xmlns:a16="http://schemas.microsoft.com/office/drawing/2014/main" id="{F3A47680-4B47-47A5-AB68-14FEE41EF39A}"/>
              </a:ext>
            </a:extLst>
          </p:cNvPr>
          <p:cNvSpPr>
            <a:spLocks noGrp="1"/>
          </p:cNvSpPr>
          <p:nvPr>
            <p:ph idx="1"/>
          </p:nvPr>
        </p:nvSpPr>
        <p:spPr/>
        <p:txBody>
          <a:bodyPr>
            <a:normAutofit fontScale="77500" lnSpcReduction="20000"/>
          </a:bodyPr>
          <a:lstStyle/>
          <a:p>
            <a:r>
              <a:rPr lang="es-ES" sz="3600" dirty="0">
                <a:solidFill>
                  <a:srgbClr val="00B050"/>
                </a:solidFill>
              </a:rPr>
              <a:t>Fundamentos técnicos básicos de la danza general.</a:t>
            </a:r>
          </a:p>
          <a:p>
            <a:r>
              <a:rPr lang="es-ES" sz="3600" dirty="0">
                <a:solidFill>
                  <a:srgbClr val="00B050"/>
                </a:solidFill>
              </a:rPr>
              <a:t>Elementos de expresión corporal.</a:t>
            </a:r>
          </a:p>
          <a:p>
            <a:r>
              <a:rPr lang="es-ES" sz="3600" dirty="0">
                <a:solidFill>
                  <a:srgbClr val="00B050"/>
                </a:solidFill>
              </a:rPr>
              <a:t>Elementos coreográficos.</a:t>
            </a:r>
          </a:p>
          <a:p>
            <a:r>
              <a:rPr lang="es-ES" sz="3600" dirty="0">
                <a:solidFill>
                  <a:srgbClr val="00B050"/>
                </a:solidFill>
              </a:rPr>
              <a:t>Elementos rítmicos.</a:t>
            </a:r>
          </a:p>
          <a:p>
            <a:r>
              <a:rPr lang="es-ES" sz="3600" dirty="0">
                <a:solidFill>
                  <a:srgbClr val="00B050"/>
                </a:solidFill>
              </a:rPr>
              <a:t>A entretenernos con el movimiento.</a:t>
            </a:r>
          </a:p>
          <a:p>
            <a:r>
              <a:rPr lang="es-ES" sz="3600" dirty="0">
                <a:solidFill>
                  <a:srgbClr val="00B050"/>
                </a:solidFill>
              </a:rPr>
              <a:t>A liberar emociones a través del movimiento.</a:t>
            </a:r>
          </a:p>
          <a:p>
            <a:endParaRPr lang="es-ES" dirty="0"/>
          </a:p>
          <a:p>
            <a:endParaRPr lang="es-ES" dirty="0"/>
          </a:p>
          <a:p>
            <a:endParaRPr lang="es-CL" dirty="0"/>
          </a:p>
        </p:txBody>
      </p:sp>
    </p:spTree>
    <p:extLst>
      <p:ext uri="{BB962C8B-B14F-4D97-AF65-F5344CB8AC3E}">
        <p14:creationId xmlns:p14="http://schemas.microsoft.com/office/powerpoint/2010/main" val="332573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BF3465-604D-460B-A35F-056C46DCB464}"/>
              </a:ext>
            </a:extLst>
          </p:cNvPr>
          <p:cNvSpPr>
            <a:spLocks noGrp="1"/>
          </p:cNvSpPr>
          <p:nvPr>
            <p:ph type="title"/>
          </p:nvPr>
        </p:nvSpPr>
        <p:spPr/>
        <p:txBody>
          <a:bodyPr/>
          <a:lstStyle/>
          <a:p>
            <a:pPr algn="ctr"/>
            <a:r>
              <a:rPr lang="es-ES" b="1" dirty="0">
                <a:solidFill>
                  <a:srgbClr val="7030A0"/>
                </a:solidFill>
              </a:rPr>
              <a:t>¿ Qué podremos danzar?</a:t>
            </a:r>
            <a:endParaRPr lang="es-CL" b="1" dirty="0">
              <a:solidFill>
                <a:srgbClr val="7030A0"/>
              </a:solidFill>
            </a:endParaRPr>
          </a:p>
        </p:txBody>
      </p:sp>
      <p:sp>
        <p:nvSpPr>
          <p:cNvPr id="3" name="Marcador de contenido 2">
            <a:extLst>
              <a:ext uri="{FF2B5EF4-FFF2-40B4-BE49-F238E27FC236}">
                <a16:creationId xmlns:a16="http://schemas.microsoft.com/office/drawing/2014/main" id="{3881028B-4113-4FA8-8F3E-9C20E6F3EB47}"/>
              </a:ext>
            </a:extLst>
          </p:cNvPr>
          <p:cNvSpPr>
            <a:spLocks noGrp="1"/>
          </p:cNvSpPr>
          <p:nvPr>
            <p:ph idx="1"/>
          </p:nvPr>
        </p:nvSpPr>
        <p:spPr/>
        <p:txBody>
          <a:bodyPr>
            <a:normAutofit fontScale="70000" lnSpcReduction="20000"/>
          </a:bodyPr>
          <a:lstStyle/>
          <a:p>
            <a:r>
              <a:rPr lang="es-ES" sz="3200" dirty="0">
                <a:solidFill>
                  <a:srgbClr val="00B050"/>
                </a:solidFill>
              </a:rPr>
              <a:t>Lo que nuestra creatividad acompañe.</a:t>
            </a:r>
          </a:p>
          <a:p>
            <a:r>
              <a:rPr lang="es-ES" sz="3200" dirty="0">
                <a:solidFill>
                  <a:srgbClr val="00B050"/>
                </a:solidFill>
              </a:rPr>
              <a:t>Una historia de nuestra tierra.</a:t>
            </a:r>
          </a:p>
          <a:p>
            <a:r>
              <a:rPr lang="es-ES" sz="3200" dirty="0">
                <a:solidFill>
                  <a:srgbClr val="00B050"/>
                </a:solidFill>
              </a:rPr>
              <a:t>Un libro, un cuento.</a:t>
            </a:r>
          </a:p>
          <a:p>
            <a:r>
              <a:rPr lang="es-ES" sz="3200" dirty="0">
                <a:solidFill>
                  <a:srgbClr val="00B050"/>
                </a:solidFill>
              </a:rPr>
              <a:t>Una película.</a:t>
            </a:r>
          </a:p>
          <a:p>
            <a:r>
              <a:rPr lang="es-ES" sz="3200" dirty="0">
                <a:solidFill>
                  <a:srgbClr val="00B050"/>
                </a:solidFill>
              </a:rPr>
              <a:t>Un evento histórico.</a:t>
            </a:r>
          </a:p>
          <a:p>
            <a:r>
              <a:rPr lang="es-ES" sz="3200" dirty="0">
                <a:solidFill>
                  <a:srgbClr val="00B050"/>
                </a:solidFill>
              </a:rPr>
              <a:t>Una canción.</a:t>
            </a:r>
          </a:p>
          <a:p>
            <a:r>
              <a:rPr lang="es-CL" sz="3200" dirty="0">
                <a:solidFill>
                  <a:srgbClr val="00B050"/>
                </a:solidFill>
              </a:rPr>
              <a:t>Y tantas ideas más.</a:t>
            </a:r>
          </a:p>
        </p:txBody>
      </p:sp>
    </p:spTree>
    <p:extLst>
      <p:ext uri="{BB962C8B-B14F-4D97-AF65-F5344CB8AC3E}">
        <p14:creationId xmlns:p14="http://schemas.microsoft.com/office/powerpoint/2010/main" val="454882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2DAED1B2-7761-4D69-81B4-66A40467EB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37" y="802004"/>
            <a:ext cx="5171123" cy="437959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Carteles con frases de Danza para Whatsapp | FrasesHoy.org">
            <a:extLst>
              <a:ext uri="{FF2B5EF4-FFF2-40B4-BE49-F238E27FC236}">
                <a16:creationId xmlns:a16="http://schemas.microsoft.com/office/drawing/2014/main" id="{53030813-3E6D-4E1A-BA4F-9A86B081ED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3169920"/>
            <a:ext cx="2900363" cy="2997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8942277"/>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7</TotalTime>
  <Words>329</Words>
  <Application>Microsoft Office PowerPoint</Application>
  <PresentationFormat>Panorámica</PresentationFormat>
  <Paragraphs>30</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Algerian</vt:lpstr>
      <vt:lpstr>Arial</vt:lpstr>
      <vt:lpstr>Chiller</vt:lpstr>
      <vt:lpstr>Tw Cen MT</vt:lpstr>
      <vt:lpstr>Gota</vt:lpstr>
      <vt:lpstr>ACADEMIA DANZA INSULAR</vt:lpstr>
      <vt:lpstr> ¿ Qué es la Danza o Baile?</vt:lpstr>
      <vt:lpstr> ¿ Qué es la Danza o Baile?</vt:lpstr>
      <vt:lpstr>¿ Quiénes pueden participar?</vt:lpstr>
      <vt:lpstr>¿ Qué Danza propongo?</vt:lpstr>
      <vt:lpstr>¿ Qué aprenderemos?</vt:lpstr>
      <vt:lpstr>¿ Qué podremos danzar?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ACADEMIA DANZA INSULAR</dc:title>
  <dc:creator>HP-ENVY</dc:creator>
  <cp:lastModifiedBy>HP-ENVY</cp:lastModifiedBy>
  <cp:revision>3</cp:revision>
  <dcterms:created xsi:type="dcterms:W3CDTF">2021-12-01T22:18:39Z</dcterms:created>
  <dcterms:modified xsi:type="dcterms:W3CDTF">2021-12-01T22:40:22Z</dcterms:modified>
</cp:coreProperties>
</file>