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68" r:id="rId3"/>
    <p:sldId id="257" r:id="rId4"/>
    <p:sldId id="270" r:id="rId5"/>
    <p:sldId id="258" r:id="rId6"/>
    <p:sldId id="259" r:id="rId7"/>
    <p:sldId id="260" r:id="rId8"/>
    <p:sldId id="261" r:id="rId9"/>
    <p:sldId id="272" r:id="rId10"/>
  </p:sldIdLst>
  <p:sldSz cx="12192000" cy="6858000"/>
  <p:notesSz cx="6858000" cy="9144000"/>
  <p:embeddedFontLst>
    <p:embeddedFont>
      <p:font typeface="Garamond" panose="02020404030301010803" pitchFamily="18"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FQo5UyQsgCwx7ubVvFCf4oeE5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7187F7-2FAB-4470-8B3C-3254CDBF6279}">
  <a:tblStyle styleId="{027187F7-2FAB-4470-8B3C-3254CDBF6279}"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EEEA"/>
          </a:solidFill>
        </a:fill>
      </a:tcStyle>
    </a:wholeTbl>
    <a:band1H>
      <a:tcTxStyle/>
      <a:tcStyle>
        <a:tcBdr/>
        <a:fill>
          <a:solidFill>
            <a:srgbClr val="E2DCD3"/>
          </a:solidFill>
        </a:fill>
      </a:tcStyle>
    </a:band1H>
    <a:band2H>
      <a:tcTxStyle/>
      <a:tcStyle>
        <a:tcBdr/>
      </a:tcStyle>
    </a:band2H>
    <a:band1V>
      <a:tcTxStyle/>
      <a:tcStyle>
        <a:tcBdr/>
        <a:fill>
          <a:solidFill>
            <a:srgbClr val="E2DCD3"/>
          </a:solidFill>
        </a:fill>
      </a:tcStyle>
    </a:band1V>
    <a:band2V>
      <a:tcTxStyle/>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165932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50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94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90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01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62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50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7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87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990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2"/>
        <p:cNvGrpSpPr/>
        <p:nvPr/>
      </p:nvGrpSpPr>
      <p:grpSpPr>
        <a:xfrm>
          <a:off x="0" y="0"/>
          <a:ext cx="0" cy="0"/>
          <a:chOff x="0" y="0"/>
          <a:chExt cx="0" cy="0"/>
        </a:xfrm>
      </p:grpSpPr>
      <p:pic>
        <p:nvPicPr>
          <p:cNvPr id="13" name="Google Shape;13;p14" descr="HD-PanelTitle-GrommetsCombine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4" name="Google Shape;14;p14"/>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16" name="Google Shape;16;p14"/>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cxnSp>
        <p:nvCxnSpPr>
          <p:cNvPr id="19" name="Google Shape;19;p14"/>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0" name="Google Shape;80;p23"/>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1" name="Google Shape;81;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87" name="Google Shape;87;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cxnSp>
        <p:nvCxnSpPr>
          <p:cNvPr id="90" name="Google Shape;90;p24"/>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5"/>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94" name="Google Shape;94;p25"/>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
        <p:nvSpPr>
          <p:cNvPr id="98" name="Google Shape;98;p2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8000">
                <a:solidFill>
                  <a:schemeClr val="dk1"/>
                </a:solidFill>
                <a:latin typeface="Garamond"/>
                <a:ea typeface="Garamond"/>
                <a:cs typeface="Garamond"/>
                <a:sym typeface="Garamond"/>
              </a:rPr>
              <a:t>“</a:t>
            </a:r>
            <a:endParaRPr/>
          </a:p>
        </p:txBody>
      </p:sp>
      <p:sp>
        <p:nvSpPr>
          <p:cNvPr id="99" name="Google Shape;99;p25"/>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CL" sz="8000">
                <a:solidFill>
                  <a:schemeClr val="dk1"/>
                </a:solidFill>
                <a:latin typeface="Garamond"/>
                <a:ea typeface="Garamond"/>
                <a:cs typeface="Garamond"/>
                <a:sym typeface="Garamond"/>
              </a:rPr>
              <a:t>”</a:t>
            </a:r>
            <a:endParaRPr/>
          </a:p>
        </p:txBody>
      </p:sp>
      <p:cxnSp>
        <p:nvCxnSpPr>
          <p:cNvPr id="100" name="Google Shape;100;p25"/>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4" name="Google Shape;104;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07"/>
        <p:cNvGrpSpPr/>
        <p:nvPr/>
      </p:nvGrpSpPr>
      <p:grpSpPr>
        <a:xfrm>
          <a:off x="0" y="0"/>
          <a:ext cx="0" cy="0"/>
          <a:chOff x="0" y="0"/>
          <a:chExt cx="0" cy="0"/>
        </a:xfrm>
      </p:grpSpPr>
      <p:sp>
        <p:nvSpPr>
          <p:cNvPr id="108" name="Google Shape;108;p27"/>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7"/>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0" name="Google Shape;110;p27"/>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1" name="Google Shape;111;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
        <p:nvSpPr>
          <p:cNvPr id="114" name="Google Shape;114;p27"/>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8000">
                <a:solidFill>
                  <a:schemeClr val="dk1"/>
                </a:solidFill>
                <a:latin typeface="Garamond"/>
                <a:ea typeface="Garamond"/>
                <a:cs typeface="Garamond"/>
                <a:sym typeface="Garamond"/>
              </a:rPr>
              <a:t>“</a:t>
            </a:r>
            <a:endParaRPr/>
          </a:p>
        </p:txBody>
      </p:sp>
      <p:sp>
        <p:nvSpPr>
          <p:cNvPr id="115" name="Google Shape;115;p27"/>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CL" sz="8000">
                <a:solidFill>
                  <a:schemeClr val="dk1"/>
                </a:solidFill>
                <a:latin typeface="Garamond"/>
                <a:ea typeface="Garamond"/>
                <a:cs typeface="Garamond"/>
                <a:sym typeface="Garamond"/>
              </a:rPr>
              <a:t>”</a:t>
            </a:r>
            <a:endParaRPr/>
          </a:p>
        </p:txBody>
      </p:sp>
      <p:cxnSp>
        <p:nvCxnSpPr>
          <p:cNvPr id="116" name="Google Shape;116;p27"/>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8"/>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0" name="Google Shape;120;p28"/>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1" name="Google Shape;121;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cxnSp>
        <p:nvCxnSpPr>
          <p:cNvPr id="124" name="Google Shape;124;p28"/>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9"/>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28" name="Google Shape;128;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cxnSp>
        <p:nvCxnSpPr>
          <p:cNvPr id="131" name="Google Shape;131;p2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2"/>
        <p:cNvGrpSpPr/>
        <p:nvPr/>
      </p:nvGrpSpPr>
      <p:grpSpPr>
        <a:xfrm>
          <a:off x="0" y="0"/>
          <a:ext cx="0" cy="0"/>
          <a:chOff x="0" y="0"/>
          <a:chExt cx="0" cy="0"/>
        </a:xfrm>
      </p:grpSpPr>
      <p:sp>
        <p:nvSpPr>
          <p:cNvPr id="133" name="Google Shape;133;p30"/>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0"/>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5" name="Google Shape;135;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cxnSp>
        <p:nvCxnSpPr>
          <p:cNvPr id="138" name="Google Shape;138;p30"/>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0"/>
        <p:cNvGrpSpPr/>
        <p:nvPr/>
      </p:nvGrpSpPr>
      <p:grpSpPr>
        <a:xfrm>
          <a:off x="0" y="0"/>
          <a:ext cx="0" cy="0"/>
          <a:chOff x="0" y="0"/>
          <a:chExt cx="0" cy="0"/>
        </a:xfrm>
      </p:grpSpPr>
      <p:cxnSp>
        <p:nvCxnSpPr>
          <p:cNvPr id="21" name="Google Shape;21;p1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22" name="Google Shape;22;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4" name="Google Shape;24;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0" name="Google Shape;30;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cxnSp>
        <p:nvCxnSpPr>
          <p:cNvPr id="33" name="Google Shape;33;p16"/>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cxnSp>
        <p:nvCxnSpPr>
          <p:cNvPr id="35" name="Google Shape;35;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6" name="Google Shape;36;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8" name="Google Shape;38;p17"/>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9" name="Google Shape;39;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45" name="Google Shape;45;p18"/>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18"/>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47" name="Google Shape;47;p18"/>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8" name="Google Shape;48;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cxnSp>
        <p:nvCxnSpPr>
          <p:cNvPr id="51" name="Google Shape;51;p1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cxnSp>
        <p:nvCxnSpPr>
          <p:cNvPr id="57" name="Google Shape;57;p1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8"/>
        <p:cNvGrpSpPr/>
        <p:nvPr/>
      </p:nvGrpSpPr>
      <p:grpSpPr>
        <a:xfrm>
          <a:off x="0" y="0"/>
          <a:ext cx="0" cy="0"/>
          <a:chOff x="0" y="0"/>
          <a:chExt cx="0" cy="0"/>
        </a:xfrm>
      </p:grpSpPr>
      <p:sp>
        <p:nvSpPr>
          <p:cNvPr id="59" name="Google Shape;59;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5" name="Google Shape;65;p21"/>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66" name="Google Shape;66;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cxnSp>
        <p:nvCxnSpPr>
          <p:cNvPr id="69" name="Google Shape;69;p21"/>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73" name="Google Shape;73;p22"/>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3" descr="HD-PanelContent-GrommetsCombined.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7" name="Google Shape;7;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 name="Google Shape;8;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9" name="Google Shape;9;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 name="Google Shape;10;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 name="Google Shape;11;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2357390" y="2142064"/>
            <a:ext cx="781158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24A09"/>
              </a:buClr>
              <a:buSzPts val="4800"/>
              <a:buFont typeface="Garamond"/>
              <a:buNone/>
            </a:pPr>
            <a:br>
              <a:rPr lang="es-CL" sz="4800" b="1" dirty="0">
                <a:solidFill>
                  <a:srgbClr val="024A09"/>
                </a:solidFill>
              </a:rPr>
            </a:br>
            <a:br>
              <a:rPr lang="es-CL" sz="4800" b="1" dirty="0">
                <a:solidFill>
                  <a:srgbClr val="024A09"/>
                </a:solidFill>
              </a:rPr>
            </a:br>
            <a:br>
              <a:rPr lang="es-CL" sz="4800" b="1" dirty="0">
                <a:solidFill>
                  <a:srgbClr val="024A09"/>
                </a:solidFill>
              </a:rPr>
            </a:br>
            <a:br>
              <a:rPr lang="es-CL" sz="4800" b="1" dirty="0">
                <a:solidFill>
                  <a:srgbClr val="024A09"/>
                </a:solidFill>
              </a:rPr>
            </a:br>
            <a:br>
              <a:rPr lang="es-CL" sz="4800" b="1" dirty="0">
                <a:solidFill>
                  <a:srgbClr val="024A09"/>
                </a:solidFill>
              </a:rPr>
            </a:br>
            <a:r>
              <a:rPr lang="es-CL" sz="4000" b="1" dirty="0">
                <a:solidFill>
                  <a:srgbClr val="024A09"/>
                </a:solidFill>
              </a:rPr>
              <a:t>Proceso Informativo de </a:t>
            </a:r>
            <a:r>
              <a:rPr lang="es-CL" sz="4000" b="1" dirty="0" err="1">
                <a:solidFill>
                  <a:srgbClr val="024A09"/>
                </a:solidFill>
              </a:rPr>
              <a:t>Electividad</a:t>
            </a:r>
            <a:r>
              <a:rPr lang="es-CL" sz="4000" b="1" dirty="0">
                <a:solidFill>
                  <a:srgbClr val="024A09"/>
                </a:solidFill>
              </a:rPr>
              <a:t> 3° Medio 2026  </a:t>
            </a:r>
            <a:br>
              <a:rPr lang="es-CL" sz="2800" b="1" dirty="0"/>
            </a:br>
            <a:r>
              <a:rPr lang="es-CL" sz="4100" b="1" dirty="0"/>
              <a:t> </a:t>
            </a:r>
            <a:endParaRPr sz="4100" b="1" dirty="0"/>
          </a:p>
        </p:txBody>
      </p:sp>
      <p:sp>
        <p:nvSpPr>
          <p:cNvPr id="144" name="Google Shape;144;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565"/>
              <a:buNone/>
            </a:pPr>
            <a:r>
              <a:rPr lang="es-CL" sz="3100"/>
              <a:t>Orientación y UTP de Nivel</a:t>
            </a:r>
            <a:endParaRPr sz="3100"/>
          </a:p>
        </p:txBody>
      </p:sp>
      <p:pic>
        <p:nvPicPr>
          <p:cNvPr id="145" name="Google Shape;145;p1"/>
          <p:cNvPicPr preferRelativeResize="0"/>
          <p:nvPr/>
        </p:nvPicPr>
        <p:blipFill rotWithShape="1">
          <a:blip r:embed="rId3">
            <a:alphaModFix/>
          </a:blip>
          <a:srcRect/>
          <a:stretch/>
        </p:blipFill>
        <p:spPr>
          <a:xfrm>
            <a:off x="4343400" y="138000"/>
            <a:ext cx="4444000" cy="1228725"/>
          </a:xfrm>
          <a:prstGeom prst="rect">
            <a:avLst/>
          </a:prstGeom>
          <a:noFill/>
          <a:ln>
            <a:noFill/>
          </a:ln>
        </p:spPr>
      </p:pic>
      <p:pic>
        <p:nvPicPr>
          <p:cNvPr id="146" name="Google Shape;146;p1"/>
          <p:cNvPicPr preferRelativeResize="0"/>
          <p:nvPr/>
        </p:nvPicPr>
        <p:blipFill rotWithShape="1">
          <a:blip r:embed="rId4">
            <a:alphaModFix/>
          </a:blip>
          <a:srcRect/>
          <a:stretch/>
        </p:blipFill>
        <p:spPr>
          <a:xfrm>
            <a:off x="3487553" y="4242391"/>
            <a:ext cx="5113245" cy="2375243"/>
          </a:xfrm>
          <a:prstGeom prst="rect">
            <a:avLst/>
          </a:prstGeom>
          <a:noFill/>
          <a:ln>
            <a:noFill/>
          </a:ln>
        </p:spPr>
      </p:pic>
      <p:pic>
        <p:nvPicPr>
          <p:cNvPr id="147" name="Google Shape;147;p1"/>
          <p:cNvPicPr preferRelativeResize="0"/>
          <p:nvPr/>
        </p:nvPicPr>
        <p:blipFill rotWithShape="1">
          <a:blip r:embed="rId5">
            <a:alphaModFix/>
          </a:blip>
          <a:srcRect/>
          <a:stretch/>
        </p:blipFill>
        <p:spPr>
          <a:xfrm>
            <a:off x="150119" y="118896"/>
            <a:ext cx="1469361" cy="1266940"/>
          </a:xfrm>
          <a:prstGeom prst="rect">
            <a:avLst/>
          </a:prstGeom>
          <a:noFill/>
          <a:ln>
            <a:noFill/>
          </a:ln>
        </p:spPr>
      </p:pic>
      <p:pic>
        <p:nvPicPr>
          <p:cNvPr id="148" name="Google Shape;148;p1"/>
          <p:cNvPicPr preferRelativeResize="0"/>
          <p:nvPr/>
        </p:nvPicPr>
        <p:blipFill rotWithShape="1">
          <a:blip r:embed="rId6">
            <a:alphaModFix/>
          </a:blip>
          <a:srcRect/>
          <a:stretch/>
        </p:blipFill>
        <p:spPr>
          <a:xfrm>
            <a:off x="150119" y="1738055"/>
            <a:ext cx="1469361" cy="1200839"/>
          </a:xfrm>
          <a:prstGeom prst="rect">
            <a:avLst/>
          </a:prstGeom>
          <a:noFill/>
          <a:ln>
            <a:noFill/>
          </a:ln>
        </p:spPr>
      </p:pic>
      <p:pic>
        <p:nvPicPr>
          <p:cNvPr id="149" name="Google Shape;149;p1"/>
          <p:cNvPicPr preferRelativeResize="0"/>
          <p:nvPr/>
        </p:nvPicPr>
        <p:blipFill rotWithShape="1">
          <a:blip r:embed="rId7">
            <a:alphaModFix/>
          </a:blip>
          <a:srcRect/>
          <a:stretch/>
        </p:blipFill>
        <p:spPr>
          <a:xfrm>
            <a:off x="111570" y="3387533"/>
            <a:ext cx="1507910" cy="1283619"/>
          </a:xfrm>
          <a:prstGeom prst="rect">
            <a:avLst/>
          </a:prstGeom>
          <a:noFill/>
          <a:ln>
            <a:noFill/>
          </a:ln>
        </p:spPr>
      </p:pic>
      <p:pic>
        <p:nvPicPr>
          <p:cNvPr id="150" name="Google Shape;150;p1"/>
          <p:cNvPicPr preferRelativeResize="0"/>
          <p:nvPr/>
        </p:nvPicPr>
        <p:blipFill rotWithShape="1">
          <a:blip r:embed="rId8">
            <a:alphaModFix/>
          </a:blip>
          <a:srcRect/>
          <a:stretch/>
        </p:blipFill>
        <p:spPr>
          <a:xfrm>
            <a:off x="111570" y="5119791"/>
            <a:ext cx="1507910" cy="1093722"/>
          </a:xfrm>
          <a:prstGeom prst="rect">
            <a:avLst/>
          </a:prstGeom>
          <a:noFill/>
          <a:ln>
            <a:noFill/>
          </a:ln>
        </p:spPr>
      </p:pic>
      <p:pic>
        <p:nvPicPr>
          <p:cNvPr id="151" name="Google Shape;151;p1"/>
          <p:cNvPicPr preferRelativeResize="0"/>
          <p:nvPr/>
        </p:nvPicPr>
        <p:blipFill rotWithShape="1">
          <a:blip r:embed="rId9">
            <a:alphaModFix/>
          </a:blip>
          <a:srcRect/>
          <a:stretch/>
        </p:blipFill>
        <p:spPr>
          <a:xfrm>
            <a:off x="10344839" y="131714"/>
            <a:ext cx="1688341" cy="1254122"/>
          </a:xfrm>
          <a:prstGeom prst="rect">
            <a:avLst/>
          </a:prstGeom>
          <a:noFill/>
          <a:ln>
            <a:noFill/>
          </a:ln>
        </p:spPr>
      </p:pic>
      <p:pic>
        <p:nvPicPr>
          <p:cNvPr id="152" name="Google Shape;152;p1"/>
          <p:cNvPicPr preferRelativeResize="0"/>
          <p:nvPr/>
        </p:nvPicPr>
        <p:blipFill rotWithShape="1">
          <a:blip r:embed="rId10">
            <a:alphaModFix/>
          </a:blip>
          <a:srcRect/>
          <a:stretch/>
        </p:blipFill>
        <p:spPr>
          <a:xfrm>
            <a:off x="10344839" y="1738055"/>
            <a:ext cx="1744168" cy="1273309"/>
          </a:xfrm>
          <a:prstGeom prst="rect">
            <a:avLst/>
          </a:prstGeom>
          <a:noFill/>
          <a:ln>
            <a:noFill/>
          </a:ln>
        </p:spPr>
      </p:pic>
      <p:pic>
        <p:nvPicPr>
          <p:cNvPr id="153" name="Google Shape;153;p1"/>
          <p:cNvPicPr preferRelativeResize="0"/>
          <p:nvPr/>
        </p:nvPicPr>
        <p:blipFill rotWithShape="1">
          <a:blip r:embed="rId11">
            <a:alphaModFix/>
          </a:blip>
          <a:srcRect/>
          <a:stretch/>
        </p:blipFill>
        <p:spPr>
          <a:xfrm>
            <a:off x="10292381" y="3547432"/>
            <a:ext cx="1800576" cy="1220630"/>
          </a:xfrm>
          <a:prstGeom prst="rect">
            <a:avLst/>
          </a:prstGeom>
          <a:noFill/>
          <a:ln>
            <a:noFill/>
          </a:ln>
        </p:spPr>
      </p:pic>
      <p:pic>
        <p:nvPicPr>
          <p:cNvPr id="154" name="Google Shape;154;p1"/>
          <p:cNvPicPr preferRelativeResize="0"/>
          <p:nvPr/>
        </p:nvPicPr>
        <p:blipFill rotWithShape="1">
          <a:blip r:embed="rId12">
            <a:alphaModFix/>
          </a:blip>
          <a:srcRect/>
          <a:stretch/>
        </p:blipFill>
        <p:spPr>
          <a:xfrm>
            <a:off x="10260445" y="5251893"/>
            <a:ext cx="1772735" cy="11048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1248973" y="550809"/>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Garamond"/>
              <a:buNone/>
            </a:pPr>
            <a:r>
              <a:rPr lang="es-CL" sz="4800" b="1" u="sng" dirty="0">
                <a:solidFill>
                  <a:srgbClr val="0070C0"/>
                </a:solidFill>
              </a:rPr>
              <a:t>Hoja de ruta: ¿</a:t>
            </a:r>
            <a:r>
              <a:rPr lang="es-CL" sz="4800" b="1" u="sng" dirty="0" err="1">
                <a:solidFill>
                  <a:srgbClr val="0070C0"/>
                </a:solidFill>
              </a:rPr>
              <a:t>Preparad@s</a:t>
            </a:r>
            <a:r>
              <a:rPr lang="es-CL" sz="4800" b="1" u="sng" dirty="0">
                <a:solidFill>
                  <a:srgbClr val="0070C0"/>
                </a:solidFill>
              </a:rPr>
              <a:t>? </a:t>
            </a:r>
            <a:endParaRPr sz="4800" b="1" u="sng" dirty="0">
              <a:solidFill>
                <a:srgbClr val="0070C0"/>
              </a:solidFill>
            </a:endParaRPr>
          </a:p>
        </p:txBody>
      </p:sp>
      <p:pic>
        <p:nvPicPr>
          <p:cNvPr id="160" name="Google Shape;160;p2"/>
          <p:cNvPicPr preferRelativeResize="0">
            <a:picLocks noGrp="1"/>
          </p:cNvPicPr>
          <p:nvPr>
            <p:ph type="body" idx="1"/>
          </p:nvPr>
        </p:nvPicPr>
        <p:blipFill rotWithShape="1">
          <a:blip r:embed="rId3">
            <a:alphaModFix/>
          </a:blip>
          <a:srcRect/>
          <a:stretch/>
        </p:blipFill>
        <p:spPr>
          <a:xfrm>
            <a:off x="45800" y="0"/>
            <a:ext cx="2179015" cy="1452677"/>
          </a:xfrm>
          <a:prstGeom prst="rect">
            <a:avLst/>
          </a:prstGeom>
          <a:noFill/>
          <a:ln>
            <a:noFill/>
          </a:ln>
        </p:spPr>
      </p:pic>
      <p:pic>
        <p:nvPicPr>
          <p:cNvPr id="161" name="Google Shape;161;p2"/>
          <p:cNvPicPr preferRelativeResize="0"/>
          <p:nvPr/>
        </p:nvPicPr>
        <p:blipFill rotWithShape="1">
          <a:blip r:embed="rId4">
            <a:alphaModFix/>
          </a:blip>
          <a:srcRect/>
          <a:stretch/>
        </p:blipFill>
        <p:spPr>
          <a:xfrm>
            <a:off x="5288096" y="105616"/>
            <a:ext cx="2334241" cy="774080"/>
          </a:xfrm>
          <a:prstGeom prst="rect">
            <a:avLst/>
          </a:prstGeom>
          <a:noFill/>
          <a:ln>
            <a:noFill/>
          </a:ln>
        </p:spPr>
      </p:pic>
      <p:pic>
        <p:nvPicPr>
          <p:cNvPr id="162" name="Google Shape;162;p2"/>
          <p:cNvPicPr preferRelativeResize="0"/>
          <p:nvPr/>
        </p:nvPicPr>
        <p:blipFill rotWithShape="1">
          <a:blip r:embed="rId5">
            <a:alphaModFix/>
          </a:blip>
          <a:srcRect/>
          <a:stretch/>
        </p:blipFill>
        <p:spPr>
          <a:xfrm>
            <a:off x="9874326" y="405122"/>
            <a:ext cx="2131764" cy="1598823"/>
          </a:xfrm>
          <a:prstGeom prst="rect">
            <a:avLst/>
          </a:prstGeom>
          <a:noFill/>
          <a:ln>
            <a:noFill/>
          </a:ln>
        </p:spPr>
      </p:pic>
      <p:sp>
        <p:nvSpPr>
          <p:cNvPr id="164" name="Google Shape;164;p2"/>
          <p:cNvSpPr txBox="1"/>
          <p:nvPr/>
        </p:nvSpPr>
        <p:spPr>
          <a:xfrm>
            <a:off x="1302678" y="1639954"/>
            <a:ext cx="9397500" cy="4739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dirty="0">
                <a:solidFill>
                  <a:schemeClr val="dk1"/>
                </a:solidFill>
                <a:latin typeface="Garamond"/>
                <a:ea typeface="Garamond"/>
                <a:cs typeface="Garamond"/>
                <a:sym typeface="Garamond"/>
              </a:rPr>
              <a:t>FECHAS IMPORTANTES: </a:t>
            </a:r>
          </a:p>
          <a:p>
            <a:pPr marL="0" marR="0" lvl="0" indent="0" algn="l" rtl="0">
              <a:spcBef>
                <a:spcPts val="0"/>
              </a:spcBef>
              <a:spcAft>
                <a:spcPts val="0"/>
              </a:spcAft>
              <a:buNone/>
            </a:pPr>
            <a:endParaRPr dirty="0"/>
          </a:p>
          <a:p>
            <a:pPr marL="0" marR="0" lvl="0" indent="0" algn="l" rtl="0">
              <a:spcBef>
                <a:spcPts val="0"/>
              </a:spcBef>
              <a:spcAft>
                <a:spcPts val="0"/>
              </a:spcAft>
              <a:buNone/>
            </a:pPr>
            <a:r>
              <a:rPr lang="es-CL" sz="1800" dirty="0">
                <a:solidFill>
                  <a:schemeClr val="dk1"/>
                </a:solidFill>
                <a:latin typeface="Garamond"/>
                <a:ea typeface="Garamond"/>
                <a:cs typeface="Garamond"/>
                <a:sym typeface="Garamond"/>
              </a:rPr>
              <a:t>-</a:t>
            </a:r>
            <a:r>
              <a:rPr lang="es-CL" sz="1800" b="1" dirty="0">
                <a:solidFill>
                  <a:schemeClr val="dk1"/>
                </a:solidFill>
                <a:latin typeface="Garamond"/>
                <a:ea typeface="Garamond"/>
                <a:cs typeface="Garamond"/>
                <a:sym typeface="Garamond"/>
              </a:rPr>
              <a:t>Lunes 21 de julio</a:t>
            </a:r>
            <a:r>
              <a:rPr lang="es-CL" sz="1800" b="1" u="sng" dirty="0">
                <a:solidFill>
                  <a:schemeClr val="dk1"/>
                </a:solidFill>
                <a:latin typeface="Garamond"/>
                <a:ea typeface="Garamond"/>
                <a:cs typeface="Garamond"/>
                <a:sym typeface="Garamond"/>
              </a:rPr>
              <a:t> </a:t>
            </a:r>
            <a:r>
              <a:rPr lang="es-CL" sz="1800" u="sng" dirty="0">
                <a:solidFill>
                  <a:schemeClr val="dk1"/>
                </a:solidFill>
                <a:latin typeface="Garamond"/>
                <a:ea typeface="Garamond"/>
                <a:cs typeface="Garamond"/>
                <a:sym typeface="Garamond"/>
              </a:rPr>
              <a:t>I</a:t>
            </a:r>
            <a:r>
              <a:rPr lang="es-CL" sz="1800" dirty="0">
                <a:solidFill>
                  <a:schemeClr val="dk1"/>
                </a:solidFill>
                <a:latin typeface="Garamond"/>
                <a:ea typeface="Garamond"/>
                <a:cs typeface="Garamond"/>
                <a:sym typeface="Garamond"/>
              </a:rPr>
              <a:t>nformación general de </a:t>
            </a:r>
            <a:r>
              <a:rPr lang="es-CL" sz="1800" b="1" dirty="0">
                <a:solidFill>
                  <a:schemeClr val="dk1"/>
                </a:solidFill>
                <a:latin typeface="Garamond"/>
                <a:ea typeface="Garamond"/>
                <a:cs typeface="Garamond"/>
                <a:sym typeface="Garamond"/>
              </a:rPr>
              <a:t>ELECTIVOS DE FORMACIÓN DIFERENCIADA</a:t>
            </a:r>
            <a:r>
              <a:rPr lang="es-CL" sz="1800" dirty="0">
                <a:solidFill>
                  <a:schemeClr val="dk1"/>
                </a:solidFill>
                <a:latin typeface="Garamond"/>
                <a:ea typeface="Garamond"/>
                <a:cs typeface="Garamond"/>
                <a:sym typeface="Garamond"/>
              </a:rPr>
              <a:t> y sus áreas para 3ro medio 2026 (actuales 2dos medios) 2° A-B-C de 08.05 a 08:45, 2° D-E-F de 08:50 a 09:30. Todas en el auditorio.</a:t>
            </a:r>
            <a:endParaRPr dirty="0"/>
          </a:p>
          <a:p>
            <a:pPr lvl="0"/>
            <a:r>
              <a:rPr lang="es-CL" sz="1800" dirty="0">
                <a:solidFill>
                  <a:schemeClr val="dk1"/>
                </a:solidFill>
                <a:latin typeface="Garamond"/>
                <a:ea typeface="Garamond"/>
                <a:cs typeface="Garamond"/>
                <a:sym typeface="Garamond"/>
              </a:rPr>
              <a:t>-</a:t>
            </a:r>
            <a:r>
              <a:rPr lang="es-CL" sz="1800" b="1" u="sng" dirty="0">
                <a:solidFill>
                  <a:schemeClr val="dk1"/>
                </a:solidFill>
                <a:latin typeface="Garamond"/>
                <a:ea typeface="Garamond"/>
                <a:cs typeface="Garamond"/>
                <a:sym typeface="Garamond"/>
              </a:rPr>
              <a:t>Martes 22 de julio </a:t>
            </a:r>
            <a:r>
              <a:rPr lang="es-CL" sz="1800" dirty="0">
                <a:solidFill>
                  <a:schemeClr val="dk1"/>
                </a:solidFill>
                <a:latin typeface="Garamond"/>
                <a:ea typeface="Garamond"/>
                <a:cs typeface="Garamond"/>
                <a:sym typeface="Garamond"/>
              </a:rPr>
              <a:t>Información general de </a:t>
            </a:r>
            <a:r>
              <a:rPr lang="es-CL" sz="1800" b="1" dirty="0">
                <a:solidFill>
                  <a:schemeClr val="dk1"/>
                </a:solidFill>
                <a:latin typeface="Garamond"/>
                <a:ea typeface="Garamond"/>
                <a:cs typeface="Garamond"/>
                <a:sym typeface="Garamond"/>
              </a:rPr>
              <a:t>ELECTIVOS DE FORMACIÓN DIFERENCIADA</a:t>
            </a:r>
            <a:r>
              <a:rPr lang="es-CL" sz="1800" dirty="0">
                <a:solidFill>
                  <a:schemeClr val="dk1"/>
                </a:solidFill>
                <a:latin typeface="Garamond"/>
                <a:ea typeface="Garamond"/>
                <a:cs typeface="Garamond"/>
                <a:sym typeface="Garamond"/>
              </a:rPr>
              <a:t> y sus áreas para 3ro medio 2026 (actuales 2dos medios) para apoderados de 17:00 a 17:45, en el auditorio.</a:t>
            </a:r>
          </a:p>
          <a:p>
            <a:r>
              <a:rPr lang="es-CL" sz="1800" dirty="0">
                <a:solidFill>
                  <a:schemeClr val="dk1"/>
                </a:solidFill>
                <a:latin typeface="Garamond"/>
                <a:sym typeface="Garamond"/>
              </a:rPr>
              <a:t>-</a:t>
            </a:r>
            <a:r>
              <a:rPr lang="es-CL" sz="1800" b="1" u="sng" dirty="0">
                <a:solidFill>
                  <a:schemeClr val="dk1"/>
                </a:solidFill>
                <a:latin typeface="Garamond"/>
                <a:sym typeface="Garamond"/>
              </a:rPr>
              <a:t>Lunes 28 de julio </a:t>
            </a:r>
            <a:r>
              <a:rPr lang="es-CL" sz="1800" dirty="0">
                <a:solidFill>
                  <a:schemeClr val="dk1"/>
                </a:solidFill>
                <a:latin typeface="Garamond"/>
                <a:sym typeface="Garamond"/>
              </a:rPr>
              <a:t>de 08:00 a 09:30, aplicación de test intereses de USS. </a:t>
            </a:r>
            <a:r>
              <a:rPr lang="es-CL" sz="1800" dirty="0">
                <a:solidFill>
                  <a:schemeClr val="dk1"/>
                </a:solidFill>
                <a:latin typeface="Garamond"/>
                <a:ea typeface="Garamond"/>
                <a:cs typeface="Garamond"/>
                <a:sym typeface="Garamond"/>
              </a:rPr>
              <a:t>para todos los 2dos medios en su sala, a través de un código QR.</a:t>
            </a:r>
          </a:p>
          <a:p>
            <a:pPr lvl="0"/>
            <a:r>
              <a:rPr lang="es-CL" dirty="0"/>
              <a:t>-</a:t>
            </a:r>
            <a:r>
              <a:rPr lang="es-CL" sz="1800" b="1" u="sng" dirty="0">
                <a:latin typeface="Garamond" panose="02020404030301010803" pitchFamily="18" charset="0"/>
              </a:rPr>
              <a:t>Lunes 18 de agosto </a:t>
            </a:r>
            <a:r>
              <a:rPr lang="es-CL" sz="1800" dirty="0">
                <a:latin typeface="Garamond" panose="02020404030301010803" pitchFamily="18" charset="0"/>
              </a:rPr>
              <a:t> </a:t>
            </a:r>
            <a:r>
              <a:rPr lang="es-CL" sz="1800" b="1" dirty="0">
                <a:latin typeface="Garamond" panose="02020404030301010803" pitchFamily="18" charset="0"/>
              </a:rPr>
              <a:t>CHARLA PLAN DIFERENCIADO </a:t>
            </a:r>
            <a:r>
              <a:rPr lang="es-CL" sz="1800" dirty="0">
                <a:latin typeface="Garamond" panose="02020404030301010803" pitchFamily="18" charset="0"/>
              </a:rPr>
              <a:t>para: 2° A-B-C de 08:05 a 09:30,  2° D-E-F de 09:45 a 11:15 </a:t>
            </a:r>
            <a:r>
              <a:rPr lang="es-CL" sz="1800" dirty="0" err="1">
                <a:latin typeface="Garamond" panose="02020404030301010803" pitchFamily="18" charset="0"/>
              </a:rPr>
              <a:t>hrs</a:t>
            </a:r>
            <a:r>
              <a:rPr lang="es-CL" sz="1800" dirty="0">
                <a:latin typeface="Garamond" panose="02020404030301010803" pitchFamily="18" charset="0"/>
              </a:rPr>
              <a:t>. Todas en el auditorio. </a:t>
            </a:r>
            <a:endParaRPr sz="1800" dirty="0">
              <a:latin typeface="Garamond" panose="02020404030301010803" pitchFamily="18" charset="0"/>
            </a:endParaRPr>
          </a:p>
          <a:p>
            <a:pPr lvl="0"/>
            <a:r>
              <a:rPr lang="es-CL" sz="1800" dirty="0">
                <a:solidFill>
                  <a:schemeClr val="dk1"/>
                </a:solidFill>
                <a:latin typeface="Garamond"/>
                <a:ea typeface="Garamond"/>
                <a:cs typeface="Garamond"/>
                <a:sym typeface="Garamond"/>
              </a:rPr>
              <a:t>-</a:t>
            </a:r>
            <a:r>
              <a:rPr lang="es-CL" sz="1800" b="1" u="sng" dirty="0">
                <a:solidFill>
                  <a:schemeClr val="dk1"/>
                </a:solidFill>
                <a:latin typeface="Garamond"/>
                <a:ea typeface="Garamond"/>
                <a:cs typeface="Garamond"/>
                <a:sym typeface="Garamond"/>
              </a:rPr>
              <a:t>Martes 26 de agosto al viernes 05 de septiembre</a:t>
            </a:r>
            <a:r>
              <a:rPr lang="es-CL" sz="1800" dirty="0">
                <a:solidFill>
                  <a:schemeClr val="dk1"/>
                </a:solidFill>
                <a:latin typeface="Garamond"/>
                <a:ea typeface="Garamond"/>
                <a:cs typeface="Garamond"/>
                <a:sym typeface="Garamond"/>
              </a:rPr>
              <a:t>, plazo para revisar los PPT y programas  de cada electivo que se ofrecerá para 3ro medio el año 2026. </a:t>
            </a:r>
            <a:r>
              <a:rPr lang="es-CL" sz="1800" b="1" u="sng" dirty="0">
                <a:solidFill>
                  <a:schemeClr val="dk1"/>
                </a:solidFill>
                <a:latin typeface="Garamond"/>
                <a:ea typeface="Garamond"/>
                <a:cs typeface="Garamond"/>
                <a:sym typeface="Garamond"/>
              </a:rPr>
              <a:t>Es responsabilidad de cada estudiante  revisarlos e informarse de sus contenidos</a:t>
            </a:r>
            <a:r>
              <a:rPr lang="es-CL" sz="1800" dirty="0">
                <a:solidFill>
                  <a:schemeClr val="dk1"/>
                </a:solidFill>
                <a:latin typeface="Garamond"/>
                <a:ea typeface="Garamond"/>
                <a:cs typeface="Garamond"/>
                <a:sym typeface="Garamond"/>
              </a:rPr>
              <a:t> (alojado en pág. web)</a:t>
            </a:r>
          </a:p>
          <a:p>
            <a:pPr lvl="0"/>
            <a:endParaRPr lang="es-CL" sz="1800" dirty="0">
              <a:latin typeface="Garamond" panose="02020404030301010803" pitchFamily="18" charset="0"/>
            </a:endParaRPr>
          </a:p>
          <a:p>
            <a:pPr lvl="0"/>
            <a:endParaRPr sz="1800" dirty="0">
              <a:solidFill>
                <a:schemeClr val="dk1"/>
              </a:solidFill>
              <a:latin typeface="Garamond"/>
              <a:ea typeface="Garamond"/>
              <a:cs typeface="Garamond"/>
              <a:sym typeface="Garamond"/>
            </a:endParaRPr>
          </a:p>
        </p:txBody>
      </p:sp>
      <p:pic>
        <p:nvPicPr>
          <p:cNvPr id="165" name="Google Shape;165;p2"/>
          <p:cNvPicPr preferRelativeResize="0"/>
          <p:nvPr/>
        </p:nvPicPr>
        <p:blipFill rotWithShape="1">
          <a:blip r:embed="rId6">
            <a:alphaModFix/>
          </a:blip>
          <a:srcRect/>
          <a:stretch/>
        </p:blipFill>
        <p:spPr>
          <a:xfrm>
            <a:off x="751671" y="1639954"/>
            <a:ext cx="616945" cy="619699"/>
          </a:xfrm>
          <a:prstGeom prst="rect">
            <a:avLst/>
          </a:prstGeom>
          <a:noFill/>
          <a:ln>
            <a:noFill/>
          </a:ln>
        </p:spPr>
      </p:pic>
      <p:pic>
        <p:nvPicPr>
          <p:cNvPr id="166" name="Google Shape;166;p2"/>
          <p:cNvPicPr preferRelativeResize="0"/>
          <p:nvPr/>
        </p:nvPicPr>
        <p:blipFill rotWithShape="1">
          <a:blip r:embed="rId6">
            <a:alphaModFix/>
          </a:blip>
          <a:srcRect/>
          <a:stretch/>
        </p:blipFill>
        <p:spPr>
          <a:xfrm>
            <a:off x="1780862" y="892893"/>
            <a:ext cx="616945" cy="619699"/>
          </a:xfrm>
          <a:prstGeom prst="rect">
            <a:avLst/>
          </a:prstGeom>
          <a:noFill/>
          <a:ln>
            <a:noFill/>
          </a:ln>
        </p:spPr>
      </p:pic>
    </p:spTree>
    <p:extLst>
      <p:ext uri="{BB962C8B-B14F-4D97-AF65-F5344CB8AC3E}">
        <p14:creationId xmlns:p14="http://schemas.microsoft.com/office/powerpoint/2010/main" val="406198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1263840" y="519921"/>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Garamond"/>
              <a:buNone/>
            </a:pPr>
            <a:r>
              <a:rPr lang="es-CL" sz="4800" b="1" u="sng" dirty="0">
                <a:solidFill>
                  <a:srgbClr val="0070C0"/>
                </a:solidFill>
              </a:rPr>
              <a:t>Hoja de ruta: ¿</a:t>
            </a:r>
            <a:r>
              <a:rPr lang="es-CL" sz="4800" b="1" u="sng" dirty="0" err="1">
                <a:solidFill>
                  <a:srgbClr val="0070C0"/>
                </a:solidFill>
              </a:rPr>
              <a:t>Preparad@s</a:t>
            </a:r>
            <a:r>
              <a:rPr lang="es-CL" sz="4800" b="1" u="sng" dirty="0">
                <a:solidFill>
                  <a:srgbClr val="0070C0"/>
                </a:solidFill>
              </a:rPr>
              <a:t>? </a:t>
            </a:r>
            <a:endParaRPr sz="4800" b="1" u="sng" dirty="0">
              <a:solidFill>
                <a:srgbClr val="0070C0"/>
              </a:solidFill>
            </a:endParaRPr>
          </a:p>
        </p:txBody>
      </p:sp>
      <p:pic>
        <p:nvPicPr>
          <p:cNvPr id="160" name="Google Shape;160;p2"/>
          <p:cNvPicPr preferRelativeResize="0">
            <a:picLocks noGrp="1"/>
          </p:cNvPicPr>
          <p:nvPr>
            <p:ph type="body" idx="1"/>
          </p:nvPr>
        </p:nvPicPr>
        <p:blipFill rotWithShape="1">
          <a:blip r:embed="rId3">
            <a:alphaModFix/>
          </a:blip>
          <a:srcRect/>
          <a:stretch/>
        </p:blipFill>
        <p:spPr>
          <a:xfrm>
            <a:off x="45800" y="0"/>
            <a:ext cx="2179015" cy="1452677"/>
          </a:xfrm>
          <a:prstGeom prst="rect">
            <a:avLst/>
          </a:prstGeom>
          <a:noFill/>
          <a:ln>
            <a:noFill/>
          </a:ln>
        </p:spPr>
      </p:pic>
      <p:pic>
        <p:nvPicPr>
          <p:cNvPr id="161" name="Google Shape;161;p2"/>
          <p:cNvPicPr preferRelativeResize="0"/>
          <p:nvPr/>
        </p:nvPicPr>
        <p:blipFill rotWithShape="1">
          <a:blip r:embed="rId4">
            <a:alphaModFix/>
          </a:blip>
          <a:srcRect/>
          <a:stretch/>
        </p:blipFill>
        <p:spPr>
          <a:xfrm>
            <a:off x="5288096" y="105616"/>
            <a:ext cx="2334241" cy="774080"/>
          </a:xfrm>
          <a:prstGeom prst="rect">
            <a:avLst/>
          </a:prstGeom>
          <a:noFill/>
          <a:ln>
            <a:noFill/>
          </a:ln>
        </p:spPr>
      </p:pic>
      <p:pic>
        <p:nvPicPr>
          <p:cNvPr id="162" name="Google Shape;162;p2"/>
          <p:cNvPicPr preferRelativeResize="0"/>
          <p:nvPr/>
        </p:nvPicPr>
        <p:blipFill rotWithShape="1">
          <a:blip r:embed="rId5">
            <a:alphaModFix/>
          </a:blip>
          <a:srcRect/>
          <a:stretch/>
        </p:blipFill>
        <p:spPr>
          <a:xfrm>
            <a:off x="9874326" y="405122"/>
            <a:ext cx="2131764" cy="1598823"/>
          </a:xfrm>
          <a:prstGeom prst="rect">
            <a:avLst/>
          </a:prstGeom>
          <a:noFill/>
          <a:ln>
            <a:noFill/>
          </a:ln>
        </p:spPr>
      </p:pic>
      <p:sp>
        <p:nvSpPr>
          <p:cNvPr id="164" name="Google Shape;164;p2"/>
          <p:cNvSpPr txBox="1"/>
          <p:nvPr/>
        </p:nvSpPr>
        <p:spPr>
          <a:xfrm>
            <a:off x="1263840" y="1868680"/>
            <a:ext cx="9397500" cy="33547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dirty="0">
                <a:solidFill>
                  <a:schemeClr val="dk1"/>
                </a:solidFill>
                <a:latin typeface="Garamond"/>
                <a:ea typeface="Garamond"/>
                <a:cs typeface="Garamond"/>
                <a:sym typeface="Garamond"/>
              </a:rPr>
              <a:t>FECHAS IMPORTANTES: </a:t>
            </a:r>
          </a:p>
          <a:p>
            <a:pPr marL="0" marR="0" lvl="0" indent="0" algn="l" rtl="0">
              <a:spcBef>
                <a:spcPts val="0"/>
              </a:spcBef>
              <a:spcAft>
                <a:spcPts val="0"/>
              </a:spcAft>
              <a:buNone/>
            </a:pPr>
            <a:endParaRPr dirty="0"/>
          </a:p>
          <a:p>
            <a:pPr lvl="0"/>
            <a:r>
              <a:rPr lang="es-CL" sz="1800" dirty="0">
                <a:solidFill>
                  <a:schemeClr val="dk1"/>
                </a:solidFill>
                <a:latin typeface="Garamond"/>
                <a:ea typeface="Garamond"/>
                <a:cs typeface="Garamond"/>
                <a:sym typeface="Garamond"/>
              </a:rPr>
              <a:t>-</a:t>
            </a:r>
            <a:r>
              <a:rPr lang="es-CL" sz="1800" b="1" u="sng" dirty="0">
                <a:solidFill>
                  <a:schemeClr val="dk1"/>
                </a:solidFill>
                <a:latin typeface="Garamond"/>
                <a:ea typeface="Garamond"/>
                <a:cs typeface="Garamond"/>
                <a:sym typeface="Garamond"/>
              </a:rPr>
              <a:t>Lunes 08 de septiembre </a:t>
            </a:r>
            <a:r>
              <a:rPr lang="es-CL" sz="1800" b="1" dirty="0">
                <a:solidFill>
                  <a:schemeClr val="dk1"/>
                </a:solidFill>
                <a:latin typeface="Garamond"/>
                <a:ea typeface="Garamond"/>
                <a:cs typeface="Garamond"/>
                <a:sym typeface="Garamond"/>
              </a:rPr>
              <a:t>PRE SELECCIÓN DE DIFERENCIADOS Y PLAN COMÚN (estudio de interés) </a:t>
            </a:r>
            <a:r>
              <a:rPr lang="es-CL" sz="1800" dirty="0">
                <a:solidFill>
                  <a:schemeClr val="dk1"/>
                </a:solidFill>
                <a:latin typeface="Garamond"/>
                <a:ea typeface="Garamond"/>
                <a:cs typeface="Garamond"/>
                <a:sym typeface="Garamond"/>
              </a:rPr>
              <a:t>para 2dos medios en su sala a través de un código QR, desde las 08:00 a las 09:30 </a:t>
            </a:r>
            <a:r>
              <a:rPr lang="es-CL" sz="1800" dirty="0" err="1">
                <a:solidFill>
                  <a:schemeClr val="dk1"/>
                </a:solidFill>
                <a:latin typeface="Garamond"/>
                <a:ea typeface="Garamond"/>
                <a:cs typeface="Garamond"/>
                <a:sym typeface="Garamond"/>
              </a:rPr>
              <a:t>hrs</a:t>
            </a:r>
            <a:r>
              <a:rPr lang="es-CL" sz="1800" dirty="0">
                <a:solidFill>
                  <a:schemeClr val="dk1"/>
                </a:solidFill>
                <a:latin typeface="Garamond"/>
                <a:ea typeface="Garamond"/>
                <a:cs typeface="Garamond"/>
                <a:sym typeface="Garamond"/>
              </a:rPr>
              <a:t>. </a:t>
            </a:r>
          </a:p>
          <a:p>
            <a:pPr lvl="0"/>
            <a:endParaRPr lang="es-CL" sz="1800" dirty="0">
              <a:solidFill>
                <a:schemeClr val="dk1"/>
              </a:solidFill>
              <a:latin typeface="Garamond"/>
              <a:ea typeface="Garamond"/>
              <a:cs typeface="Garamond"/>
              <a:sym typeface="Garamond"/>
            </a:endParaRPr>
          </a:p>
          <a:p>
            <a:pPr lvl="0"/>
            <a:r>
              <a:rPr lang="es-CL" sz="1800" dirty="0">
                <a:solidFill>
                  <a:schemeClr val="dk1"/>
                </a:solidFill>
                <a:latin typeface="Garamond"/>
                <a:ea typeface="Garamond"/>
                <a:cs typeface="Garamond"/>
                <a:sym typeface="Garamond"/>
              </a:rPr>
              <a:t>-</a:t>
            </a:r>
            <a:r>
              <a:rPr lang="es-CL" sz="1800" b="1" u="sng" dirty="0">
                <a:solidFill>
                  <a:schemeClr val="dk1"/>
                </a:solidFill>
                <a:latin typeface="Garamond"/>
                <a:ea typeface="Garamond"/>
                <a:cs typeface="Garamond"/>
                <a:sym typeface="Garamond"/>
              </a:rPr>
              <a:t>Lunes 15 de septiembre</a:t>
            </a:r>
            <a:r>
              <a:rPr lang="es-CL" sz="1800" dirty="0">
                <a:solidFill>
                  <a:schemeClr val="dk1"/>
                </a:solidFill>
                <a:latin typeface="Garamond"/>
                <a:ea typeface="Garamond"/>
                <a:cs typeface="Garamond"/>
                <a:sym typeface="Garamond"/>
              </a:rPr>
              <a:t>.</a:t>
            </a:r>
            <a:r>
              <a:rPr lang="es-CL" sz="1800" b="1" dirty="0">
                <a:latin typeface="Garamond" panose="02020404030301010803" pitchFamily="18" charset="0"/>
              </a:rPr>
              <a:t> PROCESO DE ELECTIVIDAD DE DIFERENCIADOS Y PLAN COMÚN DEFINITIVA 2026</a:t>
            </a:r>
            <a:r>
              <a:rPr lang="es-CL" sz="1800" dirty="0">
                <a:latin typeface="Garamond" panose="02020404030301010803" pitchFamily="18" charset="0"/>
              </a:rPr>
              <a:t>,</a:t>
            </a:r>
            <a:r>
              <a:rPr lang="es-CL" sz="1800" b="1" dirty="0">
                <a:latin typeface="Garamond" panose="02020404030301010803" pitchFamily="18" charset="0"/>
              </a:rPr>
              <a:t> </a:t>
            </a:r>
            <a:r>
              <a:rPr lang="es-CL" sz="1800" dirty="0">
                <a:latin typeface="Garamond" panose="02020404030301010803" pitchFamily="18" charset="0"/>
              </a:rPr>
              <a:t>para 2do medio mediante código QR en su sala</a:t>
            </a:r>
            <a:r>
              <a:rPr lang="es-CL" sz="1800" b="1" dirty="0">
                <a:latin typeface="Garamond" panose="02020404030301010803" pitchFamily="18" charset="0"/>
              </a:rPr>
              <a:t> </a:t>
            </a:r>
            <a:r>
              <a:rPr lang="es-CL" sz="1800" dirty="0">
                <a:latin typeface="Garamond" panose="02020404030301010803" pitchFamily="18" charset="0"/>
              </a:rPr>
              <a:t>.</a:t>
            </a:r>
          </a:p>
          <a:p>
            <a:pPr lvl="0"/>
            <a:endParaRPr lang="es-CL" sz="1800" dirty="0">
              <a:latin typeface="Garamond" panose="02020404030301010803" pitchFamily="18" charset="0"/>
            </a:endParaRPr>
          </a:p>
          <a:p>
            <a:pPr lvl="0"/>
            <a:r>
              <a:rPr lang="es-CL" sz="1800" dirty="0">
                <a:solidFill>
                  <a:schemeClr val="dk1"/>
                </a:solidFill>
                <a:latin typeface="Garamond"/>
                <a:sym typeface="Garamond"/>
              </a:rPr>
              <a:t>-</a:t>
            </a:r>
            <a:r>
              <a:rPr lang="es-CL" sz="1800" b="1" u="sng" dirty="0">
                <a:solidFill>
                  <a:schemeClr val="dk1"/>
                </a:solidFill>
                <a:latin typeface="Garamond"/>
                <a:sym typeface="Garamond"/>
              </a:rPr>
              <a:t>Martes 24 de septiembre </a:t>
            </a:r>
            <a:r>
              <a:rPr lang="es-CL" sz="1800" b="1" dirty="0">
                <a:solidFill>
                  <a:schemeClr val="dk1"/>
                </a:solidFill>
                <a:latin typeface="Garamond"/>
                <a:sym typeface="Garamond"/>
              </a:rPr>
              <a:t>PROCESO DE ELECTIVIDAD DE ASIGNATURAS JEC, </a:t>
            </a:r>
            <a:r>
              <a:rPr lang="es-CL" sz="1800" dirty="0">
                <a:solidFill>
                  <a:schemeClr val="dk1"/>
                </a:solidFill>
                <a:latin typeface="Garamond"/>
                <a:sym typeface="Garamond"/>
              </a:rPr>
              <a:t>para segundos medios en hall de biblioteca</a:t>
            </a:r>
            <a:r>
              <a:rPr lang="es-CL" sz="1800" b="1" dirty="0">
                <a:solidFill>
                  <a:schemeClr val="dk1"/>
                </a:solidFill>
                <a:latin typeface="Garamond"/>
                <a:sym typeface="Garamond"/>
              </a:rPr>
              <a:t> </a:t>
            </a:r>
            <a:r>
              <a:rPr lang="es-CL" sz="1800" dirty="0">
                <a:solidFill>
                  <a:schemeClr val="dk1"/>
                </a:solidFill>
                <a:latin typeface="Garamond"/>
                <a:sym typeface="Garamond"/>
              </a:rPr>
              <a:t>de 08:00 A 09:30, por orden de llegada.</a:t>
            </a:r>
            <a:endParaRPr lang="es-CL" sz="1800" dirty="0">
              <a:solidFill>
                <a:schemeClr val="dk1"/>
              </a:solidFill>
              <a:latin typeface="Garamond"/>
              <a:ea typeface="Garamond"/>
              <a:cs typeface="Garamond"/>
              <a:sym typeface="Garamond"/>
            </a:endParaRPr>
          </a:p>
          <a:p>
            <a:endParaRPr sz="1800" b="1" dirty="0">
              <a:solidFill>
                <a:schemeClr val="dk1"/>
              </a:solidFill>
              <a:latin typeface="Garamond"/>
              <a:ea typeface="Garamond"/>
              <a:cs typeface="Garamond"/>
              <a:sym typeface="Garamond"/>
            </a:endParaRPr>
          </a:p>
        </p:txBody>
      </p:sp>
      <p:pic>
        <p:nvPicPr>
          <p:cNvPr id="165" name="Google Shape;165;p2"/>
          <p:cNvPicPr preferRelativeResize="0"/>
          <p:nvPr/>
        </p:nvPicPr>
        <p:blipFill rotWithShape="1">
          <a:blip r:embed="rId6">
            <a:alphaModFix/>
          </a:blip>
          <a:srcRect/>
          <a:stretch/>
        </p:blipFill>
        <p:spPr>
          <a:xfrm>
            <a:off x="751671" y="1639954"/>
            <a:ext cx="616945" cy="619699"/>
          </a:xfrm>
          <a:prstGeom prst="rect">
            <a:avLst/>
          </a:prstGeom>
          <a:noFill/>
          <a:ln>
            <a:noFill/>
          </a:ln>
        </p:spPr>
      </p:pic>
      <p:pic>
        <p:nvPicPr>
          <p:cNvPr id="166" name="Google Shape;166;p2"/>
          <p:cNvPicPr preferRelativeResize="0"/>
          <p:nvPr/>
        </p:nvPicPr>
        <p:blipFill rotWithShape="1">
          <a:blip r:embed="rId6">
            <a:alphaModFix/>
          </a:blip>
          <a:srcRect/>
          <a:stretch/>
        </p:blipFill>
        <p:spPr>
          <a:xfrm>
            <a:off x="1780862" y="892893"/>
            <a:ext cx="616945" cy="619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1413097" y="221641"/>
            <a:ext cx="9601196" cy="107300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B050"/>
              </a:buClr>
              <a:buSzPts val="4000"/>
              <a:buFont typeface="Garamond"/>
              <a:buNone/>
            </a:pPr>
            <a:r>
              <a:rPr lang="es-CL" sz="4000" b="1">
                <a:solidFill>
                  <a:srgbClr val="00B050"/>
                </a:solidFill>
              </a:rPr>
              <a:t> </a:t>
            </a:r>
            <a:endParaRPr sz="4000" b="1">
              <a:solidFill>
                <a:srgbClr val="00B050"/>
              </a:solidFill>
            </a:endParaRPr>
          </a:p>
        </p:txBody>
      </p:sp>
      <p:sp>
        <p:nvSpPr>
          <p:cNvPr id="172" name="Google Shape;172;p3"/>
          <p:cNvSpPr txBox="1">
            <a:spLocks noGrp="1"/>
          </p:cNvSpPr>
          <p:nvPr>
            <p:ph type="body" idx="1"/>
          </p:nvPr>
        </p:nvSpPr>
        <p:spPr>
          <a:xfrm>
            <a:off x="235499" y="853535"/>
            <a:ext cx="11217244" cy="4734962"/>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s-CL" b="1" dirty="0"/>
              <a:t>                                      Plan de Estudios Terceros Medios</a:t>
            </a:r>
            <a:endParaRPr dirty="0"/>
          </a:p>
          <a:p>
            <a:pPr marL="285750" lvl="0" indent="-285750" algn="l" rtl="0">
              <a:spcBef>
                <a:spcPts val="1080"/>
              </a:spcBef>
              <a:spcAft>
                <a:spcPts val="0"/>
              </a:spcAft>
              <a:buSzPts val="2760"/>
              <a:buChar char="•"/>
            </a:pPr>
            <a:r>
              <a:rPr lang="es-CL" b="1" dirty="0"/>
              <a:t>                               </a:t>
            </a:r>
            <a:endParaRPr dirty="0"/>
          </a:p>
        </p:txBody>
      </p:sp>
      <p:pic>
        <p:nvPicPr>
          <p:cNvPr id="174" name="Google Shape;174;p3"/>
          <p:cNvPicPr preferRelativeResize="0"/>
          <p:nvPr/>
        </p:nvPicPr>
        <p:blipFill rotWithShape="1">
          <a:blip r:embed="rId3">
            <a:alphaModFix/>
          </a:blip>
          <a:srcRect/>
          <a:stretch/>
        </p:blipFill>
        <p:spPr>
          <a:xfrm>
            <a:off x="8397937" y="758143"/>
            <a:ext cx="2962275" cy="1543050"/>
          </a:xfrm>
          <a:prstGeom prst="rect">
            <a:avLst/>
          </a:prstGeom>
          <a:noFill/>
          <a:ln>
            <a:noFill/>
          </a:ln>
        </p:spPr>
      </p:pic>
      <p:pic>
        <p:nvPicPr>
          <p:cNvPr id="176" name="Google Shape;176;p3"/>
          <p:cNvPicPr preferRelativeResize="0"/>
          <p:nvPr/>
        </p:nvPicPr>
        <p:blipFill rotWithShape="1">
          <a:blip r:embed="rId4">
            <a:alphaModFix/>
          </a:blip>
          <a:srcRect/>
          <a:stretch/>
        </p:blipFill>
        <p:spPr>
          <a:xfrm>
            <a:off x="235499" y="79455"/>
            <a:ext cx="2334241" cy="774080"/>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3460315559"/>
              </p:ext>
            </p:extLst>
          </p:nvPr>
        </p:nvGraphicFramePr>
        <p:xfrm>
          <a:off x="457200" y="2418577"/>
          <a:ext cx="11255829" cy="3149951"/>
        </p:xfrm>
        <a:graphic>
          <a:graphicData uri="http://schemas.openxmlformats.org/drawingml/2006/table">
            <a:tbl>
              <a:tblPr firstRow="1" bandRow="1">
                <a:tableStyleId>{027187F7-2FAB-4470-8B3C-3254CDBF6279}</a:tableStyleId>
              </a:tblPr>
              <a:tblGrid>
                <a:gridCol w="3131772">
                  <a:extLst>
                    <a:ext uri="{9D8B030D-6E8A-4147-A177-3AD203B41FA5}">
                      <a16:colId xmlns:a16="http://schemas.microsoft.com/office/drawing/2014/main" val="20000"/>
                    </a:ext>
                  </a:extLst>
                </a:gridCol>
                <a:gridCol w="2364184">
                  <a:extLst>
                    <a:ext uri="{9D8B030D-6E8A-4147-A177-3AD203B41FA5}">
                      <a16:colId xmlns:a16="http://schemas.microsoft.com/office/drawing/2014/main" val="20001"/>
                    </a:ext>
                  </a:extLst>
                </a:gridCol>
                <a:gridCol w="2547004">
                  <a:extLst>
                    <a:ext uri="{9D8B030D-6E8A-4147-A177-3AD203B41FA5}">
                      <a16:colId xmlns:a16="http://schemas.microsoft.com/office/drawing/2014/main" val="20002"/>
                    </a:ext>
                  </a:extLst>
                </a:gridCol>
                <a:gridCol w="3212869">
                  <a:extLst>
                    <a:ext uri="{9D8B030D-6E8A-4147-A177-3AD203B41FA5}">
                      <a16:colId xmlns:a16="http://schemas.microsoft.com/office/drawing/2014/main" val="20003"/>
                    </a:ext>
                  </a:extLst>
                </a:gridCol>
              </a:tblGrid>
              <a:tr h="711551">
                <a:tc>
                  <a:txBody>
                    <a:bodyPr/>
                    <a:lstStyle/>
                    <a:p>
                      <a:r>
                        <a:rPr lang="es-CL" dirty="0"/>
                        <a:t>ASIGNATURAS DE FORMACIÓN GENERAL (14 HRS)</a:t>
                      </a:r>
                    </a:p>
                  </a:txBody>
                  <a:tcPr/>
                </a:tc>
                <a:tc>
                  <a:txBody>
                    <a:bodyPr/>
                    <a:lstStyle/>
                    <a:p>
                      <a:r>
                        <a:rPr lang="es-CL" dirty="0"/>
                        <a:t>ASIGNATURA ELECTIVA PLAN COMÚN  (2 HRS)</a:t>
                      </a:r>
                    </a:p>
                  </a:txBody>
                  <a:tcPr/>
                </a:tc>
                <a:tc>
                  <a:txBody>
                    <a:bodyPr/>
                    <a:lstStyle/>
                    <a:p>
                      <a:r>
                        <a:rPr lang="es-CL" dirty="0"/>
                        <a:t>ASIGNATURAS PLAN DIFERENCIADO (18 HRS)</a:t>
                      </a:r>
                    </a:p>
                  </a:txBody>
                  <a:tcPr/>
                </a:tc>
                <a:tc>
                  <a:txBody>
                    <a:bodyPr/>
                    <a:lstStyle/>
                    <a:p>
                      <a:r>
                        <a:rPr lang="es-CL" dirty="0"/>
                        <a:t>HORAS DE LIBRE DISPOSICIÓN JEC  (8 HRS)</a:t>
                      </a:r>
                    </a:p>
                  </a:txBody>
                  <a:tcPr/>
                </a:tc>
                <a:extLst>
                  <a:ext uri="{0D108BD9-81ED-4DB2-BD59-A6C34878D82A}">
                    <a16:rowId xmlns:a16="http://schemas.microsoft.com/office/drawing/2014/main" val="10000"/>
                  </a:ext>
                </a:extLst>
              </a:tr>
              <a:tr h="360717">
                <a:tc>
                  <a:txBody>
                    <a:bodyPr/>
                    <a:lstStyle/>
                    <a:p>
                      <a:r>
                        <a:rPr lang="es-CL" b="1" dirty="0"/>
                        <a:t>Lengua y Literatura 3 </a:t>
                      </a:r>
                      <a:r>
                        <a:rPr lang="es-CL" b="1" dirty="0" err="1"/>
                        <a:t>hrs</a:t>
                      </a:r>
                      <a:r>
                        <a:rPr lang="es-CL" b="1" dirty="0"/>
                        <a:t>.</a:t>
                      </a:r>
                    </a:p>
                    <a:p>
                      <a:r>
                        <a:rPr lang="es-CL" b="1" dirty="0"/>
                        <a:t>Matemática 3hrs.</a:t>
                      </a:r>
                    </a:p>
                    <a:p>
                      <a:r>
                        <a:rPr lang="es-CL" b="1" dirty="0"/>
                        <a:t>Inglés  2 </a:t>
                      </a:r>
                      <a:r>
                        <a:rPr lang="es-CL" b="1" dirty="0" err="1"/>
                        <a:t>hrs</a:t>
                      </a:r>
                      <a:r>
                        <a:rPr lang="es-CL" b="1" dirty="0"/>
                        <a:t>.</a:t>
                      </a:r>
                    </a:p>
                    <a:p>
                      <a:r>
                        <a:rPr lang="es-CL" b="1" dirty="0"/>
                        <a:t>Filosofía 2 </a:t>
                      </a:r>
                      <a:r>
                        <a:rPr lang="es-CL" b="1" dirty="0" err="1"/>
                        <a:t>hrs</a:t>
                      </a:r>
                      <a:r>
                        <a:rPr lang="es-CL" b="1" dirty="0"/>
                        <a:t>.</a:t>
                      </a:r>
                    </a:p>
                    <a:p>
                      <a:r>
                        <a:rPr lang="es-CL" b="1" dirty="0"/>
                        <a:t>Educación Ciudadana 2hrs.</a:t>
                      </a:r>
                    </a:p>
                    <a:p>
                      <a:r>
                        <a:rPr lang="es-CL" b="1" dirty="0"/>
                        <a:t>Ciencias para la Ciudadanía 2 </a:t>
                      </a:r>
                      <a:r>
                        <a:rPr lang="es-CL" b="1" dirty="0" err="1"/>
                        <a:t>hrs</a:t>
                      </a:r>
                      <a:r>
                        <a:rPr lang="es-CL" b="1" dirty="0"/>
                        <a:t>.</a:t>
                      </a:r>
                    </a:p>
                    <a:p>
                      <a:endParaRPr lang="es-CL" b="1" dirty="0"/>
                    </a:p>
                    <a:p>
                      <a:endParaRPr lang="es-CL" dirty="0"/>
                    </a:p>
                  </a:txBody>
                  <a:tcPr/>
                </a:tc>
                <a:tc>
                  <a:txBody>
                    <a:bodyPr/>
                    <a:lstStyle/>
                    <a:p>
                      <a:r>
                        <a:rPr lang="es-CL" b="1" u="sng" dirty="0"/>
                        <a:t>Elegir solo 1 asignatura</a:t>
                      </a:r>
                      <a:r>
                        <a:rPr lang="es-CL" b="1" dirty="0"/>
                        <a:t>:</a:t>
                      </a:r>
                    </a:p>
                    <a:p>
                      <a:r>
                        <a:rPr lang="es-CL" b="1" dirty="0"/>
                        <a:t>Historia 2 </a:t>
                      </a:r>
                      <a:r>
                        <a:rPr lang="es-CL" b="1" dirty="0" err="1"/>
                        <a:t>hrs</a:t>
                      </a:r>
                      <a:r>
                        <a:rPr lang="es-CL" b="1" dirty="0"/>
                        <a:t>.</a:t>
                      </a:r>
                    </a:p>
                    <a:p>
                      <a:r>
                        <a:rPr lang="es-CL" b="1" dirty="0"/>
                        <a:t>Artes 2 </a:t>
                      </a:r>
                      <a:r>
                        <a:rPr lang="es-CL" b="1" dirty="0" err="1"/>
                        <a:t>hrs</a:t>
                      </a:r>
                      <a:r>
                        <a:rPr lang="es-CL" b="1" dirty="0"/>
                        <a:t>.</a:t>
                      </a:r>
                    </a:p>
                    <a:p>
                      <a:r>
                        <a:rPr lang="es-CL" b="1" dirty="0"/>
                        <a:t>Música 2 </a:t>
                      </a:r>
                      <a:r>
                        <a:rPr lang="es-CL" b="1" dirty="0" err="1"/>
                        <a:t>hrs</a:t>
                      </a:r>
                      <a:r>
                        <a:rPr lang="es-CL" b="1" dirty="0"/>
                        <a:t>.</a:t>
                      </a:r>
                    </a:p>
                    <a:p>
                      <a:r>
                        <a:rPr lang="es-CL" b="1" dirty="0"/>
                        <a:t>Educación Física 2 </a:t>
                      </a:r>
                      <a:r>
                        <a:rPr lang="es-CL" b="1" dirty="0" err="1"/>
                        <a:t>hrs</a:t>
                      </a:r>
                      <a:r>
                        <a:rPr lang="es-CL" b="1" dirty="0"/>
                        <a:t>.</a:t>
                      </a:r>
                    </a:p>
                  </a:txBody>
                  <a:tcPr/>
                </a:tc>
                <a:tc>
                  <a:txBody>
                    <a:bodyPr/>
                    <a:lstStyle/>
                    <a:p>
                      <a:r>
                        <a:rPr lang="es-CL" b="1" dirty="0"/>
                        <a:t>Área A  Humanidades</a:t>
                      </a:r>
                    </a:p>
                    <a:p>
                      <a:r>
                        <a:rPr lang="es-CL" b="1" dirty="0"/>
                        <a:t>Área B    Ciencias</a:t>
                      </a:r>
                    </a:p>
                    <a:p>
                      <a:r>
                        <a:rPr lang="es-CL" b="1" dirty="0"/>
                        <a:t>Área C    Artes y deportes </a:t>
                      </a:r>
                    </a:p>
                    <a:p>
                      <a:endParaRPr lang="es-CL" dirty="0"/>
                    </a:p>
                    <a:p>
                      <a:r>
                        <a:rPr lang="es-CL" b="1" dirty="0"/>
                        <a:t>Opciones: </a:t>
                      </a:r>
                    </a:p>
                    <a:p>
                      <a:r>
                        <a:rPr lang="es-CL" b="1" dirty="0"/>
                        <a:t>1. Elegir 1 de cada área.</a:t>
                      </a:r>
                    </a:p>
                    <a:p>
                      <a:r>
                        <a:rPr lang="es-CL" b="1" dirty="0"/>
                        <a:t>2. Elegir 2 de un área y 1 de otra.</a:t>
                      </a:r>
                    </a:p>
                    <a:p>
                      <a:r>
                        <a:rPr lang="es-CL" b="1" u="sng" dirty="0"/>
                        <a:t>NO SE PUEDEN ELEGIR LOS 3 DE UNA MISMA ÁREA.</a:t>
                      </a:r>
                    </a:p>
                  </a:txBody>
                  <a:tcPr/>
                </a:tc>
                <a:tc>
                  <a:txBody>
                    <a:bodyPr/>
                    <a:lstStyle/>
                    <a:p>
                      <a:r>
                        <a:rPr lang="es-CL" b="1" dirty="0"/>
                        <a:t>Orientación y consejo de curso 2 </a:t>
                      </a:r>
                      <a:r>
                        <a:rPr lang="es-CL" b="1" dirty="0" err="1"/>
                        <a:t>hrs</a:t>
                      </a:r>
                      <a:r>
                        <a:rPr lang="es-CL" b="1" dirty="0"/>
                        <a:t>.</a:t>
                      </a:r>
                    </a:p>
                    <a:p>
                      <a:r>
                        <a:rPr lang="es-CL" b="1" dirty="0"/>
                        <a:t>Habilidades Científicas 2 </a:t>
                      </a:r>
                      <a:r>
                        <a:rPr lang="es-CL" b="1" dirty="0" err="1"/>
                        <a:t>hr</a:t>
                      </a:r>
                      <a:r>
                        <a:rPr lang="es-CL" b="1" dirty="0"/>
                        <a:t>.</a:t>
                      </a:r>
                    </a:p>
                    <a:p>
                      <a:r>
                        <a:rPr lang="es-CL" b="1" dirty="0"/>
                        <a:t>Habilidades Cívicas 2 </a:t>
                      </a:r>
                      <a:r>
                        <a:rPr lang="es-CL" b="1" dirty="0" err="1"/>
                        <a:t>hr</a:t>
                      </a:r>
                      <a:r>
                        <a:rPr lang="es-CL" b="1" dirty="0"/>
                        <a:t>.</a:t>
                      </a:r>
                    </a:p>
                    <a:p>
                      <a:r>
                        <a:rPr lang="es-CL" b="1" dirty="0"/>
                        <a:t>Asignaturas JEC (ELEGIR 1) 2 hrs.</a:t>
                      </a:r>
                    </a:p>
                    <a:p>
                      <a:r>
                        <a:rPr lang="es-CL" b="1" dirty="0"/>
                        <a:t>Yoga</a:t>
                      </a:r>
                    </a:p>
                    <a:p>
                      <a:r>
                        <a:rPr lang="es-CL" b="1" dirty="0"/>
                        <a:t>Acondicionamiento Físico</a:t>
                      </a:r>
                    </a:p>
                    <a:p>
                      <a:r>
                        <a:rPr lang="es-CL" b="1" dirty="0"/>
                        <a:t>Emprendimiento</a:t>
                      </a:r>
                    </a:p>
                    <a:p>
                      <a:r>
                        <a:rPr lang="es-CL" b="1" dirty="0"/>
                        <a:t>Ciencias para la Cocina</a:t>
                      </a:r>
                    </a:p>
                    <a:p>
                      <a:r>
                        <a:rPr lang="es-CL" b="1" dirty="0"/>
                        <a:t>Bordado </a:t>
                      </a:r>
                    </a:p>
                    <a:p>
                      <a:r>
                        <a:rPr lang="es-CL" b="1" dirty="0"/>
                        <a:t>Danza Latinoamericana.</a:t>
                      </a:r>
                      <a:r>
                        <a:rPr lang="es-CL" dirty="0"/>
                        <a:t> </a:t>
                      </a:r>
                    </a:p>
                  </a:txBody>
                  <a:tcPr/>
                </a:tc>
                <a:extLst>
                  <a:ext uri="{0D108BD9-81ED-4DB2-BD59-A6C34878D82A}">
                    <a16:rowId xmlns:a16="http://schemas.microsoft.com/office/drawing/2014/main" val="10001"/>
                  </a:ext>
                </a:extLst>
              </a:tr>
            </a:tbl>
          </a:graphicData>
        </a:graphic>
      </p:graphicFrame>
      <p:sp>
        <p:nvSpPr>
          <p:cNvPr id="4" name="Elipse 3"/>
          <p:cNvSpPr/>
          <p:nvPr/>
        </p:nvSpPr>
        <p:spPr>
          <a:xfrm>
            <a:off x="3792163" y="1440345"/>
            <a:ext cx="3668485" cy="817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TOTAL PLAN DE ESTUDIOS: 42 HRS. </a:t>
            </a:r>
          </a:p>
        </p:txBody>
      </p:sp>
    </p:spTree>
    <p:extLst>
      <p:ext uri="{BB962C8B-B14F-4D97-AF65-F5344CB8AC3E}">
        <p14:creationId xmlns:p14="http://schemas.microsoft.com/office/powerpoint/2010/main" val="16835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822"/>
                                        <p:tgtEl>
                                          <p:spTgt spid="17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2">
                                            <p:txEl>
                                              <p:pRg st="1" end="1"/>
                                            </p:txEl>
                                          </p:spTgt>
                                        </p:tgtEl>
                                        <p:attrNameLst>
                                          <p:attrName>style.visibility</p:attrName>
                                        </p:attrNameLst>
                                      </p:cBhvr>
                                      <p:to>
                                        <p:strVal val="visible"/>
                                      </p:to>
                                    </p:set>
                                    <p:animEffect transition="in" filter="fade">
                                      <p:cBhvr>
                                        <p:cTn id="10" dur="1822"/>
                                        <p:tgtEl>
                                          <p:spTgt spid="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1413097" y="221641"/>
            <a:ext cx="9601196" cy="107300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B050"/>
              </a:buClr>
              <a:buSzPts val="4000"/>
              <a:buFont typeface="Garamond"/>
              <a:buNone/>
            </a:pPr>
            <a:r>
              <a:rPr lang="es-CL" sz="4000" b="1">
                <a:solidFill>
                  <a:srgbClr val="00B050"/>
                </a:solidFill>
              </a:rPr>
              <a:t> </a:t>
            </a:r>
            <a:endParaRPr sz="4000" b="1">
              <a:solidFill>
                <a:srgbClr val="00B050"/>
              </a:solidFill>
            </a:endParaRPr>
          </a:p>
        </p:txBody>
      </p:sp>
      <p:sp>
        <p:nvSpPr>
          <p:cNvPr id="172" name="Google Shape;172;p3"/>
          <p:cNvSpPr txBox="1">
            <a:spLocks noGrp="1"/>
          </p:cNvSpPr>
          <p:nvPr>
            <p:ph type="body" idx="1"/>
          </p:nvPr>
        </p:nvSpPr>
        <p:spPr>
          <a:xfrm>
            <a:off x="235499" y="853535"/>
            <a:ext cx="11217244" cy="4734962"/>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s-CL" b="1" dirty="0"/>
              <a:t>                  Electivos de Formación Diferenciada:  Área A</a:t>
            </a:r>
            <a:endParaRPr dirty="0"/>
          </a:p>
          <a:p>
            <a:pPr marL="285750" lvl="0" indent="-285750" algn="l" rtl="0">
              <a:spcBef>
                <a:spcPts val="1080"/>
              </a:spcBef>
              <a:spcAft>
                <a:spcPts val="0"/>
              </a:spcAft>
              <a:buSzPts val="2760"/>
              <a:buChar char="•"/>
            </a:pPr>
            <a:r>
              <a:rPr lang="es-CL" b="1" dirty="0"/>
              <a:t>                               </a:t>
            </a:r>
            <a:r>
              <a:rPr lang="es-CL" b="1" dirty="0">
                <a:highlight>
                  <a:srgbClr val="FFFF00"/>
                </a:highlight>
              </a:rPr>
              <a:t>Dictados en el 2025, como referencia</a:t>
            </a:r>
            <a:endParaRPr dirty="0">
              <a:highlight>
                <a:srgbClr val="FFFF00"/>
              </a:highlight>
            </a:endParaRPr>
          </a:p>
        </p:txBody>
      </p:sp>
      <p:graphicFrame>
        <p:nvGraphicFramePr>
          <p:cNvPr id="173" name="Google Shape;173;p3"/>
          <p:cNvGraphicFramePr/>
          <p:nvPr>
            <p:extLst>
              <p:ext uri="{D42A27DB-BD31-4B8C-83A1-F6EECF244321}">
                <p14:modId xmlns:p14="http://schemas.microsoft.com/office/powerpoint/2010/main" val="2664719663"/>
              </p:ext>
            </p:extLst>
          </p:nvPr>
        </p:nvGraphicFramePr>
        <p:xfrm>
          <a:off x="1608462" y="2680669"/>
          <a:ext cx="9088900" cy="2291120"/>
        </p:xfrm>
        <a:graphic>
          <a:graphicData uri="http://schemas.openxmlformats.org/drawingml/2006/table">
            <a:tbl>
              <a:tblPr firstRow="1" bandRow="1">
                <a:noFill/>
                <a:tableStyleId>{027187F7-2FAB-4470-8B3C-3254CDBF6279}</a:tableStyleId>
              </a:tblPr>
              <a:tblGrid>
                <a:gridCol w="4544450">
                  <a:extLst>
                    <a:ext uri="{9D8B030D-6E8A-4147-A177-3AD203B41FA5}">
                      <a16:colId xmlns:a16="http://schemas.microsoft.com/office/drawing/2014/main" val="20000"/>
                    </a:ext>
                  </a:extLst>
                </a:gridCol>
                <a:gridCol w="45444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s-CL" sz="1800" u="none" strike="noStrike" cap="none" dirty="0"/>
                        <a:t>ÁREA A HUMANISTA  3ro Medio </a:t>
                      </a: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aramond"/>
                        <a:buNone/>
                      </a:pPr>
                      <a:r>
                        <a:rPr lang="es-CL" sz="1800" dirty="0"/>
                        <a:t>ÁREA A HUMANISTA 4to Medio</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CL" sz="1800" b="1" u="sng" dirty="0"/>
                        <a:t>Lenguaje</a:t>
                      </a:r>
                      <a:r>
                        <a:rPr lang="es-CL" sz="1800" b="1" dirty="0"/>
                        <a:t>:</a:t>
                      </a:r>
                      <a:r>
                        <a:rPr lang="es-CL" sz="1800" dirty="0"/>
                        <a:t> -</a:t>
                      </a:r>
                      <a:r>
                        <a:rPr lang="es-CL" sz="1800" b="1" dirty="0"/>
                        <a:t>TALLER DE LITERATURA</a:t>
                      </a:r>
                      <a:endParaRPr dirty="0"/>
                    </a:p>
                    <a:p>
                      <a:pPr marL="0" marR="0" lvl="0" indent="0" algn="l" rtl="0">
                        <a:spcBef>
                          <a:spcPts val="0"/>
                        </a:spcBef>
                        <a:spcAft>
                          <a:spcPts val="0"/>
                        </a:spcAft>
                        <a:buNone/>
                      </a:pPr>
                      <a:endParaRPr sz="1200" b="1" dirty="0"/>
                    </a:p>
                  </a:txBody>
                  <a:tcPr marL="91450" marR="91450" marT="45725" marB="45725"/>
                </a:tc>
                <a:tc>
                  <a:txBody>
                    <a:bodyPr/>
                    <a:lstStyle/>
                    <a:p>
                      <a:pPr marL="0" marR="0" lvl="0" indent="0" algn="l" rtl="0">
                        <a:spcBef>
                          <a:spcPts val="0"/>
                        </a:spcBef>
                        <a:spcAft>
                          <a:spcPts val="0"/>
                        </a:spcAft>
                        <a:buNone/>
                      </a:pPr>
                      <a:r>
                        <a:rPr lang="es-CL" sz="1800" b="1" u="sng" dirty="0"/>
                        <a:t>Lengua</a:t>
                      </a:r>
                      <a:r>
                        <a:rPr lang="es-CL" sz="1800" b="1" dirty="0"/>
                        <a:t>je: -LECTURA Y ESCRITURA ESPECIALIZADAS </a:t>
                      </a:r>
                      <a:endParaRPr sz="1800" b="1"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CL" sz="1800" b="1" u="sng" dirty="0"/>
                        <a:t>Filosofía</a:t>
                      </a:r>
                      <a:r>
                        <a:rPr lang="es-CL" sz="1800" b="1" dirty="0"/>
                        <a:t>:</a:t>
                      </a:r>
                      <a:r>
                        <a:rPr lang="es-CL" sz="1800" dirty="0"/>
                        <a:t> -</a:t>
                      </a:r>
                      <a:r>
                        <a:rPr lang="es-CL" sz="1800" b="1" dirty="0"/>
                        <a:t>SEMINARIO DE FILOSOFÍA</a:t>
                      </a:r>
                      <a:endParaRPr dirty="0"/>
                    </a:p>
                    <a:p>
                      <a:pPr marL="0" marR="0" lvl="0" indent="0" algn="l" rtl="0">
                        <a:spcBef>
                          <a:spcPts val="0"/>
                        </a:spcBef>
                        <a:spcAft>
                          <a:spcPts val="0"/>
                        </a:spcAft>
                        <a:buNone/>
                      </a:pPr>
                      <a:endParaRPr sz="1200" b="1" dirty="0"/>
                    </a:p>
                  </a:txBody>
                  <a:tcPr marL="91450" marR="91450" marT="45725" marB="45725"/>
                </a:tc>
                <a:tc>
                  <a:txBody>
                    <a:bodyPr/>
                    <a:lstStyle/>
                    <a:p>
                      <a:pPr marL="0" marR="0" lvl="0" indent="0" algn="l" rtl="0">
                        <a:spcBef>
                          <a:spcPts val="0"/>
                        </a:spcBef>
                        <a:spcAft>
                          <a:spcPts val="0"/>
                        </a:spcAft>
                        <a:buNone/>
                      </a:pPr>
                      <a:r>
                        <a:rPr lang="es-CL" sz="1800" b="1" u="sng" dirty="0"/>
                        <a:t>Filosofía</a:t>
                      </a:r>
                      <a:r>
                        <a:rPr lang="es-CL" sz="1800" b="1" dirty="0"/>
                        <a:t>:</a:t>
                      </a:r>
                      <a:r>
                        <a:rPr lang="es-CL" sz="1800" dirty="0"/>
                        <a:t> -</a:t>
                      </a:r>
                      <a:r>
                        <a:rPr lang="es-CL" sz="1800" b="1" dirty="0"/>
                        <a:t>FILOSOFÍA POLÍTICA</a:t>
                      </a:r>
                    </a:p>
                    <a:p>
                      <a:pPr marL="0" marR="0" lvl="0" indent="0" algn="l" rtl="0">
                        <a:spcBef>
                          <a:spcPts val="0"/>
                        </a:spcBef>
                        <a:spcAft>
                          <a:spcPts val="0"/>
                        </a:spcAft>
                        <a:buNone/>
                      </a:pPr>
                      <a:r>
                        <a:rPr lang="es-CL" sz="1800" b="1" u="sng" dirty="0"/>
                        <a:t>Filosofía</a:t>
                      </a:r>
                      <a:r>
                        <a:rPr lang="es-CL" sz="1800" b="1" u="none" dirty="0"/>
                        <a:t>: -ESTÉTICA </a:t>
                      </a:r>
                      <a:endParaRPr sz="1800" b="1" u="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s-CL" sz="1800" b="1" u="sng" dirty="0"/>
                        <a:t>Histori</a:t>
                      </a:r>
                      <a:r>
                        <a:rPr lang="es-CL" sz="1800" b="1" dirty="0"/>
                        <a:t>a: -ECONOMÍA Y SOCIEDAD </a:t>
                      </a:r>
                      <a:endParaRPr dirty="0"/>
                    </a:p>
                    <a:p>
                      <a:pPr marL="0" marR="0" lvl="0" indent="0" algn="l" rtl="0">
                        <a:spcBef>
                          <a:spcPts val="0"/>
                        </a:spcBef>
                        <a:spcAft>
                          <a:spcPts val="0"/>
                        </a:spcAft>
                        <a:buNone/>
                      </a:pPr>
                      <a:endParaRPr sz="1200" b="1" dirty="0"/>
                    </a:p>
                  </a:txBody>
                  <a:tcPr marL="91450" marR="91450" marT="45725" marB="45725"/>
                </a:tc>
                <a:tc>
                  <a:txBody>
                    <a:bodyPr/>
                    <a:lstStyle/>
                    <a:p>
                      <a:pPr marL="0" marR="0" lvl="0" indent="0" algn="l" rtl="0">
                        <a:spcBef>
                          <a:spcPts val="0"/>
                        </a:spcBef>
                        <a:spcAft>
                          <a:spcPts val="0"/>
                        </a:spcAft>
                        <a:buNone/>
                      </a:pPr>
                      <a:r>
                        <a:rPr lang="es-CL" sz="1800" b="1" u="sng" dirty="0"/>
                        <a:t>Historia</a:t>
                      </a:r>
                      <a:r>
                        <a:rPr lang="es-CL" sz="1800" b="1" dirty="0"/>
                        <a:t>: -GEOGRAFÍA, TERRITORIOS Y DESAFÍOS SOCIOAMBIENTALES.  </a:t>
                      </a:r>
                      <a:endParaRPr sz="1800" b="1" dirty="0"/>
                    </a:p>
                  </a:txBody>
                  <a:tcPr marL="91450" marR="91450" marT="45725" marB="45725"/>
                </a:tc>
                <a:extLst>
                  <a:ext uri="{0D108BD9-81ED-4DB2-BD59-A6C34878D82A}">
                    <a16:rowId xmlns:a16="http://schemas.microsoft.com/office/drawing/2014/main" val="10003"/>
                  </a:ext>
                </a:extLst>
              </a:tr>
            </a:tbl>
          </a:graphicData>
        </a:graphic>
      </p:graphicFrame>
      <p:pic>
        <p:nvPicPr>
          <p:cNvPr id="174" name="Google Shape;174;p3"/>
          <p:cNvPicPr preferRelativeResize="0"/>
          <p:nvPr/>
        </p:nvPicPr>
        <p:blipFill rotWithShape="1">
          <a:blip r:embed="rId3">
            <a:alphaModFix/>
          </a:blip>
          <a:srcRect/>
          <a:stretch/>
        </p:blipFill>
        <p:spPr>
          <a:xfrm>
            <a:off x="8397937" y="758143"/>
            <a:ext cx="2962275" cy="1543050"/>
          </a:xfrm>
          <a:prstGeom prst="rect">
            <a:avLst/>
          </a:prstGeom>
          <a:noFill/>
          <a:ln>
            <a:noFill/>
          </a:ln>
        </p:spPr>
      </p:pic>
      <p:pic>
        <p:nvPicPr>
          <p:cNvPr id="176" name="Google Shape;176;p3"/>
          <p:cNvPicPr preferRelativeResize="0"/>
          <p:nvPr/>
        </p:nvPicPr>
        <p:blipFill rotWithShape="1">
          <a:blip r:embed="rId4">
            <a:alphaModFix/>
          </a:blip>
          <a:srcRect/>
          <a:stretch/>
        </p:blipFill>
        <p:spPr>
          <a:xfrm>
            <a:off x="235499" y="79455"/>
            <a:ext cx="2334241" cy="774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822"/>
                                        <p:tgtEl>
                                          <p:spTgt spid="17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2">
                                            <p:txEl>
                                              <p:pRg st="1" end="1"/>
                                            </p:txEl>
                                          </p:spTgt>
                                        </p:tgtEl>
                                        <p:attrNameLst>
                                          <p:attrName>style.visibility</p:attrName>
                                        </p:attrNameLst>
                                      </p:cBhvr>
                                      <p:to>
                                        <p:strVal val="visible"/>
                                      </p:to>
                                    </p:set>
                                    <p:animEffect transition="in" filter="fade">
                                      <p:cBhvr>
                                        <p:cTn id="10" dur="1822"/>
                                        <p:tgtEl>
                                          <p:spTgt spid="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1002535" y="995196"/>
            <a:ext cx="10985863" cy="1303867"/>
          </a:xfrm>
          <a:prstGeom prst="rect">
            <a:avLst/>
          </a:prstGeom>
          <a:noFill/>
          <a:ln>
            <a:noFill/>
          </a:ln>
        </p:spPr>
        <p:txBody>
          <a:bodyPr spcFirstLastPara="1" wrap="square" lIns="91425" tIns="45700" rIns="91425" bIns="45700" anchor="ctr" anchorCtr="0">
            <a:normAutofit/>
          </a:bodyPr>
          <a:lstStyle/>
          <a:p>
            <a:pPr lvl="0">
              <a:buSzPts val="2400"/>
            </a:pPr>
            <a:r>
              <a:rPr lang="es-CL" sz="2400" b="1" dirty="0"/>
              <a:t>Electivos de Formación Diferenciada:  Área B</a:t>
            </a:r>
            <a:br>
              <a:rPr lang="es-CL" sz="2400" b="1" dirty="0"/>
            </a:br>
            <a:r>
              <a:rPr lang="es-CL" sz="2400" b="1" dirty="0"/>
              <a:t> </a:t>
            </a:r>
            <a:r>
              <a:rPr lang="es-CL" sz="2400" b="1" dirty="0">
                <a:highlight>
                  <a:srgbClr val="FFFF00"/>
                </a:highlight>
              </a:rPr>
              <a:t>Dictados en el 2025, como referencia</a:t>
            </a:r>
            <a:br>
              <a:rPr lang="es-CL" sz="2400" b="1" dirty="0"/>
            </a:br>
            <a:endParaRPr sz="2400" dirty="0"/>
          </a:p>
        </p:txBody>
      </p:sp>
      <p:sp>
        <p:nvSpPr>
          <p:cNvPr id="182" name="Google Shape;182;p4"/>
          <p:cNvSpPr txBox="1">
            <a:spLocks noGrp="1"/>
          </p:cNvSpPr>
          <p:nvPr>
            <p:ph type="body" idx="1"/>
          </p:nvPr>
        </p:nvSpPr>
        <p:spPr>
          <a:xfrm>
            <a:off x="-1002535" y="1836527"/>
            <a:ext cx="4223520" cy="730165"/>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endParaRPr b="1" dirty="0"/>
          </a:p>
          <a:p>
            <a:pPr marL="285750" lvl="0" indent="-110490" algn="l" rtl="0">
              <a:spcBef>
                <a:spcPts val="1080"/>
              </a:spcBef>
              <a:spcAft>
                <a:spcPts val="0"/>
              </a:spcAft>
              <a:buSzPts val="2760"/>
              <a:buNone/>
            </a:pPr>
            <a:endParaRPr b="1" dirty="0"/>
          </a:p>
        </p:txBody>
      </p:sp>
      <p:pic>
        <p:nvPicPr>
          <p:cNvPr id="183" name="Google Shape;183;p4"/>
          <p:cNvPicPr preferRelativeResize="0"/>
          <p:nvPr/>
        </p:nvPicPr>
        <p:blipFill rotWithShape="1">
          <a:blip r:embed="rId3">
            <a:alphaModFix/>
          </a:blip>
          <a:srcRect/>
          <a:stretch/>
        </p:blipFill>
        <p:spPr>
          <a:xfrm>
            <a:off x="235499" y="79455"/>
            <a:ext cx="2334241" cy="774080"/>
          </a:xfrm>
          <a:prstGeom prst="rect">
            <a:avLst/>
          </a:prstGeom>
          <a:noFill/>
          <a:ln>
            <a:noFill/>
          </a:ln>
        </p:spPr>
      </p:pic>
      <p:pic>
        <p:nvPicPr>
          <p:cNvPr id="184" name="Google Shape;184;p4"/>
          <p:cNvPicPr preferRelativeResize="0"/>
          <p:nvPr/>
        </p:nvPicPr>
        <p:blipFill rotWithShape="1">
          <a:blip r:embed="rId4">
            <a:alphaModFix/>
          </a:blip>
          <a:srcRect/>
          <a:stretch/>
        </p:blipFill>
        <p:spPr>
          <a:xfrm>
            <a:off x="8334949" y="613138"/>
            <a:ext cx="2705100" cy="1685925"/>
          </a:xfrm>
          <a:prstGeom prst="rect">
            <a:avLst/>
          </a:prstGeom>
          <a:noFill/>
          <a:ln>
            <a:noFill/>
          </a:ln>
        </p:spPr>
      </p:pic>
      <p:graphicFrame>
        <p:nvGraphicFramePr>
          <p:cNvPr id="185" name="Google Shape;185;p4"/>
          <p:cNvGraphicFramePr/>
          <p:nvPr>
            <p:extLst>
              <p:ext uri="{D42A27DB-BD31-4B8C-83A1-F6EECF244321}">
                <p14:modId xmlns:p14="http://schemas.microsoft.com/office/powerpoint/2010/main" val="4095761630"/>
              </p:ext>
            </p:extLst>
          </p:nvPr>
        </p:nvGraphicFramePr>
        <p:xfrm>
          <a:off x="1575412" y="2438298"/>
          <a:ext cx="9088900" cy="3109000"/>
        </p:xfrm>
        <a:graphic>
          <a:graphicData uri="http://schemas.openxmlformats.org/drawingml/2006/table">
            <a:tbl>
              <a:tblPr firstRow="1" bandRow="1">
                <a:noFill/>
                <a:tableStyleId>{027187F7-2FAB-4470-8B3C-3254CDBF6279}</a:tableStyleId>
              </a:tblPr>
              <a:tblGrid>
                <a:gridCol w="4544450">
                  <a:extLst>
                    <a:ext uri="{9D8B030D-6E8A-4147-A177-3AD203B41FA5}">
                      <a16:colId xmlns:a16="http://schemas.microsoft.com/office/drawing/2014/main" val="20000"/>
                    </a:ext>
                  </a:extLst>
                </a:gridCol>
                <a:gridCol w="45444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s-CL" sz="1800" dirty="0"/>
                        <a:t>ÁREA B MATEMÁTICA-CIENTÍFICA   </a:t>
                      </a:r>
                      <a:r>
                        <a:rPr lang="es-CL" sz="1800" u="none" strike="noStrike" cap="none" dirty="0"/>
                        <a:t>3ro Medio </a:t>
                      </a: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aramond"/>
                        <a:buNone/>
                      </a:pPr>
                      <a:r>
                        <a:rPr lang="es-CL" sz="1800" dirty="0"/>
                        <a:t>ÁREA B MATEMÁTICA-CIENTÍFICA </a:t>
                      </a:r>
                    </a:p>
                    <a:p>
                      <a:pPr marL="0" marR="0" lvl="0" indent="0" algn="l" rtl="0">
                        <a:lnSpc>
                          <a:spcPct val="100000"/>
                        </a:lnSpc>
                        <a:spcBef>
                          <a:spcPts val="0"/>
                        </a:spcBef>
                        <a:spcAft>
                          <a:spcPts val="0"/>
                        </a:spcAft>
                        <a:buClr>
                          <a:schemeClr val="dk1"/>
                        </a:buClr>
                        <a:buSzPts val="1800"/>
                        <a:buFont typeface="Garamond"/>
                        <a:buNone/>
                      </a:pPr>
                      <a:r>
                        <a:rPr lang="es-CL" sz="1800" dirty="0"/>
                        <a:t>4to Medio</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CL" sz="1800" b="1" u="sng" dirty="0"/>
                        <a:t>Matemática</a:t>
                      </a:r>
                      <a:r>
                        <a:rPr lang="es-CL" sz="1800" b="1" dirty="0"/>
                        <a:t>: -LÍMITES, DERIVADAS E INTEGRALES. </a:t>
                      </a:r>
                      <a:endParaRPr dirty="0"/>
                    </a:p>
                    <a:p>
                      <a:pPr marL="0" marR="0" lvl="0" indent="0" algn="l" rtl="0">
                        <a:spcBef>
                          <a:spcPts val="0"/>
                        </a:spcBef>
                        <a:spcAft>
                          <a:spcPts val="0"/>
                        </a:spcAft>
                        <a:buNone/>
                      </a:pPr>
                      <a:r>
                        <a:rPr lang="es-CL" sz="1200" b="1" dirty="0"/>
                        <a:t> </a:t>
                      </a:r>
                      <a:endParaRPr sz="1200" b="1"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aramond"/>
                        <a:buNone/>
                      </a:pPr>
                      <a:r>
                        <a:rPr lang="es-CL" sz="1800" b="1" u="sng" dirty="0"/>
                        <a:t>Matemática</a:t>
                      </a:r>
                      <a:r>
                        <a:rPr lang="es-CL" sz="1800" b="1" dirty="0"/>
                        <a:t>: -PROBABILIDADES Y </a:t>
                      </a:r>
                      <a:r>
                        <a:rPr lang="es-CL" sz="1800" b="1"/>
                        <a:t>ESTADÍSTICA INFERENCIAL.</a:t>
                      </a:r>
                      <a:endParaRPr lang="es-CL" sz="1800" b="1" dirty="0"/>
                    </a:p>
                    <a:p>
                      <a:pPr marL="0" marR="0" lvl="0" indent="0" algn="l" rtl="0">
                        <a:lnSpc>
                          <a:spcPct val="100000"/>
                        </a:lnSpc>
                        <a:spcBef>
                          <a:spcPts val="0"/>
                        </a:spcBef>
                        <a:spcAft>
                          <a:spcPts val="0"/>
                        </a:spcAft>
                        <a:buClr>
                          <a:schemeClr val="dk1"/>
                        </a:buClr>
                        <a:buSzPts val="1800"/>
                        <a:buFont typeface="Garamond"/>
                        <a:buNone/>
                      </a:pPr>
                      <a:r>
                        <a:rPr lang="es-CL" sz="1800" b="1" dirty="0"/>
                        <a:t>-PENSAMIENTO COMPUTACIONAL.</a:t>
                      </a:r>
                      <a:endParaRPr dirty="0"/>
                    </a:p>
                    <a:p>
                      <a:pPr marL="0" marR="0" lvl="0" indent="0" algn="l" rtl="0">
                        <a:spcBef>
                          <a:spcPts val="0"/>
                        </a:spcBef>
                        <a:spcAft>
                          <a:spcPts val="0"/>
                        </a:spcAft>
                        <a:buNone/>
                      </a:pPr>
                      <a:endParaRPr sz="1800" b="1"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CL" sz="1800" b="1" u="sng" dirty="0"/>
                        <a:t>Biología: -</a:t>
                      </a:r>
                      <a:r>
                        <a:rPr lang="es-CL" sz="1800" b="1" dirty="0"/>
                        <a:t>CIENCIAS DE LA SALUD</a:t>
                      </a:r>
                      <a:endParaRPr dirty="0"/>
                    </a:p>
                    <a:p>
                      <a:pPr marL="0" marR="0" lvl="0" indent="0" algn="l" rtl="0">
                        <a:spcBef>
                          <a:spcPts val="0"/>
                        </a:spcBef>
                        <a:spcAft>
                          <a:spcPts val="0"/>
                        </a:spcAft>
                        <a:buNone/>
                      </a:pPr>
                      <a:endParaRPr sz="1200" b="1"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aramond"/>
                        <a:buNone/>
                      </a:pPr>
                      <a:r>
                        <a:rPr lang="es-CL" sz="1800" b="1" u="sng" dirty="0"/>
                        <a:t>Biología: -</a:t>
                      </a:r>
                      <a:r>
                        <a:rPr lang="es-CL" sz="1800" b="1" dirty="0"/>
                        <a:t>BIOLOGÍA CELULAR Y MOLECULAR</a:t>
                      </a:r>
                      <a:endParaRPr sz="1800" b="1"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s-CL" sz="1800" b="1" u="sng" dirty="0"/>
                        <a:t>Química</a:t>
                      </a:r>
                      <a:r>
                        <a:rPr lang="es-CL" sz="1800" b="1" dirty="0"/>
                        <a:t>: -QUÍMICA</a:t>
                      </a:r>
                      <a:endParaRPr sz="1800" b="1" dirty="0"/>
                    </a:p>
                  </a:txBody>
                  <a:tcPr marL="91450" marR="91450" marT="45725" marB="45725"/>
                </a:tc>
                <a:tc>
                  <a:txBody>
                    <a:bodyPr/>
                    <a:lstStyle/>
                    <a:p>
                      <a:pPr marL="0" marR="0" lvl="0" indent="0" algn="l" rtl="0">
                        <a:spcBef>
                          <a:spcPts val="0"/>
                        </a:spcBef>
                        <a:spcAft>
                          <a:spcPts val="0"/>
                        </a:spcAft>
                        <a:buNone/>
                      </a:pPr>
                      <a:r>
                        <a:rPr lang="es-CL" sz="1800" b="1" u="sng" dirty="0"/>
                        <a:t>Química</a:t>
                      </a:r>
                      <a:r>
                        <a:rPr lang="es-CL" sz="1800" b="1" dirty="0"/>
                        <a:t>: -QUÍMICA</a:t>
                      </a:r>
                      <a:r>
                        <a:rPr lang="es-CL" sz="1800" dirty="0"/>
                        <a:t> </a:t>
                      </a:r>
                      <a:r>
                        <a:rPr lang="es-CL" sz="1800" b="1" dirty="0"/>
                        <a:t>(siempre que no la haya cursado en 3ro medio)</a:t>
                      </a:r>
                      <a:endParaRPr sz="1800" b="1" dirty="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86" name="Google Shape;186;p4"/>
          <p:cNvGraphicFramePr/>
          <p:nvPr>
            <p:extLst>
              <p:ext uri="{D42A27DB-BD31-4B8C-83A1-F6EECF244321}">
                <p14:modId xmlns:p14="http://schemas.microsoft.com/office/powerpoint/2010/main" val="2270237389"/>
              </p:ext>
            </p:extLst>
          </p:nvPr>
        </p:nvGraphicFramePr>
        <p:xfrm>
          <a:off x="1575396" y="5686515"/>
          <a:ext cx="9088900" cy="914410"/>
        </p:xfrm>
        <a:graphic>
          <a:graphicData uri="http://schemas.openxmlformats.org/drawingml/2006/table">
            <a:tbl>
              <a:tblPr firstRow="1" bandRow="1">
                <a:noFill/>
                <a:tableStyleId>{027187F7-2FAB-4470-8B3C-3254CDBF6279}</a:tableStyleId>
              </a:tblPr>
              <a:tblGrid>
                <a:gridCol w="4544450">
                  <a:extLst>
                    <a:ext uri="{9D8B030D-6E8A-4147-A177-3AD203B41FA5}">
                      <a16:colId xmlns:a16="http://schemas.microsoft.com/office/drawing/2014/main" val="20000"/>
                    </a:ext>
                  </a:extLst>
                </a:gridCol>
                <a:gridCol w="4544450">
                  <a:extLst>
                    <a:ext uri="{9D8B030D-6E8A-4147-A177-3AD203B41FA5}">
                      <a16:colId xmlns:a16="http://schemas.microsoft.com/office/drawing/2014/main" val="20001"/>
                    </a:ext>
                  </a:extLst>
                </a:gridCol>
              </a:tblGrid>
              <a:tr h="626400">
                <a:tc>
                  <a:txBody>
                    <a:bodyPr/>
                    <a:lstStyle/>
                    <a:p>
                      <a:pPr marL="0" marR="0" lvl="0" indent="0" algn="l" rtl="0">
                        <a:spcBef>
                          <a:spcPts val="0"/>
                        </a:spcBef>
                        <a:spcAft>
                          <a:spcPts val="0"/>
                        </a:spcAft>
                        <a:buNone/>
                      </a:pPr>
                      <a:r>
                        <a:rPr lang="es-CL" sz="1800" b="1" u="sng" dirty="0"/>
                        <a:t>Física</a:t>
                      </a:r>
                      <a:r>
                        <a:rPr lang="es-CL" sz="1800" dirty="0"/>
                        <a:t>:  -FÍSICA</a:t>
                      </a: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aramond"/>
                        <a:buNone/>
                      </a:pPr>
                      <a:r>
                        <a:rPr lang="es-CL" sz="1800" b="1" u="sng" dirty="0"/>
                        <a:t>Física</a:t>
                      </a:r>
                      <a:r>
                        <a:rPr lang="es-CL" sz="1800" b="1" dirty="0"/>
                        <a:t>: -FÍSICA (siempre que no la haya cursado en 3ro medio)</a:t>
                      </a:r>
                      <a:endParaRPr dirty="0"/>
                    </a:p>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title"/>
          </p:nvPr>
        </p:nvSpPr>
        <p:spPr>
          <a:xfrm>
            <a:off x="1402619" y="88696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CL"/>
              <a:t> </a:t>
            </a:r>
            <a:endParaRPr/>
          </a:p>
        </p:txBody>
      </p:sp>
      <p:pic>
        <p:nvPicPr>
          <p:cNvPr id="195" name="Google Shape;195;p5"/>
          <p:cNvPicPr preferRelativeResize="0">
            <a:picLocks noGrp="1"/>
          </p:cNvPicPr>
          <p:nvPr>
            <p:ph type="body" idx="1"/>
          </p:nvPr>
        </p:nvPicPr>
        <p:blipFill rotWithShape="1">
          <a:blip r:embed="rId3">
            <a:alphaModFix/>
          </a:blip>
          <a:srcRect/>
          <a:stretch/>
        </p:blipFill>
        <p:spPr>
          <a:xfrm>
            <a:off x="9352130" y="628320"/>
            <a:ext cx="1773662" cy="1418930"/>
          </a:xfrm>
          <a:prstGeom prst="rect">
            <a:avLst/>
          </a:prstGeom>
          <a:noFill/>
          <a:ln>
            <a:noFill/>
          </a:ln>
        </p:spPr>
      </p:pic>
      <p:pic>
        <p:nvPicPr>
          <p:cNvPr id="196" name="Google Shape;196;p5"/>
          <p:cNvPicPr preferRelativeResize="0"/>
          <p:nvPr/>
        </p:nvPicPr>
        <p:blipFill rotWithShape="1">
          <a:blip r:embed="rId4">
            <a:alphaModFix/>
          </a:blip>
          <a:srcRect/>
          <a:stretch/>
        </p:blipFill>
        <p:spPr>
          <a:xfrm>
            <a:off x="4587162" y="112511"/>
            <a:ext cx="2334241" cy="774080"/>
          </a:xfrm>
          <a:prstGeom prst="rect">
            <a:avLst/>
          </a:prstGeom>
          <a:noFill/>
          <a:ln>
            <a:noFill/>
          </a:ln>
        </p:spPr>
      </p:pic>
      <p:sp>
        <p:nvSpPr>
          <p:cNvPr id="197" name="Google Shape;197;p5"/>
          <p:cNvSpPr/>
          <p:nvPr/>
        </p:nvSpPr>
        <p:spPr>
          <a:xfrm>
            <a:off x="2664240" y="938733"/>
            <a:ext cx="6096000" cy="1200300"/>
          </a:xfrm>
          <a:prstGeom prst="rect">
            <a:avLst/>
          </a:prstGeom>
          <a:noFill/>
          <a:ln>
            <a:noFill/>
          </a:ln>
        </p:spPr>
        <p:txBody>
          <a:bodyPr spcFirstLastPara="1" wrap="square" lIns="91425" tIns="45700" rIns="91425" bIns="45700" anchor="t" anchorCtr="0">
            <a:spAutoFit/>
          </a:bodyPr>
          <a:lstStyle/>
          <a:p>
            <a:pPr lvl="0"/>
            <a:r>
              <a:rPr lang="es-CL" sz="2400" b="1" dirty="0">
                <a:solidFill>
                  <a:schemeClr val="dk1"/>
                </a:solidFill>
                <a:latin typeface="Garamond"/>
                <a:ea typeface="Garamond"/>
                <a:cs typeface="Garamond"/>
                <a:sym typeface="Garamond"/>
              </a:rPr>
              <a:t>Electivos de Formación Diferenciada:  Área C</a:t>
            </a:r>
            <a:br>
              <a:rPr lang="es-CL" sz="2400" b="1" dirty="0">
                <a:solidFill>
                  <a:schemeClr val="dk1"/>
                </a:solidFill>
                <a:latin typeface="Garamond"/>
                <a:ea typeface="Garamond"/>
                <a:cs typeface="Garamond"/>
                <a:sym typeface="Garamond"/>
              </a:rPr>
            </a:br>
            <a:r>
              <a:rPr lang="es-CL" sz="2400" b="1" dirty="0">
                <a:solidFill>
                  <a:schemeClr val="dk1"/>
                </a:solidFill>
                <a:latin typeface="Garamond"/>
                <a:ea typeface="Garamond"/>
                <a:cs typeface="Garamond"/>
                <a:sym typeface="Garamond"/>
              </a:rPr>
              <a:t> </a:t>
            </a:r>
            <a:r>
              <a:rPr lang="es-CL" sz="2400" b="1" dirty="0">
                <a:highlight>
                  <a:srgbClr val="FFFF00"/>
                </a:highlight>
              </a:rPr>
              <a:t>Dictados en el 2025, como referencia</a:t>
            </a:r>
            <a:br>
              <a:rPr lang="es-CL" sz="2400" b="1" dirty="0">
                <a:solidFill>
                  <a:schemeClr val="dk1"/>
                </a:solidFill>
                <a:latin typeface="Garamond"/>
                <a:ea typeface="Garamond"/>
                <a:cs typeface="Garamond"/>
                <a:sym typeface="Garamond"/>
              </a:rPr>
            </a:br>
            <a:endParaRPr sz="2400" dirty="0">
              <a:solidFill>
                <a:schemeClr val="dk1"/>
              </a:solidFill>
              <a:latin typeface="Garamond"/>
              <a:ea typeface="Garamond"/>
              <a:cs typeface="Garamond"/>
              <a:sym typeface="Garamond"/>
            </a:endParaRPr>
          </a:p>
        </p:txBody>
      </p:sp>
      <p:pic>
        <p:nvPicPr>
          <p:cNvPr id="198" name="Google Shape;198;p5"/>
          <p:cNvPicPr preferRelativeResize="0"/>
          <p:nvPr/>
        </p:nvPicPr>
        <p:blipFill rotWithShape="1">
          <a:blip r:embed="rId5">
            <a:alphaModFix/>
          </a:blip>
          <a:srcRect/>
          <a:stretch/>
        </p:blipFill>
        <p:spPr>
          <a:xfrm>
            <a:off x="72567" y="484742"/>
            <a:ext cx="1810783" cy="1706087"/>
          </a:xfrm>
          <a:prstGeom prst="rect">
            <a:avLst/>
          </a:prstGeom>
          <a:noFill/>
          <a:ln>
            <a:noFill/>
          </a:ln>
        </p:spPr>
      </p:pic>
      <p:graphicFrame>
        <p:nvGraphicFramePr>
          <p:cNvPr id="199" name="Google Shape;199;p5"/>
          <p:cNvGraphicFramePr/>
          <p:nvPr>
            <p:extLst>
              <p:ext uri="{D42A27DB-BD31-4B8C-83A1-F6EECF244321}">
                <p14:modId xmlns:p14="http://schemas.microsoft.com/office/powerpoint/2010/main" val="875052701"/>
              </p:ext>
            </p:extLst>
          </p:nvPr>
        </p:nvGraphicFramePr>
        <p:xfrm>
          <a:off x="784879" y="2191172"/>
          <a:ext cx="10080450" cy="3474770"/>
        </p:xfrm>
        <a:graphic>
          <a:graphicData uri="http://schemas.openxmlformats.org/drawingml/2006/table">
            <a:tbl>
              <a:tblPr firstRow="1" bandRow="1">
                <a:noFill/>
                <a:tableStyleId>{027187F7-2FAB-4470-8B3C-3254CDBF6279}</a:tableStyleId>
              </a:tblPr>
              <a:tblGrid>
                <a:gridCol w="5040225">
                  <a:extLst>
                    <a:ext uri="{9D8B030D-6E8A-4147-A177-3AD203B41FA5}">
                      <a16:colId xmlns:a16="http://schemas.microsoft.com/office/drawing/2014/main" val="20000"/>
                    </a:ext>
                  </a:extLst>
                </a:gridCol>
                <a:gridCol w="50402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1800"/>
                        <a:buFont typeface="Garamond"/>
                        <a:buNone/>
                      </a:pPr>
                      <a:r>
                        <a:rPr lang="es-CL" sz="1800" dirty="0"/>
                        <a:t>ÁREA C ARTÍSTICA-ED. FÍSICA   </a:t>
                      </a:r>
                      <a:r>
                        <a:rPr lang="es-CL" sz="1400" u="none" strike="noStrike" cap="none" dirty="0"/>
                        <a:t>3ro Medio </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aramond"/>
                        <a:buNone/>
                      </a:pPr>
                      <a:r>
                        <a:rPr lang="es-CL" sz="1800" dirty="0"/>
                        <a:t>ÁREA C ARTÍSTICA-ED. FÍSICA  4To Medio </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CL" sz="1800" b="1" u="sng" dirty="0"/>
                        <a:t>Arte</a:t>
                      </a:r>
                      <a:r>
                        <a:rPr lang="es-CL" sz="1800" b="1" dirty="0"/>
                        <a:t>: -DISEÑO Y ARQUITECTURA.</a:t>
                      </a:r>
                      <a:endParaRPr sz="1800" b="1" dirty="0"/>
                    </a:p>
                  </a:txBody>
                  <a:tcPr marL="91450" marR="91450" marT="45725" marB="45725"/>
                </a:tc>
                <a:tc>
                  <a:txBody>
                    <a:bodyPr/>
                    <a:lstStyle/>
                    <a:p>
                      <a:pPr marL="0" marR="0" lvl="0" indent="0" algn="l" rtl="0">
                        <a:spcBef>
                          <a:spcPts val="0"/>
                        </a:spcBef>
                        <a:spcAft>
                          <a:spcPts val="0"/>
                        </a:spcAft>
                        <a:buNone/>
                      </a:pPr>
                      <a:r>
                        <a:rPr lang="es-CL" sz="1800" b="1" u="sng" dirty="0"/>
                        <a:t>Arte</a:t>
                      </a:r>
                      <a:r>
                        <a:rPr lang="es-CL" sz="1800" b="1" dirty="0"/>
                        <a:t>: -ARTES VISUALES, MULTIMEDIALES Y AUDIOVISUALES.</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CL" sz="1800" b="1" u="sng" dirty="0"/>
                        <a:t>Música: -</a:t>
                      </a:r>
                      <a:r>
                        <a:rPr lang="es-CL" sz="1800" b="1" dirty="0"/>
                        <a:t>INTERPRETACIÓN MUSICAL </a:t>
                      </a:r>
                      <a:endParaRPr sz="1800" b="1"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aramond"/>
                        <a:buNone/>
                      </a:pPr>
                      <a:r>
                        <a:rPr lang="es-CL" sz="1800" b="1" u="sng" dirty="0"/>
                        <a:t>Música: -</a:t>
                      </a:r>
                      <a:r>
                        <a:rPr lang="es-CL" sz="1800" b="1" dirty="0"/>
                        <a:t>CREACIÓN Y COMPOSICIÓN MUSICAL </a:t>
                      </a:r>
                      <a:endParaRPr sz="1800" b="1"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s-CL" sz="1800" b="1" u="sng" dirty="0">
                          <a:solidFill>
                            <a:schemeClr val="tx1"/>
                          </a:solidFill>
                        </a:rPr>
                        <a:t>Teatro</a:t>
                      </a:r>
                      <a:r>
                        <a:rPr lang="es-CL" sz="1800" b="1" u="none" dirty="0">
                          <a:solidFill>
                            <a:schemeClr val="tx1"/>
                          </a:solidFill>
                        </a:rPr>
                        <a:t>: -INTERPRETACIÓN Y CREACIÓN EN TEATRO. </a:t>
                      </a:r>
                      <a:endParaRPr sz="1200" b="1" u="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aramond"/>
                        <a:buNone/>
                      </a:pPr>
                      <a:r>
                        <a:rPr lang="es-CL" sz="1800" b="1" u="sng" dirty="0"/>
                        <a:t>Ed. Física</a:t>
                      </a:r>
                      <a:r>
                        <a:rPr lang="es-CL" sz="1800" b="1" dirty="0"/>
                        <a:t>: -CIENCIAS DEL EJERCICIO FÍSICO Y DEPORTIVO</a:t>
                      </a:r>
                      <a:endParaRPr dirty="0"/>
                    </a:p>
                    <a:p>
                      <a:pPr marL="0" marR="0" lvl="0" indent="0" algn="l" rtl="0">
                        <a:spcBef>
                          <a:spcPts val="0"/>
                        </a:spcBef>
                        <a:spcAft>
                          <a:spcPts val="0"/>
                        </a:spcAft>
                        <a:buNone/>
                      </a:pPr>
                      <a:endParaRPr sz="1800" b="1"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s-CL" sz="1800" b="1" u="sng" dirty="0"/>
                        <a:t>Ed. Física</a:t>
                      </a:r>
                      <a:r>
                        <a:rPr lang="es-CL" sz="1800" b="1" dirty="0"/>
                        <a:t>: -PROMOCIÓN DE ESTILOS DE VIDA ACTIVA Y SALUDABLE</a:t>
                      </a:r>
                      <a:endParaRPr sz="1800" b="1" dirty="0"/>
                    </a:p>
                  </a:txBody>
                  <a:tcPr marL="91450" marR="91450" marT="45725" marB="45725"/>
                </a:tc>
                <a:tc>
                  <a:txBody>
                    <a:bodyPr/>
                    <a:lstStyle/>
                    <a:p>
                      <a:pPr marL="0" marR="0" lvl="0" indent="0" algn="l" rtl="0">
                        <a:spcBef>
                          <a:spcPts val="0"/>
                        </a:spcBef>
                        <a:spcAft>
                          <a:spcPts val="0"/>
                        </a:spcAft>
                        <a:buNone/>
                      </a:pPr>
                      <a:endParaRPr sz="1200" b="1"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Garamond"/>
              <a:buNone/>
            </a:pPr>
            <a:r>
              <a:rPr lang="es-CL" sz="4800" b="1" u="sng">
                <a:solidFill>
                  <a:srgbClr val="0070C0"/>
                </a:solidFill>
              </a:rPr>
              <a:t>Consideraciones: No Olvidar </a:t>
            </a:r>
            <a:endParaRPr sz="4800" b="1" u="sng">
              <a:solidFill>
                <a:srgbClr val="0070C0"/>
              </a:solidFill>
            </a:endParaRPr>
          </a:p>
        </p:txBody>
      </p:sp>
      <p:sp>
        <p:nvSpPr>
          <p:cNvPr id="206" name="Google Shape;206;p6"/>
          <p:cNvSpPr txBox="1"/>
          <p:nvPr/>
        </p:nvSpPr>
        <p:spPr>
          <a:xfrm>
            <a:off x="1786465" y="1961084"/>
            <a:ext cx="9510300" cy="39702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Arial"/>
              <a:buChar char="•"/>
            </a:pPr>
            <a:r>
              <a:rPr lang="es-CL" sz="2800" b="1" dirty="0">
                <a:solidFill>
                  <a:schemeClr val="dk1"/>
                </a:solidFill>
                <a:latin typeface="Times New Roman"/>
                <a:ea typeface="Times New Roman"/>
                <a:cs typeface="Times New Roman"/>
                <a:sym typeface="Times New Roman"/>
              </a:rPr>
              <a:t>Debes elegir 3 Electivos de Formación Diferenciada: a) 1 de cada área, b) 2 de una misma área y el 3ro de otra.</a:t>
            </a:r>
            <a:endParaRPr sz="2800" b="1" dirty="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2800"/>
              <a:buFont typeface="Arial"/>
              <a:buChar char="•"/>
            </a:pPr>
            <a:r>
              <a:rPr lang="es-CL" sz="2800" b="1" dirty="0">
                <a:solidFill>
                  <a:schemeClr val="dk1"/>
                </a:solidFill>
                <a:latin typeface="Times New Roman"/>
                <a:ea typeface="Times New Roman"/>
                <a:cs typeface="Times New Roman"/>
                <a:sym typeface="Times New Roman"/>
              </a:rPr>
              <a:t>Cada Electivo tiene una duración semanal de 6 horas. Los 3 suman 18 </a:t>
            </a:r>
            <a:r>
              <a:rPr lang="es-CL" sz="2800" b="1" dirty="0" err="1">
                <a:solidFill>
                  <a:schemeClr val="dk1"/>
                </a:solidFill>
                <a:latin typeface="Times New Roman"/>
                <a:ea typeface="Times New Roman"/>
                <a:cs typeface="Times New Roman"/>
                <a:sym typeface="Times New Roman"/>
              </a:rPr>
              <a:t>hrs</a:t>
            </a:r>
            <a:r>
              <a:rPr lang="es-CL" sz="2800" b="1" dirty="0">
                <a:solidFill>
                  <a:schemeClr val="dk1"/>
                </a:solidFill>
                <a:latin typeface="Times New Roman"/>
                <a:ea typeface="Times New Roman"/>
                <a:cs typeface="Times New Roman"/>
                <a:sym typeface="Times New Roman"/>
              </a:rPr>
              <a:t> semanales.</a:t>
            </a:r>
            <a:endParaRPr dirty="0"/>
          </a:p>
          <a:p>
            <a:pPr marL="285750" marR="0" lvl="0" indent="-285750" algn="l" rtl="0">
              <a:spcBef>
                <a:spcPts val="0"/>
              </a:spcBef>
              <a:spcAft>
                <a:spcPts val="0"/>
              </a:spcAft>
              <a:buClr>
                <a:schemeClr val="dk1"/>
              </a:buClr>
              <a:buSzPts val="2800"/>
              <a:buFont typeface="Arial"/>
              <a:buChar char="•"/>
            </a:pPr>
            <a:r>
              <a:rPr lang="es-CL" sz="2800" b="1" u="sng" dirty="0">
                <a:solidFill>
                  <a:schemeClr val="dk1"/>
                </a:solidFill>
                <a:latin typeface="Times New Roman"/>
                <a:ea typeface="Times New Roman"/>
                <a:cs typeface="Times New Roman"/>
                <a:sym typeface="Times New Roman"/>
              </a:rPr>
              <a:t>La elección es personal y debe estar orientada desde tus intereses, motivaciones y proyecciones de estudio a futuro</a:t>
            </a:r>
            <a:r>
              <a:rPr lang="es-CL" sz="2800" b="1" dirty="0">
                <a:solidFill>
                  <a:schemeClr val="dk1"/>
                </a:solidFill>
                <a:latin typeface="Times New Roman"/>
                <a:ea typeface="Times New Roman"/>
                <a:cs typeface="Times New Roman"/>
                <a:sym typeface="Times New Roman"/>
              </a:rPr>
              <a:t>.</a:t>
            </a:r>
            <a:endParaRPr dirty="0"/>
          </a:p>
          <a:p>
            <a:pPr marL="285750" marR="0" lvl="0" indent="-285750" algn="l" rtl="0">
              <a:spcBef>
                <a:spcPts val="0"/>
              </a:spcBef>
              <a:spcAft>
                <a:spcPts val="0"/>
              </a:spcAft>
              <a:buClr>
                <a:schemeClr val="dk1"/>
              </a:buClr>
              <a:buSzPts val="2800"/>
              <a:buFont typeface="Arial"/>
              <a:buChar char="•"/>
            </a:pPr>
            <a:r>
              <a:rPr lang="es-CL" sz="2800" b="1" dirty="0">
                <a:solidFill>
                  <a:schemeClr val="dk1"/>
                </a:solidFill>
                <a:latin typeface="Times New Roman"/>
                <a:ea typeface="Times New Roman"/>
                <a:cs typeface="Times New Roman"/>
                <a:sym typeface="Times New Roman"/>
              </a:rPr>
              <a:t>Al elegir, </a:t>
            </a:r>
            <a:r>
              <a:rPr lang="es-CL" sz="2800" b="1" u="sng" dirty="0">
                <a:solidFill>
                  <a:schemeClr val="dk1"/>
                </a:solidFill>
                <a:latin typeface="Times New Roman"/>
                <a:ea typeface="Times New Roman"/>
                <a:cs typeface="Times New Roman"/>
                <a:sym typeface="Times New Roman"/>
              </a:rPr>
              <a:t>aceptas la cláusula de no cambio</a:t>
            </a:r>
            <a:r>
              <a:rPr lang="es-CL" sz="2800" b="1" dirty="0">
                <a:solidFill>
                  <a:schemeClr val="dk1"/>
                </a:solidFill>
                <a:latin typeface="Times New Roman"/>
                <a:ea typeface="Times New Roman"/>
                <a:cs typeface="Times New Roman"/>
                <a:sym typeface="Times New Roman"/>
              </a:rPr>
              <a:t>.</a:t>
            </a:r>
          </a:p>
          <a:p>
            <a:pPr marL="285750" lvl="0" indent="-285750">
              <a:buClr>
                <a:schemeClr val="dk1"/>
              </a:buClr>
              <a:buSzPts val="2800"/>
              <a:buFont typeface="Arial"/>
              <a:buChar char="•"/>
            </a:pPr>
            <a:r>
              <a:rPr lang="es-CL" sz="2800" b="1" dirty="0">
                <a:solidFill>
                  <a:schemeClr val="dk1"/>
                </a:solidFill>
                <a:latin typeface="Times New Roman"/>
                <a:ea typeface="Times New Roman"/>
                <a:cs typeface="Times New Roman"/>
                <a:sym typeface="Times New Roman"/>
              </a:rPr>
              <a:t>Para que se dicte un diferenciado debe haber un mínimo y un máximo de 36 estudiantes por grupo. </a:t>
            </a:r>
          </a:p>
        </p:txBody>
      </p:sp>
      <p:pic>
        <p:nvPicPr>
          <p:cNvPr id="207" name="Google Shape;207;p6"/>
          <p:cNvPicPr preferRelativeResize="0">
            <a:picLocks noGrp="1"/>
          </p:cNvPicPr>
          <p:nvPr>
            <p:ph type="body" idx="1"/>
          </p:nvPr>
        </p:nvPicPr>
        <p:blipFill rotWithShape="1">
          <a:blip r:embed="rId3">
            <a:alphaModFix/>
          </a:blip>
          <a:srcRect/>
          <a:stretch/>
        </p:blipFill>
        <p:spPr>
          <a:xfrm>
            <a:off x="45800" y="0"/>
            <a:ext cx="2179015" cy="1452677"/>
          </a:xfrm>
          <a:prstGeom prst="rect">
            <a:avLst/>
          </a:prstGeom>
          <a:noFill/>
          <a:ln>
            <a:noFill/>
          </a:ln>
        </p:spPr>
      </p:pic>
      <p:pic>
        <p:nvPicPr>
          <p:cNvPr id="208" name="Google Shape;208;p6"/>
          <p:cNvPicPr preferRelativeResize="0"/>
          <p:nvPr/>
        </p:nvPicPr>
        <p:blipFill rotWithShape="1">
          <a:blip r:embed="rId4">
            <a:alphaModFix/>
          </a:blip>
          <a:srcRect/>
          <a:stretch/>
        </p:blipFill>
        <p:spPr>
          <a:xfrm>
            <a:off x="5288096" y="105616"/>
            <a:ext cx="2334241" cy="774080"/>
          </a:xfrm>
          <a:prstGeom prst="rect">
            <a:avLst/>
          </a:prstGeom>
          <a:noFill/>
          <a:ln>
            <a:noFill/>
          </a:ln>
        </p:spPr>
      </p:pic>
      <p:pic>
        <p:nvPicPr>
          <p:cNvPr id="210" name="Google Shape;210;p6"/>
          <p:cNvPicPr preferRelativeResize="0"/>
          <p:nvPr/>
        </p:nvPicPr>
        <p:blipFill rotWithShape="1">
          <a:blip r:embed="rId5">
            <a:alphaModFix/>
          </a:blip>
          <a:srcRect/>
          <a:stretch/>
        </p:blipFill>
        <p:spPr>
          <a:xfrm>
            <a:off x="1264594" y="1876482"/>
            <a:ext cx="552680" cy="555147"/>
          </a:xfrm>
          <a:prstGeom prst="rect">
            <a:avLst/>
          </a:prstGeom>
          <a:noFill/>
          <a:ln>
            <a:noFill/>
          </a:ln>
        </p:spPr>
      </p:pic>
      <p:pic>
        <p:nvPicPr>
          <p:cNvPr id="211" name="Google Shape;211;p6"/>
          <p:cNvPicPr preferRelativeResize="0"/>
          <p:nvPr/>
        </p:nvPicPr>
        <p:blipFill rotWithShape="1">
          <a:blip r:embed="rId5">
            <a:alphaModFix/>
          </a:blip>
          <a:srcRect/>
          <a:stretch/>
        </p:blipFill>
        <p:spPr>
          <a:xfrm>
            <a:off x="1233785" y="2709804"/>
            <a:ext cx="552680" cy="555147"/>
          </a:xfrm>
          <a:prstGeom prst="rect">
            <a:avLst/>
          </a:prstGeom>
          <a:noFill/>
          <a:ln>
            <a:noFill/>
          </a:ln>
        </p:spPr>
      </p:pic>
      <p:pic>
        <p:nvPicPr>
          <p:cNvPr id="212" name="Google Shape;212;p6"/>
          <p:cNvPicPr preferRelativeResize="0"/>
          <p:nvPr/>
        </p:nvPicPr>
        <p:blipFill rotWithShape="1">
          <a:blip r:embed="rId5">
            <a:alphaModFix/>
          </a:blip>
          <a:srcRect/>
          <a:stretch/>
        </p:blipFill>
        <p:spPr>
          <a:xfrm>
            <a:off x="1233785" y="3612141"/>
            <a:ext cx="552680" cy="555147"/>
          </a:xfrm>
          <a:prstGeom prst="rect">
            <a:avLst/>
          </a:prstGeom>
          <a:noFill/>
          <a:ln>
            <a:noFill/>
          </a:ln>
        </p:spPr>
      </p:pic>
      <p:pic>
        <p:nvPicPr>
          <p:cNvPr id="213" name="Google Shape;213;p6"/>
          <p:cNvPicPr preferRelativeResize="0"/>
          <p:nvPr/>
        </p:nvPicPr>
        <p:blipFill rotWithShape="1">
          <a:blip r:embed="rId5">
            <a:alphaModFix/>
          </a:blip>
          <a:srcRect/>
          <a:stretch/>
        </p:blipFill>
        <p:spPr>
          <a:xfrm>
            <a:off x="1264594" y="4473682"/>
            <a:ext cx="552680" cy="555147"/>
          </a:xfrm>
          <a:prstGeom prst="rect">
            <a:avLst/>
          </a:prstGeom>
          <a:noFill/>
          <a:ln>
            <a:noFill/>
          </a:ln>
        </p:spPr>
      </p:pic>
      <p:pic>
        <p:nvPicPr>
          <p:cNvPr id="2" name="Google Shape;213;p6">
            <a:extLst>
              <a:ext uri="{FF2B5EF4-FFF2-40B4-BE49-F238E27FC236}">
                <a16:creationId xmlns:a16="http://schemas.microsoft.com/office/drawing/2014/main" id="{F3E3F3ED-FB81-9C14-E3D8-B50A17F92D8E}"/>
              </a:ext>
            </a:extLst>
          </p:cNvPr>
          <p:cNvPicPr preferRelativeResize="0"/>
          <p:nvPr/>
        </p:nvPicPr>
        <p:blipFill rotWithShape="1">
          <a:blip r:embed="rId5">
            <a:alphaModFix/>
          </a:blip>
          <a:srcRect/>
          <a:stretch/>
        </p:blipFill>
        <p:spPr>
          <a:xfrm>
            <a:off x="1295402" y="5057649"/>
            <a:ext cx="552680" cy="5551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Garamond"/>
              <a:buNone/>
            </a:pPr>
            <a:r>
              <a:rPr lang="es-CL" sz="4800" b="1" u="sng">
                <a:solidFill>
                  <a:srgbClr val="0070C0"/>
                </a:solidFill>
              </a:rPr>
              <a:t>Consideraciones: No Olvidar </a:t>
            </a:r>
            <a:endParaRPr sz="4800" b="1" u="sng">
              <a:solidFill>
                <a:srgbClr val="0070C0"/>
              </a:solidFill>
            </a:endParaRPr>
          </a:p>
        </p:txBody>
      </p:sp>
      <p:sp>
        <p:nvSpPr>
          <p:cNvPr id="206" name="Google Shape;206;p6"/>
          <p:cNvSpPr txBox="1"/>
          <p:nvPr/>
        </p:nvSpPr>
        <p:spPr>
          <a:xfrm>
            <a:off x="1817274" y="1876482"/>
            <a:ext cx="9510300" cy="397027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800"/>
              <a:buFont typeface="Arial"/>
              <a:buChar char="•"/>
            </a:pPr>
            <a:r>
              <a:rPr lang="es-CL" sz="3600" b="1" dirty="0">
                <a:solidFill>
                  <a:schemeClr val="dk1"/>
                </a:solidFill>
                <a:latin typeface="Times New Roman"/>
                <a:ea typeface="Times New Roman"/>
                <a:cs typeface="Times New Roman"/>
                <a:sym typeface="Times New Roman"/>
              </a:rPr>
              <a:t>Para que se dicte una asignatura de tu interés durante el 2026, debe haber 36 estudiantes inscritos en ella, de lo contrario no se podrá ofertar (proceso pre selección). Se recomienda tener una 4ta opción pensada en el caso de que una de las 3 de tu preferencia no se dicte el próximo año.</a:t>
            </a:r>
            <a:endParaRPr sz="3600" b="1" dirty="0">
              <a:solidFill>
                <a:schemeClr val="dk1"/>
              </a:solidFill>
              <a:latin typeface="Times New Roman"/>
              <a:ea typeface="Times New Roman"/>
              <a:cs typeface="Times New Roman"/>
              <a:sym typeface="Times New Roman"/>
            </a:endParaRPr>
          </a:p>
        </p:txBody>
      </p:sp>
      <p:pic>
        <p:nvPicPr>
          <p:cNvPr id="207" name="Google Shape;207;p6"/>
          <p:cNvPicPr preferRelativeResize="0">
            <a:picLocks noGrp="1"/>
          </p:cNvPicPr>
          <p:nvPr>
            <p:ph type="body" idx="1"/>
          </p:nvPr>
        </p:nvPicPr>
        <p:blipFill rotWithShape="1">
          <a:blip r:embed="rId3">
            <a:alphaModFix/>
          </a:blip>
          <a:srcRect/>
          <a:stretch/>
        </p:blipFill>
        <p:spPr>
          <a:xfrm>
            <a:off x="45800" y="0"/>
            <a:ext cx="2179015" cy="1452677"/>
          </a:xfrm>
          <a:prstGeom prst="rect">
            <a:avLst/>
          </a:prstGeom>
          <a:noFill/>
          <a:ln>
            <a:noFill/>
          </a:ln>
        </p:spPr>
      </p:pic>
      <p:pic>
        <p:nvPicPr>
          <p:cNvPr id="208" name="Google Shape;208;p6"/>
          <p:cNvPicPr preferRelativeResize="0"/>
          <p:nvPr/>
        </p:nvPicPr>
        <p:blipFill rotWithShape="1">
          <a:blip r:embed="rId4">
            <a:alphaModFix/>
          </a:blip>
          <a:srcRect/>
          <a:stretch/>
        </p:blipFill>
        <p:spPr>
          <a:xfrm>
            <a:off x="5288096" y="105616"/>
            <a:ext cx="2334241" cy="774080"/>
          </a:xfrm>
          <a:prstGeom prst="rect">
            <a:avLst/>
          </a:prstGeom>
          <a:noFill/>
          <a:ln>
            <a:noFill/>
          </a:ln>
        </p:spPr>
      </p:pic>
      <p:pic>
        <p:nvPicPr>
          <p:cNvPr id="210" name="Google Shape;210;p6"/>
          <p:cNvPicPr preferRelativeResize="0"/>
          <p:nvPr/>
        </p:nvPicPr>
        <p:blipFill rotWithShape="1">
          <a:blip r:embed="rId5">
            <a:alphaModFix/>
          </a:blip>
          <a:srcRect/>
          <a:stretch/>
        </p:blipFill>
        <p:spPr>
          <a:xfrm>
            <a:off x="1264594" y="1876482"/>
            <a:ext cx="552680" cy="555147"/>
          </a:xfrm>
          <a:prstGeom prst="rect">
            <a:avLst/>
          </a:prstGeom>
          <a:noFill/>
          <a:ln>
            <a:noFill/>
          </a:ln>
        </p:spPr>
      </p:pic>
    </p:spTree>
    <p:extLst>
      <p:ext uri="{BB962C8B-B14F-4D97-AF65-F5344CB8AC3E}">
        <p14:creationId xmlns:p14="http://schemas.microsoft.com/office/powerpoint/2010/main" val="4034699043"/>
      </p:ext>
    </p:extLst>
  </p:cSld>
  <p:clrMapOvr>
    <a:masterClrMapping/>
  </p:clrMapOvr>
</p:sld>
</file>

<file path=ppt/theme/theme1.xml><?xml version="1.0" encoding="utf-8"?>
<a:theme xmlns:a="http://schemas.openxmlformats.org/drawingml/2006/main" name="Orgánico">
  <a:themeElements>
    <a:clrScheme name="Orgánico">
      <a:dk1>
        <a:srgbClr val="000000"/>
      </a:dk1>
      <a:lt1>
        <a:srgbClr val="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940</Words>
  <Application>Microsoft Office PowerPoint</Application>
  <PresentationFormat>Panorámica</PresentationFormat>
  <Paragraphs>100</Paragraphs>
  <Slides>9</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Times New Roman</vt:lpstr>
      <vt:lpstr>Garamond</vt:lpstr>
      <vt:lpstr>Orgánico</vt:lpstr>
      <vt:lpstr>     Proceso Informativo de Electividad 3° Medio 2026    </vt:lpstr>
      <vt:lpstr>Hoja de ruta: ¿Preparad@s? </vt:lpstr>
      <vt:lpstr>Hoja de ruta: ¿Preparad@s? </vt:lpstr>
      <vt:lpstr> </vt:lpstr>
      <vt:lpstr> </vt:lpstr>
      <vt:lpstr>Electivos de Formación Diferenciada:  Área B  Dictados en el 2025, como referencia </vt:lpstr>
      <vt:lpstr> </vt:lpstr>
      <vt:lpstr>Consideraciones: No Olvidar </vt:lpstr>
      <vt:lpstr>Consideraciones: No Olvidar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Informativo de Electivos Plan Diferenciado 3° Medio 2025</dc:title>
  <dc:creator>Wilson</dc:creator>
  <cp:lastModifiedBy>Minga LGRC</cp:lastModifiedBy>
  <cp:revision>35</cp:revision>
  <dcterms:created xsi:type="dcterms:W3CDTF">2022-07-27T00:24:03Z</dcterms:created>
  <dcterms:modified xsi:type="dcterms:W3CDTF">2025-07-22T23:09:41Z</dcterms:modified>
</cp:coreProperties>
</file>